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68" r:id="rId5"/>
    <p:sldId id="275" r:id="rId6"/>
    <p:sldId id="269" r:id="rId7"/>
    <p:sldId id="270" r:id="rId8"/>
    <p:sldId id="271" r:id="rId9"/>
    <p:sldId id="272" r:id="rId10"/>
  </p:sldIdLst>
  <p:sldSz cx="12192000" cy="6858000"/>
  <p:notesSz cx="9601200" cy="7315200"/>
  <p:embeddedFontLst>
    <p:embeddedFont>
      <p:font typeface="French Script MT" panose="03020402040607040605" pitchFamily="66" charset="0"/>
      <p:regular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08" d="100"/>
          <a:sy n="108" d="100"/>
        </p:scale>
        <p:origin x="13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elif</a:t>
            </a:r>
            <a:r>
              <a:rPr lang="fr-FR" dirty="0"/>
              <a:t> : instructions conditionnelles (if) avec plusieurs alternatives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Exemple : une mention au bac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Plus de 2 alternatives pour le « même test »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Une notation raccourcie « </a:t>
            </a:r>
            <a:r>
              <a:rPr lang="fr-FR" dirty="0" err="1"/>
              <a:t>elif</a:t>
            </a:r>
            <a:r>
              <a:rPr lang="fr-FR" dirty="0"/>
              <a:t> » pour éviter « </a:t>
            </a:r>
            <a:r>
              <a:rPr lang="fr-FR" dirty="0" err="1"/>
              <a:t>else</a:t>
            </a:r>
            <a:r>
              <a:rPr lang="fr-FR" dirty="0"/>
              <a:t> if »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Pas de décalage de l’indentation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Alors que les conditions sont « au même niveau »</a:t>
            </a:r>
          </a:p>
        </p:txBody>
      </p:sp>
    </p:spTree>
    <p:extLst>
      <p:ext uri="{BB962C8B-B14F-4D97-AF65-F5344CB8AC3E}">
        <p14:creationId xmlns:p14="http://schemas.microsoft.com/office/powerpoint/2010/main" val="39600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71F7BAC9-DAD1-A743-EBBD-394387CA2B53}"/>
              </a:ext>
            </a:extLst>
          </p:cNvPr>
          <p:cNvGrpSpPr/>
          <p:nvPr/>
        </p:nvGrpSpPr>
        <p:grpSpPr>
          <a:xfrm>
            <a:off x="910284" y="5007795"/>
            <a:ext cx="7057924" cy="1583277"/>
            <a:chOff x="645422" y="2720772"/>
            <a:chExt cx="7057924" cy="15832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0CA924-C11B-9F45-2A21-0B5A0ADE3894}"/>
                </a:ext>
              </a:extLst>
            </p:cNvPr>
            <p:cNvSpPr/>
            <p:nvPr/>
          </p:nvSpPr>
          <p:spPr>
            <a:xfrm>
              <a:off x="1415480" y="2720772"/>
              <a:ext cx="815258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EBB02320-72DA-DB15-4A56-A1E1178B3039}"/>
                </a:ext>
              </a:extLst>
            </p:cNvPr>
            <p:cNvSpPr/>
            <p:nvPr/>
          </p:nvSpPr>
          <p:spPr>
            <a:xfrm>
              <a:off x="645422" y="3629601"/>
              <a:ext cx="7057924" cy="6744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Finalement, il est possible de terminer le « if » « normalement », avec un « sinon » pour le cas où toutes les conditions précédentes sont fausses </a:t>
              </a:r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9CCF592D-B4BF-2C5B-0015-DB38D3870D3E}"/>
                </a:ext>
              </a:extLst>
            </p:cNvPr>
            <p:cNvCxnSpPr>
              <a:cxnSpLocks/>
              <a:stCxn id="46" idx="1"/>
              <a:endCxn id="45" idx="1"/>
            </p:cNvCxnSpPr>
            <p:nvPr/>
          </p:nvCxnSpPr>
          <p:spPr>
            <a:xfrm rot="10800000" flipH="1">
              <a:off x="645422" y="2900793"/>
              <a:ext cx="770058" cy="1066033"/>
            </a:xfrm>
            <a:prstGeom prst="bentConnector3">
              <a:avLst>
                <a:gd name="adj1" fmla="val -29686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0D94FE7-D64E-E1AF-1839-26ECC9B95498}"/>
              </a:ext>
            </a:extLst>
          </p:cNvPr>
          <p:cNvGrpSpPr/>
          <p:nvPr/>
        </p:nvGrpSpPr>
        <p:grpSpPr>
          <a:xfrm>
            <a:off x="1673569" y="3870757"/>
            <a:ext cx="10316304" cy="750834"/>
            <a:chOff x="1718592" y="3387682"/>
            <a:chExt cx="10316304" cy="75083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8C43F57-2097-CB62-5E0E-C51420523283}"/>
                </a:ext>
              </a:extLst>
            </p:cNvPr>
            <p:cNvSpPr/>
            <p:nvPr/>
          </p:nvSpPr>
          <p:spPr>
            <a:xfrm>
              <a:off x="6922328" y="3387682"/>
              <a:ext cx="5112568" cy="6383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Et ainsi de suite : si tous les tests précédents sont faux, ce test-là est effectué…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B739C7-6892-DEE9-01C8-17591300ABD7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5E364E29-DFA1-C8CA-3D5A-C58FCC5E06E6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>
              <a:off x="4193941" y="3706864"/>
              <a:ext cx="2728387" cy="26175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55BE18A-C847-B03B-3F20-D88D2D5C32B3}"/>
              </a:ext>
            </a:extLst>
          </p:cNvPr>
          <p:cNvGrpSpPr/>
          <p:nvPr/>
        </p:nvGrpSpPr>
        <p:grpSpPr>
          <a:xfrm>
            <a:off x="1673569" y="2821748"/>
            <a:ext cx="10327087" cy="1049310"/>
            <a:chOff x="1718592" y="3089206"/>
            <a:chExt cx="10327087" cy="10493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2D42D014-67A3-5BAB-AB2F-C882F6FC1309}"/>
                </a:ext>
              </a:extLst>
            </p:cNvPr>
            <p:cNvSpPr/>
            <p:nvPr/>
          </p:nvSpPr>
          <p:spPr>
            <a:xfrm>
              <a:off x="6933111" y="3089206"/>
              <a:ext cx="5112568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3</a:t>
              </a:r>
              <a:r>
                <a:rPr lang="fr-FR" baseline="30000" dirty="0"/>
                <a:t>e</a:t>
              </a:r>
              <a:r>
                <a:rPr lang="fr-FR" dirty="0"/>
                <a:t> cas : entre 12 et 14 (exclu)</a:t>
              </a:r>
            </a:p>
            <a:p>
              <a:r>
                <a:rPr lang="fr-FR" dirty="0"/>
                <a:t>Ce test n’est fait que si les deux premiers sont faux</a:t>
              </a:r>
            </a:p>
            <a:p>
              <a:r>
                <a:rPr lang="fr-FR" dirty="0"/>
                <a:t>S’il est vrai, on sera bien entre 12 et 14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37841-FCBB-F410-3E06-A97CB03F4E28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7D3839E-3876-A93C-8787-525EB0ADDEFD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4193941" y="3542645"/>
              <a:ext cx="2739170" cy="42597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0D8B40A-9486-91A2-188C-68208478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elif</a:t>
            </a:r>
            <a:r>
              <a:rPr lang="fr-FR" dirty="0"/>
              <a:t> par l’exemple « mention au bac »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E9CB0CE-B71C-9B2E-2B7A-ECC4A179E6A7}"/>
              </a:ext>
            </a:extLst>
          </p:cNvPr>
          <p:cNvGrpSpPr/>
          <p:nvPr/>
        </p:nvGrpSpPr>
        <p:grpSpPr>
          <a:xfrm>
            <a:off x="1676435" y="1436639"/>
            <a:ext cx="9810817" cy="1708580"/>
            <a:chOff x="1718592" y="2429936"/>
            <a:chExt cx="9810817" cy="17085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ED7A6-EDF2-98B4-176B-3C03B7627CC4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E9E972B-1C0A-A76C-7FC1-896DE191C32C}"/>
                </a:ext>
              </a:extLst>
            </p:cNvPr>
            <p:cNvSpPr/>
            <p:nvPr/>
          </p:nvSpPr>
          <p:spPr>
            <a:xfrm>
              <a:off x="6930245" y="2429936"/>
              <a:ext cx="4599164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2</a:t>
              </a:r>
              <a:r>
                <a:rPr lang="fr-FR" baseline="30000" dirty="0"/>
                <a:t>e</a:t>
              </a:r>
              <a:r>
                <a:rPr lang="fr-FR" dirty="0"/>
                <a:t> cas : entre 14 et 16 (exclu)</a:t>
              </a:r>
            </a:p>
            <a:p>
              <a:r>
                <a:rPr lang="fr-FR" dirty="0"/>
                <a:t>Ce test n’est fait que si le premier est faux</a:t>
              </a:r>
            </a:p>
            <a:p>
              <a:r>
                <a:rPr lang="fr-FR" dirty="0"/>
                <a:t>S’il est vrai, on sera bien entre 14 et 16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4B67E4F-E96B-6C38-973C-D634253C6A30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rot="10800000" flipV="1">
              <a:off x="4193941" y="2883375"/>
              <a:ext cx="2736304" cy="1085242"/>
            </a:xfrm>
            <a:prstGeom prst="bentConnector3">
              <a:avLst>
                <a:gd name="adj1" fmla="val 3359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8EBC162A-F852-6A9F-9B52-021811F3084C}"/>
              </a:ext>
            </a:extLst>
          </p:cNvPr>
          <p:cNvGrpSpPr/>
          <p:nvPr/>
        </p:nvGrpSpPr>
        <p:grpSpPr>
          <a:xfrm>
            <a:off x="119336" y="1268759"/>
            <a:ext cx="3600400" cy="1155899"/>
            <a:chOff x="-168696" y="1913061"/>
            <a:chExt cx="3600400" cy="1155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3D598-C279-C972-A350-48F8B8F98804}"/>
                </a:ext>
              </a:extLst>
            </p:cNvPr>
            <p:cNvSpPr/>
            <p:nvPr/>
          </p:nvSpPr>
          <p:spPr>
            <a:xfrm>
              <a:off x="1415480" y="2708920"/>
              <a:ext cx="201622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1DF975C-BAD8-0BAC-2730-B4955C3F0C56}"/>
                </a:ext>
              </a:extLst>
            </p:cNvPr>
            <p:cNvSpPr/>
            <p:nvPr/>
          </p:nvSpPr>
          <p:spPr>
            <a:xfrm>
              <a:off x="-168696" y="1913061"/>
              <a:ext cx="3312368" cy="5779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« if » commence « normalement », par le 1</a:t>
              </a:r>
              <a:r>
                <a:rPr lang="fr-FR" baseline="30000" dirty="0"/>
                <a:t>er</a:t>
              </a:r>
              <a:r>
                <a:rPr lang="fr-FR" dirty="0"/>
                <a:t> cas 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3328FF3-D451-9097-FD3B-57B89D80BD61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1487488" y="2491010"/>
              <a:ext cx="936104" cy="21791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6B25CB8-CAE2-EAED-8CBF-A90C06D5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988840"/>
            <a:ext cx="727280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TB"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AB"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passable / sans mention"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"malheureusement, le bac n'est pas obtenu"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0A77-8ED5-D409-B150-9D931529B073}"/>
              </a:ext>
            </a:extLst>
          </p:cNvPr>
          <p:cNvSpPr/>
          <p:nvPr/>
        </p:nvSpPr>
        <p:spPr>
          <a:xfrm>
            <a:off x="7828143" y="66973"/>
            <a:ext cx="4176464" cy="690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y a 5 cas : [16,20] , [14-16[, [12-14[, [10-12[ et si la note est inférieure à 10</a:t>
            </a:r>
          </a:p>
        </p:txBody>
      </p:sp>
    </p:spTree>
    <p:extLst>
      <p:ext uri="{BB962C8B-B14F-4D97-AF65-F5344CB8AC3E}">
        <p14:creationId xmlns:p14="http://schemas.microsoft.com/office/powerpoint/2010/main" val="3458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Structuration du code (isolation)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appelées à différents moments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ré-utilisées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C’est possible avec d’autres approches que nous ne verrons pas (découpage en plusieurs fichiers, programmation orientée objet, programmation fonctionnelle,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Gain en clarté et en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Factorisation (non-duplication) du code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555DD-BF0D-F14C-A069-26EAE5F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qu’une fonction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94A0D-FE93-5D29-109E-C1F4A817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C’est une partie de code délimitée et nommée que l’on peut appeler</a:t>
            </a:r>
          </a:p>
          <a:p>
            <a:r>
              <a:rPr lang="fr-FR" dirty="0"/>
              <a:t>Avantages : </a:t>
            </a:r>
          </a:p>
          <a:p>
            <a:pPr lvl="1"/>
            <a:r>
              <a:rPr lang="fr-FR" dirty="0"/>
              <a:t>Non </a:t>
            </a:r>
            <a:r>
              <a:rPr lang="fr-FR" dirty="0" err="1"/>
              <a:t>ré-écriture</a:t>
            </a:r>
            <a:r>
              <a:rPr lang="fr-FR" dirty="0"/>
              <a:t> le code à chaque appel. </a:t>
            </a:r>
            <a:br>
              <a:rPr lang="fr-FR" dirty="0"/>
            </a:br>
            <a:r>
              <a:rPr lang="fr-FR" dirty="0"/>
              <a:t>Exemple : à partir des données </a:t>
            </a:r>
            <a:r>
              <a:rPr lang="fr-FR" dirty="0" err="1"/>
              <a:t>gps</a:t>
            </a:r>
            <a:r>
              <a:rPr lang="fr-FR" dirty="0"/>
              <a:t> et des photos lors d’une randonnée, vous voulez envoyer un « post » sur différents réseaux sociaux pour chaque faits « marquants » : </a:t>
            </a:r>
          </a:p>
          <a:p>
            <a:pPr lvl="2"/>
            <a:r>
              <a:rPr lang="fr-FR" dirty="0"/>
              <a:t>Le début (avec une photo s’il y a)</a:t>
            </a:r>
          </a:p>
          <a:p>
            <a:pPr lvl="2"/>
            <a:r>
              <a:rPr lang="fr-FR" dirty="0"/>
              <a:t>Pour chaque photo</a:t>
            </a:r>
          </a:p>
          <a:p>
            <a:pPr lvl="2"/>
            <a:r>
              <a:rPr lang="fr-FR" dirty="0"/>
              <a:t>La fin (avec une photo s’il y a)</a:t>
            </a:r>
          </a:p>
          <a:p>
            <a:pPr lvl="2"/>
            <a:r>
              <a:rPr lang="fr-FR" dirty="0"/>
              <a:t>Pour chaque « faits marquants », c’est le même code pour poster un message</a:t>
            </a:r>
          </a:p>
          <a:p>
            <a:pPr lvl="1"/>
            <a:r>
              <a:rPr lang="fr-FR" dirty="0"/>
              <a:t>Structure le code en isolant des parties de code</a:t>
            </a:r>
          </a:p>
          <a:p>
            <a:pPr lvl="2"/>
            <a:r>
              <a:rPr lang="fr-FR" dirty="0"/>
              <a:t>Le nom de la fonction doit permettre de savoir ce qu’elle fait</a:t>
            </a:r>
          </a:p>
          <a:p>
            <a:pPr lvl="2"/>
            <a:r>
              <a:rPr lang="fr-FR" dirty="0"/>
              <a:t>Le contenu de la fonction est « inconnu » du code qui l’appel</a:t>
            </a:r>
          </a:p>
          <a:p>
            <a:pPr lvl="1"/>
            <a:r>
              <a:rPr lang="fr-FR" dirty="0"/>
              <a:t>Potentiellement </a:t>
            </a:r>
            <a:r>
              <a:rPr lang="fr-FR" dirty="0" err="1"/>
              <a:t>ré-utilisation</a:t>
            </a:r>
            <a:r>
              <a:rPr lang="fr-FR" dirty="0"/>
              <a:t> (</a:t>
            </a:r>
            <a:r>
              <a:rPr lang="fr-FR" dirty="0" err="1"/>
              <a:t>c.f</a:t>
            </a:r>
            <a:r>
              <a:rPr lang="fr-FR" dirty="0"/>
              <a:t>. la fonction </a:t>
            </a:r>
            <a:r>
              <a:rPr lang="fr-FR" dirty="0" err="1"/>
              <a:t>get</a:t>
            </a:r>
            <a:r>
              <a:rPr lang="fr-FR" dirty="0"/>
              <a:t> du module </a:t>
            </a:r>
            <a:r>
              <a:rPr lang="fr-FR" dirty="0" err="1"/>
              <a:t>requests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41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Foncions prédéfinies</a:t>
            </a:r>
          </a:p>
          <a:p>
            <a:pPr lvl="1"/>
            <a:r>
              <a:rPr lang="fr-FR" dirty="0"/>
              <a:t>Usage : </a:t>
            </a:r>
            <a:r>
              <a:rPr lang="fr-FR" dirty="0" err="1"/>
              <a:t>nom_de_la_fonction</a:t>
            </a:r>
            <a:r>
              <a:rPr lang="fr-FR" dirty="0"/>
              <a:t>() ou </a:t>
            </a:r>
            <a:r>
              <a:rPr lang="fr-FR" dirty="0" err="1"/>
              <a:t>nom_de_la_fonction</a:t>
            </a:r>
            <a:r>
              <a:rPr lang="fr-FR" dirty="0"/>
              <a:t>(paramètre1, paramètre2)  (etc.)</a:t>
            </a:r>
          </a:p>
          <a:p>
            <a:pPr lvl="1"/>
            <a:r>
              <a:rPr lang="fr-FR" dirty="0"/>
              <a:t>Dans python</a:t>
            </a:r>
            <a:br>
              <a:rPr lang="fr-FR" dirty="0"/>
            </a:br>
            <a:r>
              <a:rPr lang="fr-FR" dirty="0"/>
              <a:t>Exemples : </a:t>
            </a:r>
            <a:r>
              <a:rPr lang="fr-FR" dirty="0" err="1"/>
              <a:t>print</a:t>
            </a:r>
            <a:r>
              <a:rPr lang="fr-FR" dirty="0"/>
              <a:t>, input, etc.</a:t>
            </a:r>
          </a:p>
          <a:p>
            <a:pPr lvl="1"/>
            <a:r>
              <a:rPr lang="fr-FR" dirty="0"/>
              <a:t>Dans des bibliothèques </a:t>
            </a:r>
          </a:p>
          <a:p>
            <a:r>
              <a:rPr lang="fr-FR" dirty="0"/>
              <a:t>Définir ses propres fonctions</a:t>
            </a:r>
          </a:p>
          <a:p>
            <a:pPr lvl="1"/>
            <a:r>
              <a:rPr lang="fr-FR" dirty="0"/>
              <a:t>Mot-clé : </a:t>
            </a:r>
            <a:r>
              <a:rPr lang="fr-FR" dirty="0" err="1"/>
              <a:t>def</a:t>
            </a:r>
            <a:endParaRPr lang="fr-FR" dirty="0"/>
          </a:p>
          <a:p>
            <a:pPr lvl="1"/>
            <a:r>
              <a:rPr lang="fr-FR" dirty="0"/>
              <a:t>Un nom unique</a:t>
            </a:r>
          </a:p>
          <a:p>
            <a:pPr lvl="1"/>
            <a:r>
              <a:rPr lang="fr-FR" dirty="0"/>
              <a:t>Puis on utilise comme les fonctions prédéfinies</a:t>
            </a:r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427795" y="2688456"/>
            <a:ext cx="10413268" cy="3981465"/>
            <a:chOff x="1631504" y="3113129"/>
            <a:chExt cx="10413268" cy="39814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29"/>
              <a:ext cx="8640960" cy="3981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435613" y="3265284"/>
              <a:ext cx="6609159" cy="876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« corps » de la fonction : c’est le code qu’elle contient. Ce peut être long, court, avec des boucles, des « if », des appels à d’autres fonctions, etc. C’est l’indentation qui détermine la fin de la fonction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 flipV="1">
              <a:off x="10272464" y="3703495"/>
              <a:ext cx="1772308" cy="1400367"/>
            </a:xfrm>
            <a:prstGeom prst="bentConnector3">
              <a:avLst>
                <a:gd name="adj1" fmla="val 112898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56676" y="2688456"/>
            <a:ext cx="4599164" cy="3888657"/>
            <a:chOff x="260385" y="3548361"/>
            <a:chExt cx="4599164" cy="34534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6661985"/>
              <a:ext cx="3140957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260385" y="3548361"/>
              <a:ext cx="1214788" cy="311362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fr-FR" dirty="0"/>
                <a:t>La fonction peut retourner une valeur : </a:t>
              </a:r>
              <a:r>
                <a:rPr lang="fr-FR" dirty="0" err="1"/>
                <a:t>print</a:t>
              </a:r>
              <a:r>
                <a:rPr lang="fr-FR" dirty="0"/>
                <a:t> ne retourne rien, input retourne une string.</a:t>
              </a:r>
            </a:p>
            <a:p>
              <a:r>
                <a:rPr lang="fr-FR" dirty="0"/>
                <a:t>C’est marqué par le mot-clé </a:t>
              </a:r>
              <a:r>
                <a:rPr lang="fr-FR" b="1" dirty="0"/>
                <a:t>return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>
              <a:off x="867779" y="6661985"/>
              <a:ext cx="850813" cy="16990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563699" y="1276135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563749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Mot-clé </a:t>
              </a:r>
              <a:r>
                <a:rPr lang="fr-FR" b="1" dirty="0" err="1"/>
                <a:t>def</a:t>
              </a:r>
              <a:r>
                <a:rPr lang="fr-FR" dirty="0"/>
                <a:t> qui annonce la définition d’une fonction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791848" y="2348880"/>
              <a:ext cx="415720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1859844" y="1270076"/>
            <a:ext cx="6701505" cy="1374211"/>
            <a:chOff x="2063553" y="1694749"/>
            <a:chExt cx="6701505" cy="137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063553" y="2708920"/>
              <a:ext cx="438017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820702" y="1694749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nom de la fonction qui détermine comme elle sera appelée. Le nom doit expliquer ce qu’elle fait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4253639" y="2342821"/>
              <a:ext cx="2039241" cy="366099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7392144" y="2129122"/>
            <a:ext cx="4453129" cy="528551"/>
            <a:chOff x="7595853" y="2553795"/>
            <a:chExt cx="4453129" cy="5285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7595853" y="2722306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168662" y="2553795"/>
              <a:ext cx="2880320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7756197" y="2769819"/>
              <a:ext cx="1412465" cy="132507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B1FF8D7-7F9E-8B74-5686-20C3B180717B}"/>
              </a:ext>
            </a:extLst>
          </p:cNvPr>
          <p:cNvGrpSpPr/>
          <p:nvPr/>
        </p:nvGrpSpPr>
        <p:grpSpPr>
          <a:xfrm>
            <a:off x="6283519" y="1273139"/>
            <a:ext cx="5557544" cy="1384663"/>
            <a:chOff x="2114025" y="1700625"/>
            <a:chExt cx="5557544" cy="1384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B091F6-A890-4689-42A0-101FD4A3A2AD}"/>
                </a:ext>
              </a:extLst>
            </p:cNvPr>
            <p:cNvSpPr/>
            <p:nvPr/>
          </p:nvSpPr>
          <p:spPr>
            <a:xfrm>
              <a:off x="2114025" y="2725248"/>
              <a:ext cx="1067805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FAB8FB8-C497-389B-093C-1C325F71CDE5}"/>
                </a:ext>
              </a:extLst>
            </p:cNvPr>
            <p:cNvSpPr/>
            <p:nvPr/>
          </p:nvSpPr>
          <p:spPr>
            <a:xfrm>
              <a:off x="4459842" y="1700625"/>
              <a:ext cx="3211727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Paramètre de la fonction. Il peut ne pas y en avoir : ( 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ECA7926-0D8C-59CA-5BF7-D9B8AF4ADF77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 flipH="1">
              <a:off x="2647928" y="2348697"/>
              <a:ext cx="3417778" cy="37655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F83FB67-1081-0EF1-ED90-99F04421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145607"/>
            <a:ext cx="710925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formattage_nb_allumettes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"zéro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"une seule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allumettes"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4B13A-9C60-FB27-5205-7090DF81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et variables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7FA7-C296-3B92-8B89-C7F3032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variable définie dans une fonction (ex: </a:t>
            </a:r>
            <a:r>
              <a:rPr lang="fr-FR" dirty="0" err="1"/>
              <a:t>formattage</a:t>
            </a:r>
            <a:r>
              <a:rPr lang="fr-FR" dirty="0"/>
              <a:t> dans le transparent d’avant) n’existe que dans la fonction</a:t>
            </a:r>
          </a:p>
          <a:p>
            <a:r>
              <a:rPr lang="fr-FR" dirty="0"/>
              <a:t>Une variable définie dans une fonction est qualifiée de « </a:t>
            </a:r>
            <a:r>
              <a:rPr lang="fr-FR" b="1" dirty="0"/>
              <a:t>locale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Par opposition, une variable définie en dehors des fonctions, comme dans le bloc « if __</a:t>
            </a:r>
            <a:r>
              <a:rPr lang="fr-FR" dirty="0" err="1"/>
              <a:t>name</a:t>
            </a:r>
            <a:r>
              <a:rPr lang="fr-FR" dirty="0"/>
              <a:t>__ == '__main__’: », ces variables sont dites « </a:t>
            </a:r>
            <a:r>
              <a:rPr lang="fr-FR" b="1" dirty="0"/>
              <a:t>globales</a:t>
            </a:r>
            <a:r>
              <a:rPr lang="fr-FR" dirty="0"/>
              <a:t> » car définies partout</a:t>
            </a:r>
          </a:p>
          <a:p>
            <a:endParaRPr lang="fr-FR" dirty="0"/>
          </a:p>
          <a:p>
            <a:r>
              <a:rPr lang="fr-FR" dirty="0"/>
              <a:t>Un paramètre nommé n’existe que dans la fonction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une variable locale ou un paramètre d’une fonction peuvent avoir le même nom qu’une autre variable définie « ailleurs » (par exemple dans le « if __</a:t>
            </a:r>
            <a:r>
              <a:rPr lang="fr-FR" dirty="0" err="1"/>
              <a:t>name</a:t>
            </a:r>
            <a:r>
              <a:rPr lang="fr-FR" dirty="0"/>
              <a:t>__ == '__main__’: »), mais ce n’est pas la même « variable », ce sont des homonymes.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8665E-3F2E-0A0A-D4C8-F82F4A1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avec ou sans valeur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2F17D-2D86-A703-426E-495C8005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fonction peut ne pas retourner de valeur</a:t>
            </a:r>
          </a:p>
          <a:p>
            <a:pPr lvl="1"/>
            <a:r>
              <a:rPr lang="fr-FR" dirty="0"/>
              <a:t>Cas d’une fonction qui ne fait que des « </a:t>
            </a:r>
            <a:r>
              <a:rPr lang="fr-FR" dirty="0" err="1"/>
              <a:t>print</a:t>
            </a:r>
            <a:r>
              <a:rPr lang="fr-FR" dirty="0"/>
              <a:t> » par exemple</a:t>
            </a:r>
          </a:p>
          <a:p>
            <a:pPr lvl="1"/>
            <a:r>
              <a:rPr lang="fr-FR" dirty="0"/>
              <a:t>Ou qui ne modifie que des variables « globales  », etc. </a:t>
            </a:r>
          </a:p>
          <a:p>
            <a:r>
              <a:rPr lang="fr-FR" dirty="0"/>
              <a:t>Pour retourner une valeur (n’importe quelle valeur) : </a:t>
            </a:r>
            <a:r>
              <a:rPr lang="fr-FR" b="1" dirty="0"/>
              <a:t>return</a:t>
            </a:r>
          </a:p>
          <a:p>
            <a:pPr lvl="1"/>
            <a:r>
              <a:rPr lang="fr-FR" dirty="0"/>
              <a:t>Le code dans la fonction après le return n’est pas exécuté</a:t>
            </a:r>
          </a:p>
          <a:p>
            <a:pPr lvl="1"/>
            <a:r>
              <a:rPr lang="fr-FR" dirty="0"/>
              <a:t>Plusieurs « return » sont possibles, pour couvrir différent cas</a:t>
            </a:r>
          </a:p>
          <a:p>
            <a:r>
              <a:rPr lang="fr-FR" dirty="0"/>
              <a:t>Récupération d’une valeur retournée : </a:t>
            </a:r>
          </a:p>
          <a:p>
            <a:pPr lvl="1"/>
            <a:r>
              <a:rPr lang="fr-FR" dirty="0" err="1"/>
              <a:t>coupOrdi</a:t>
            </a:r>
            <a:r>
              <a:rPr lang="fr-FR" dirty="0"/>
              <a:t> : la variable qui reçoit la valeur retournée</a:t>
            </a:r>
          </a:p>
          <a:p>
            <a:pPr lvl="1"/>
            <a:r>
              <a:rPr lang="fr-FR" dirty="0" err="1"/>
              <a:t>ordi_fort</a:t>
            </a:r>
            <a:r>
              <a:rPr lang="fr-FR" dirty="0"/>
              <a:t>() est la fonction appelée</a:t>
            </a:r>
          </a:p>
          <a:p>
            <a:pPr lvl="1"/>
            <a:r>
              <a:rPr lang="fr-FR" dirty="0" err="1"/>
              <a:t>nbAllumettes</a:t>
            </a:r>
            <a:r>
              <a:rPr lang="fr-FR" dirty="0"/>
              <a:t> est la valeur passée en paramètre</a:t>
            </a:r>
          </a:p>
          <a:p>
            <a:pPr lvl="1"/>
            <a:r>
              <a:rPr lang="fr-FR" dirty="0"/>
              <a:t>Si jamais la fonction ne retourne rien, la variable </a:t>
            </a:r>
            <a:r>
              <a:rPr lang="fr-FR" dirty="0" err="1"/>
              <a:t>coupOrdi</a:t>
            </a:r>
            <a:r>
              <a:rPr lang="fr-FR" dirty="0"/>
              <a:t> vaudra « None 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8EAED-666F-E451-7AA7-5FF75BAC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4094828"/>
            <a:ext cx="533915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coupOrdi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ordi_fort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1219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19777</TotalTime>
  <Words>1023</Words>
  <Application>Microsoft Office PowerPoint</Application>
  <PresentationFormat>Grand écran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Calibri Light</vt:lpstr>
      <vt:lpstr>Tahoma</vt:lpstr>
      <vt:lpstr>Courier New</vt:lpstr>
      <vt:lpstr>Arial</vt:lpstr>
      <vt:lpstr>Calibri</vt:lpstr>
      <vt:lpstr>JetBrains Mono</vt:lpstr>
      <vt:lpstr>French Script MT</vt:lpstr>
      <vt:lpstr>00_cartographie interaction</vt:lpstr>
      <vt:lpstr>Sciences Numériques et Technologie</vt:lpstr>
      <vt:lpstr>elif : instructions conditionnelles (if) avec plusieurs alternatives</vt:lpstr>
      <vt:lpstr>elif par l’exemple « mention au bac »</vt:lpstr>
      <vt:lpstr>Les Fonctions</vt:lpstr>
      <vt:lpstr>Qu’est qu’une fonction ?</vt:lpstr>
      <vt:lpstr>Une fonction en python</vt:lpstr>
      <vt:lpstr>Une fonction en Python</vt:lpstr>
      <vt:lpstr>Paramètres et variables locales</vt:lpstr>
      <vt:lpstr>Fonction avec ou sans valeur de retour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963</cp:revision>
  <cp:lastPrinted>2001-08-07T10:40:35Z</cp:lastPrinted>
  <dcterms:created xsi:type="dcterms:W3CDTF">2000-01-12T14:25:05Z</dcterms:created>
  <dcterms:modified xsi:type="dcterms:W3CDTF">2024-08-23T12:00:39Z</dcterms:modified>
</cp:coreProperties>
</file>