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10021888" cy="6889750"/>
  <p:embeddedFontLst>
    <p:embeddedFont>
      <p:font typeface="Tahoma" panose="020B0604030504040204" pitchFamily="34" charset="0"/>
      <p:regular r:id="rId6"/>
      <p:bold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6" autoAdjust="0"/>
    <p:restoredTop sz="97125" autoAdjust="0"/>
  </p:normalViewPr>
  <p:slideViewPr>
    <p:cSldViewPr>
      <p:cViewPr>
        <p:scale>
          <a:sx n="125" d="100"/>
          <a:sy n="125" d="100"/>
        </p:scale>
        <p:origin x="1368" y="-196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170"/>
        <p:guide pos="3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1150" y="519113"/>
            <a:ext cx="1785938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8903" y="3272931"/>
            <a:ext cx="7344082" cy="309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02282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804565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206848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609131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011413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44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6">
            <a:extLst>
              <a:ext uri="{FF2B5EF4-FFF2-40B4-BE49-F238E27FC236}">
                <a16:creationId xmlns:a16="http://schemas.microsoft.com/office/drawing/2014/main" id="{C7DA466D-375F-E37F-5FF4-29D7A348545C}"/>
              </a:ext>
            </a:extLst>
          </p:cNvPr>
          <p:cNvSpPr/>
          <p:nvPr userDrawn="1"/>
        </p:nvSpPr>
        <p:spPr>
          <a:xfrm flipH="1" flipV="1">
            <a:off x="1933300" y="7487604"/>
            <a:ext cx="4924700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  <p:sp>
        <p:nvSpPr>
          <p:cNvPr id="6" name="Forme libre 7">
            <a:extLst>
              <a:ext uri="{FF2B5EF4-FFF2-40B4-BE49-F238E27FC236}">
                <a16:creationId xmlns:a16="http://schemas.microsoft.com/office/drawing/2014/main" id="{73439838-C838-ABF3-E915-177F95550A87}"/>
              </a:ext>
            </a:extLst>
          </p:cNvPr>
          <p:cNvSpPr/>
          <p:nvPr userDrawn="1"/>
        </p:nvSpPr>
        <p:spPr>
          <a:xfrm>
            <a:off x="-16100" y="1"/>
            <a:ext cx="4873158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</p:spTree>
    <p:extLst>
      <p:ext uri="{BB962C8B-B14F-4D97-AF65-F5344CB8AC3E}">
        <p14:creationId xmlns:p14="http://schemas.microsoft.com/office/powerpoint/2010/main" val="16394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B2ACB7-68A6-21D9-4F44-C59BCEC4FDB2}"/>
              </a:ext>
            </a:extLst>
          </p:cNvPr>
          <p:cNvSpPr/>
          <p:nvPr userDrawn="1"/>
        </p:nvSpPr>
        <p:spPr>
          <a:xfrm>
            <a:off x="6439006" y="7948385"/>
            <a:ext cx="418994" cy="1035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286" b="1" smtClean="0">
                <a:solidFill>
                  <a:schemeClr val="bg1"/>
                </a:solidFill>
              </a:rPr>
              <a:pPr/>
              <a:t>‹N°›</a:t>
            </a:fld>
            <a:endParaRPr lang="fr-FR" sz="1286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E97914B-63D5-9FD6-C432-EAF2853C98A7}"/>
              </a:ext>
            </a:extLst>
          </p:cNvPr>
          <p:cNvCxnSpPr>
            <a:cxnSpLocks/>
          </p:cNvCxnSpPr>
          <p:nvPr/>
        </p:nvCxnSpPr>
        <p:spPr>
          <a:xfrm>
            <a:off x="418481" y="6041570"/>
            <a:ext cx="0" cy="3015886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5762703-2CEE-F643-71AE-9EC0FF298AEE}"/>
              </a:ext>
            </a:extLst>
          </p:cNvPr>
          <p:cNvCxnSpPr>
            <a:cxnSpLocks/>
          </p:cNvCxnSpPr>
          <p:nvPr/>
        </p:nvCxnSpPr>
        <p:spPr>
          <a:xfrm>
            <a:off x="548680" y="6415615"/>
            <a:ext cx="0" cy="2641841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631F28F-7B38-43FD-56CE-18B79180DF6B}"/>
              </a:ext>
            </a:extLst>
          </p:cNvPr>
          <p:cNvCxnSpPr>
            <a:cxnSpLocks/>
          </p:cNvCxnSpPr>
          <p:nvPr/>
        </p:nvCxnSpPr>
        <p:spPr>
          <a:xfrm>
            <a:off x="670510" y="6615339"/>
            <a:ext cx="0" cy="2442117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E5E437D9-44EF-ADB0-95C9-CC7F5BEE54B0}"/>
              </a:ext>
            </a:extLst>
          </p:cNvPr>
          <p:cNvCxnSpPr>
            <a:cxnSpLocks/>
          </p:cNvCxnSpPr>
          <p:nvPr/>
        </p:nvCxnSpPr>
        <p:spPr>
          <a:xfrm>
            <a:off x="319956" y="5768461"/>
            <a:ext cx="0" cy="3288995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3CAC3216-18CC-AAF6-7128-C44F3B27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CFF"/>
              </a:clrFrom>
              <a:clrTo>
                <a:srgbClr val="FA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4266" y="3652978"/>
            <a:ext cx="2037102" cy="243932"/>
          </a:xfrm>
          <a:prstGeom prst="rect">
            <a:avLst/>
          </a:prstGeom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CC25CF63-03F0-A657-DC17-D3DF6D60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2117" y="2808981"/>
            <a:ext cx="1100998" cy="90293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D49E130-A8EC-DEA2-6D36-B07FCF914A9D}"/>
              </a:ext>
            </a:extLst>
          </p:cNvPr>
          <p:cNvSpPr/>
          <p:nvPr/>
        </p:nvSpPr>
        <p:spPr>
          <a:xfrm>
            <a:off x="836712" y="3263871"/>
            <a:ext cx="1853112" cy="33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44FB25-0CA1-6D4D-1629-EB14F0CE014F}"/>
              </a:ext>
            </a:extLst>
          </p:cNvPr>
          <p:cNvSpPr/>
          <p:nvPr/>
        </p:nvSpPr>
        <p:spPr>
          <a:xfrm>
            <a:off x="548680" y="3629258"/>
            <a:ext cx="2141144" cy="118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3D6C1-E7BC-545F-E6F9-6341A918C094}"/>
              </a:ext>
            </a:extLst>
          </p:cNvPr>
          <p:cNvSpPr/>
          <p:nvPr/>
        </p:nvSpPr>
        <p:spPr>
          <a:xfrm>
            <a:off x="548680" y="2337887"/>
            <a:ext cx="1728192" cy="285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F0E43E9-35EF-FE6E-6098-5810B3B635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344236"/>
            <a:ext cx="1483538" cy="5347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537D5D7-2E43-EC5A-4E53-ECBB91E599E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8B0F5-4AA5-A157-BF7E-630341A02962}"/>
              </a:ext>
            </a:extLst>
          </p:cNvPr>
          <p:cNvSpPr/>
          <p:nvPr/>
        </p:nvSpPr>
        <p:spPr>
          <a:xfrm>
            <a:off x="548680" y="2623736"/>
            <a:ext cx="2880320" cy="179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C6C86-0FD9-84C5-FD47-1222EC6EEB37}"/>
              </a:ext>
            </a:extLst>
          </p:cNvPr>
          <p:cNvSpPr/>
          <p:nvPr/>
        </p:nvSpPr>
        <p:spPr>
          <a:xfrm>
            <a:off x="548680" y="2115513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901-91B2-1CD4-6D63-D299D9B8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80" y="1611457"/>
            <a:ext cx="4392488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54A38E-A260-FA3C-6DF7-C9E9CCBBD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047871"/>
            <a:ext cx="1043310" cy="355674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23F67A6-AE3D-0FA0-2B03-F57C22842BC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76872" y="2223525"/>
            <a:ext cx="2404894" cy="21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09508-0442-0679-3202-8FDEE4800D46}"/>
              </a:ext>
            </a:extLst>
          </p:cNvPr>
          <p:cNvSpPr/>
          <p:nvPr/>
        </p:nvSpPr>
        <p:spPr>
          <a:xfrm>
            <a:off x="2557530" y="1611457"/>
            <a:ext cx="1800200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Point d’entrée dans le script, parfois masqué par les outils</a:t>
            </a:r>
          </a:p>
          <a:p>
            <a:r>
              <a:rPr lang="fr-FR" sz="1050" i="1" dirty="0"/>
              <a:t>C’est une bonne pratique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D38512-981B-B83E-1197-2A44E67BF44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76872" y="2480812"/>
            <a:ext cx="2404894" cy="1308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373A3A-C54A-4B6D-9EA9-6D47FA7483A7}"/>
              </a:ext>
            </a:extLst>
          </p:cNvPr>
          <p:cNvSpPr/>
          <p:nvPr/>
        </p:nvSpPr>
        <p:spPr>
          <a:xfrm rot="175782">
            <a:off x="2851912" y="2323291"/>
            <a:ext cx="1483538" cy="33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Définir et affecter une valeur à des variables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812F181-9E18-D49D-CB4B-E864E6AACC5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29000" y="2713485"/>
            <a:ext cx="1275266" cy="5167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5CEA0-379F-D0E0-00C6-857BE18BD112}"/>
              </a:ext>
            </a:extLst>
          </p:cNvPr>
          <p:cNvSpPr/>
          <p:nvPr/>
        </p:nvSpPr>
        <p:spPr>
          <a:xfrm rot="1335254">
            <a:off x="3438283" y="2997622"/>
            <a:ext cx="1140088" cy="31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Une boucle « répéter n fois »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518F442-9D6E-3E02-FC12-4C6BA3DBF945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689824" y="3688304"/>
            <a:ext cx="2014442" cy="866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BEA2856-2DAE-9934-4C97-8497DD03373B}"/>
              </a:ext>
            </a:extLst>
          </p:cNvPr>
          <p:cNvSpPr/>
          <p:nvPr/>
        </p:nvSpPr>
        <p:spPr>
          <a:xfrm rot="120000">
            <a:off x="3016998" y="3559995"/>
            <a:ext cx="1327241" cy="331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Définir et affecter une valeur à des variables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629A82B-74DB-DCF5-BFE7-847B8BD7DC8B}"/>
              </a:ext>
            </a:extLst>
          </p:cNvPr>
          <p:cNvSpPr txBox="1"/>
          <p:nvPr/>
        </p:nvSpPr>
        <p:spPr>
          <a:xfrm>
            <a:off x="1196752" y="1208584"/>
            <a:ext cx="418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 python &lt;-&gt; block / scratch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5D1EBEE-D885-DE4F-F32C-7EC8D0B8BB07}"/>
              </a:ext>
            </a:extLst>
          </p:cNvPr>
          <p:cNvCxnSpPr>
            <a:cxnSpLocks/>
            <a:stCxn id="50" idx="1"/>
            <a:endCxn id="53" idx="1"/>
          </p:cNvCxnSpPr>
          <p:nvPr/>
        </p:nvCxnSpPr>
        <p:spPr>
          <a:xfrm rot="10800000" flipV="1">
            <a:off x="614142" y="3430843"/>
            <a:ext cx="222571" cy="1282168"/>
          </a:xfrm>
          <a:prstGeom prst="bentConnector3">
            <a:avLst>
              <a:gd name="adj1" fmla="val 20270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C351E61-147C-EA21-7D98-EF63F9958308}"/>
              </a:ext>
            </a:extLst>
          </p:cNvPr>
          <p:cNvSpPr/>
          <p:nvPr/>
        </p:nvSpPr>
        <p:spPr>
          <a:xfrm>
            <a:off x="614141" y="4151935"/>
            <a:ext cx="1806549" cy="262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Forme avec si (condition) alors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7A17A518-7F0A-99A3-45EE-C530AF97D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41" y="4437683"/>
            <a:ext cx="1912805" cy="55065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0CB81A7-0C0F-480C-E9B0-B1DBA991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31" y="6753200"/>
            <a:ext cx="2966140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54EE1F-3CE4-390A-525A-FBD8B7CE0AB5}"/>
              </a:ext>
            </a:extLst>
          </p:cNvPr>
          <p:cNvSpPr/>
          <p:nvPr/>
        </p:nvSpPr>
        <p:spPr>
          <a:xfrm>
            <a:off x="418481" y="6041570"/>
            <a:ext cx="2628289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1 : dans le point d’entrée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D3639F-EFD2-B55F-3D3E-C7F68C06EDC1}"/>
              </a:ext>
            </a:extLst>
          </p:cNvPr>
          <p:cNvSpPr/>
          <p:nvPr/>
        </p:nvSpPr>
        <p:spPr>
          <a:xfrm>
            <a:off x="548680" y="6313027"/>
            <a:ext cx="24980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2 : dans la boucle for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FA8DFE-385A-8408-5438-F01D8CFBFCD5}"/>
              </a:ext>
            </a:extLst>
          </p:cNvPr>
          <p:cNvSpPr/>
          <p:nvPr/>
        </p:nvSpPr>
        <p:spPr>
          <a:xfrm>
            <a:off x="665276" y="6577587"/>
            <a:ext cx="23814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3 : dans le « if »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2C5A823-5ABB-2894-4E01-D4BEDB278B4D}"/>
              </a:ext>
            </a:extLst>
          </p:cNvPr>
          <p:cNvGrpSpPr/>
          <p:nvPr/>
        </p:nvGrpSpPr>
        <p:grpSpPr>
          <a:xfrm>
            <a:off x="2420690" y="8685024"/>
            <a:ext cx="2520478" cy="425152"/>
            <a:chOff x="5619381" y="6086479"/>
            <a:chExt cx="2520478" cy="42515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08A89F-C376-6277-A8DA-8844084B3F7C}"/>
                </a:ext>
              </a:extLst>
            </p:cNvPr>
            <p:cNvSpPr/>
            <p:nvPr/>
          </p:nvSpPr>
          <p:spPr>
            <a:xfrm>
              <a:off x="6381060" y="6086479"/>
              <a:ext cx="1758799" cy="4251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/>
                <a:t>Le retour à une indentation précédente met fin au « if »</a:t>
              </a:r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76C8FCDB-0DE2-37B8-563A-C1C8FA346BC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5619381" y="6086479"/>
              <a:ext cx="761679" cy="2125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70145A9-4431-D0AA-D681-97C3D3850E3F}"/>
              </a:ext>
            </a:extLst>
          </p:cNvPr>
          <p:cNvSpPr/>
          <p:nvPr/>
        </p:nvSpPr>
        <p:spPr>
          <a:xfrm>
            <a:off x="319956" y="5768461"/>
            <a:ext cx="2726811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0 : le « bord du fichier »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723C7F4-A140-3622-F54E-FE1670F18B2C}"/>
              </a:ext>
            </a:extLst>
          </p:cNvPr>
          <p:cNvSpPr txBox="1"/>
          <p:nvPr/>
        </p:nvSpPr>
        <p:spPr>
          <a:xfrm>
            <a:off x="1060378" y="5354697"/>
            <a:ext cx="42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Structuration du code avec les indentations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B71702-8566-A9DA-6217-146EA1B8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206" y="6049277"/>
            <a:ext cx="2158425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              # […]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1240467-BD74-09C6-085A-6FA6F763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96" y="7431258"/>
            <a:ext cx="269374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 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2EB7C06-6FC0-16E4-25F5-8AB00247B553}"/>
              </a:ext>
            </a:extLst>
          </p:cNvPr>
          <p:cNvSpPr/>
          <p:nvPr/>
        </p:nvSpPr>
        <p:spPr>
          <a:xfrm>
            <a:off x="3663216" y="5750660"/>
            <a:ext cx="2037100" cy="317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1 : dans le point d’entrée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0295FEC-3EBE-8021-F60C-78338CB4B2F0}"/>
              </a:ext>
            </a:extLst>
          </p:cNvPr>
          <p:cNvSpPr/>
          <p:nvPr/>
        </p:nvSpPr>
        <p:spPr>
          <a:xfrm>
            <a:off x="3623202" y="7168300"/>
            <a:ext cx="2077114" cy="236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2 : dans la boucle for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E2861C5-2EA4-3A5F-E8FB-B83C4F3CEE52}"/>
              </a:ext>
            </a:extLst>
          </p:cNvPr>
          <p:cNvCxnSpPr>
            <a:cxnSpLocks/>
            <a:stCxn id="142" idx="1"/>
            <a:endCxn id="134" idx="1"/>
          </p:cNvCxnSpPr>
          <p:nvPr/>
        </p:nvCxnSpPr>
        <p:spPr>
          <a:xfrm rot="10800000" flipV="1">
            <a:off x="3623203" y="6622728"/>
            <a:ext cx="504061" cy="663790"/>
          </a:xfrm>
          <a:prstGeom prst="bentConnector3">
            <a:avLst>
              <a:gd name="adj1" fmla="val 145352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67F1AA3-E7AE-21F2-6E26-F93BC92D7C70}"/>
              </a:ext>
            </a:extLst>
          </p:cNvPr>
          <p:cNvSpPr/>
          <p:nvPr/>
        </p:nvSpPr>
        <p:spPr>
          <a:xfrm>
            <a:off x="4127263" y="6549194"/>
            <a:ext cx="61079" cy="14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1B3FAE2-1486-0297-AF14-209256211D6C}"/>
              </a:ext>
            </a:extLst>
          </p:cNvPr>
          <p:cNvSpPr txBox="1"/>
          <p:nvPr/>
        </p:nvSpPr>
        <p:spPr>
          <a:xfrm>
            <a:off x="2634817" y="422142"/>
            <a:ext cx="4154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Structure générale d’un script Python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721270-71A8-986B-B3C2-DE2957241B29}"/>
              </a:ext>
            </a:extLst>
          </p:cNvPr>
          <p:cNvSpPr/>
          <p:nvPr/>
        </p:nvSpPr>
        <p:spPr>
          <a:xfrm>
            <a:off x="548680" y="3779275"/>
            <a:ext cx="2141144" cy="124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55685CA8-6923-85D1-9582-CD416EBE1429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>
            <a:off x="2689824" y="3841756"/>
            <a:ext cx="2021635" cy="123728"/>
          </a:xfrm>
          <a:prstGeom prst="bentConnector3">
            <a:avLst>
              <a:gd name="adj1" fmla="val 959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346F96-A77D-7AC1-2804-28893FE9BADA}"/>
              </a:ext>
            </a:extLst>
          </p:cNvPr>
          <p:cNvSpPr/>
          <p:nvPr/>
        </p:nvSpPr>
        <p:spPr>
          <a:xfrm>
            <a:off x="3011614" y="3993714"/>
            <a:ext cx="1346116" cy="28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Affichage de la valeur de la variable pi </a:t>
            </a:r>
          </a:p>
        </p:txBody>
      </p:sp>
      <p:pic>
        <p:nvPicPr>
          <p:cNvPr id="150" name="Image 149">
            <a:extLst>
              <a:ext uri="{FF2B5EF4-FFF2-40B4-BE49-F238E27FC236}">
                <a16:creationId xmlns:a16="http://schemas.microsoft.com/office/drawing/2014/main" id="{AC11888A-7AC7-BB7E-9589-E0F578FE16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459" y="3843638"/>
            <a:ext cx="841422" cy="243691"/>
          </a:xfrm>
          <a:prstGeom prst="rect">
            <a:avLst/>
          </a:prstGeom>
        </p:spPr>
      </p:pic>
      <p:sp>
        <p:nvSpPr>
          <p:cNvPr id="165" name="ZoneTexte 164">
            <a:extLst>
              <a:ext uri="{FF2B5EF4-FFF2-40B4-BE49-F238E27FC236}">
                <a16:creationId xmlns:a16="http://schemas.microsoft.com/office/drawing/2014/main" id="{2E8EB21D-4EBD-CE8C-C44B-FDD2C99FD165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</p:spTree>
    <p:extLst>
      <p:ext uri="{BB962C8B-B14F-4D97-AF65-F5344CB8AC3E}">
        <p14:creationId xmlns:p14="http://schemas.microsoft.com/office/powerpoint/2010/main" val="10253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0DAB77-1006-C63C-1926-E3AAF9A619F6}"/>
              </a:ext>
            </a:extLst>
          </p:cNvPr>
          <p:cNvSpPr txBox="1"/>
          <p:nvPr/>
        </p:nvSpPr>
        <p:spPr>
          <a:xfrm>
            <a:off x="2634817" y="422142"/>
            <a:ext cx="390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Instructions et éléments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65BC39-2B4C-AE6A-83CD-F6D64830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04" y="5026523"/>
            <a:ext cx="5450441" cy="21878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EE8A1CE-997E-A2F2-E5CC-F5D9C325020E}"/>
              </a:ext>
            </a:extLst>
          </p:cNvPr>
          <p:cNvSpPr txBox="1"/>
          <p:nvPr/>
        </p:nvSpPr>
        <p:spPr>
          <a:xfrm>
            <a:off x="107955" y="588910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</a:t>
            </a:r>
            <a:r>
              <a:rPr lang="fr-FR" dirty="0" err="1"/>
              <a:t>while</a:t>
            </a:r>
            <a:r>
              <a:rPr lang="fr-FR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606C63-FDE5-E729-C690-5F725F2F3CA2}"/>
              </a:ext>
            </a:extLst>
          </p:cNvPr>
          <p:cNvSpPr txBox="1"/>
          <p:nvPr/>
        </p:nvSpPr>
        <p:spPr>
          <a:xfrm>
            <a:off x="107955" y="2321060"/>
            <a:ext cx="470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Instruction conditionnelle « if » et les conditions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CBDA546-C5DA-8EB3-0376-292C9E3EF483}"/>
              </a:ext>
            </a:extLst>
          </p:cNvPr>
          <p:cNvSpPr txBox="1">
            <a:spLocks/>
          </p:cNvSpPr>
          <p:nvPr/>
        </p:nvSpPr>
        <p:spPr>
          <a:xfrm>
            <a:off x="4655367" y="2608545"/>
            <a:ext cx="2202633" cy="20785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50" dirty="0"/>
              <a:t>des booléens : </a:t>
            </a:r>
            <a:r>
              <a:rPr lang="fr-FR" sz="1050" b="1" dirty="0" err="1"/>
              <a:t>True</a:t>
            </a:r>
            <a:r>
              <a:rPr lang="fr-FR" sz="1050" dirty="0"/>
              <a:t> (vrai) et </a:t>
            </a:r>
            <a:r>
              <a:rPr lang="fr-FR" sz="1050" b="1" dirty="0"/>
              <a:t>False</a:t>
            </a:r>
            <a:r>
              <a:rPr lang="fr-FR" sz="1050" dirty="0"/>
              <a:t> (faux) et d’autres expressions entre booléen : </a:t>
            </a:r>
            <a:br>
              <a:rPr lang="fr-FR" sz="1050" dirty="0"/>
            </a:br>
            <a:r>
              <a:rPr lang="fr-FR" sz="1050" dirty="0"/>
              <a:t> - </a:t>
            </a:r>
            <a:r>
              <a:rPr lang="fr-FR" sz="900" dirty="0"/>
              <a:t>a </a:t>
            </a:r>
            <a:r>
              <a:rPr lang="fr-FR" sz="900" b="1" dirty="0"/>
              <a:t>and</a:t>
            </a:r>
            <a:r>
              <a:rPr lang="fr-FR" sz="900" dirty="0"/>
              <a:t> b : (et) expression qui est vrai uniquement si a vaut vrai </a:t>
            </a:r>
            <a:r>
              <a:rPr lang="fr-FR" sz="900" b="1" u="sng" dirty="0"/>
              <a:t>et</a:t>
            </a:r>
            <a:r>
              <a:rPr lang="fr-FR" sz="900" dirty="0"/>
              <a:t> si b vaut vrai </a:t>
            </a:r>
            <a:br>
              <a:rPr lang="fr-FR" sz="900" dirty="0"/>
            </a:br>
            <a:r>
              <a:rPr lang="fr-FR" sz="900" dirty="0"/>
              <a:t> - a </a:t>
            </a:r>
            <a:r>
              <a:rPr lang="fr-FR" sz="900" b="1" dirty="0"/>
              <a:t>or</a:t>
            </a:r>
            <a:r>
              <a:rPr lang="fr-FR" sz="900" dirty="0"/>
              <a:t> b : (ou) expression qui est vrai si a vaut vrai </a:t>
            </a:r>
            <a:r>
              <a:rPr lang="fr-FR" sz="900" b="1" u="sng" dirty="0"/>
              <a:t>ou</a:t>
            </a:r>
            <a:r>
              <a:rPr lang="fr-FR" sz="900" dirty="0"/>
              <a:t> si b vaut vrai </a:t>
            </a:r>
            <a:r>
              <a:rPr lang="fr-FR" sz="900" b="1" u="sng" dirty="0"/>
              <a:t>ou</a:t>
            </a:r>
            <a:r>
              <a:rPr lang="fr-FR" sz="900" dirty="0"/>
              <a:t> les deux valent vrais.</a:t>
            </a:r>
            <a:br>
              <a:rPr lang="fr-FR" sz="900" dirty="0"/>
            </a:br>
            <a:r>
              <a:rPr lang="fr-FR" sz="900" dirty="0"/>
              <a:t> - </a:t>
            </a:r>
            <a:r>
              <a:rPr lang="fr-FR" sz="900" b="1" dirty="0"/>
              <a:t>not</a:t>
            </a:r>
            <a:r>
              <a:rPr lang="fr-FR" sz="900" dirty="0"/>
              <a:t> a : (not = négation, le contraire) expression qui vaut vrai si a est faux</a:t>
            </a:r>
          </a:p>
          <a:p>
            <a:pPr marL="0" indent="0">
              <a:buNone/>
            </a:pPr>
            <a:r>
              <a:rPr lang="fr-FR" sz="1000" dirty="0"/>
              <a:t>Les égalités / inégalités mathématiques forment des expressions booléennes : ( ==, !=, &lt;, &gt;, &lt;=, &gt;= ) 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996A474A-4B30-66A1-A2DB-42B467C6F308}"/>
              </a:ext>
            </a:extLst>
          </p:cNvPr>
          <p:cNvSpPr txBox="1">
            <a:spLocks/>
          </p:cNvSpPr>
          <p:nvPr/>
        </p:nvSpPr>
        <p:spPr>
          <a:xfrm>
            <a:off x="386805" y="848544"/>
            <a:ext cx="6282555" cy="143273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/>
              <a:t>	         Affectation :  </a:t>
            </a:r>
            <a:r>
              <a:rPr lang="fr-FR" sz="1100" dirty="0" err="1"/>
              <a:t>nom_variable</a:t>
            </a:r>
            <a:r>
              <a:rPr lang="fr-FR" sz="1100" dirty="0"/>
              <a:t> = valeur</a:t>
            </a:r>
            <a:br>
              <a:rPr lang="fr-FR" sz="1100" dirty="0"/>
            </a:br>
            <a:r>
              <a:rPr lang="fr-FR" sz="1100" dirty="0"/>
              <a:t>	   Variable : « symbole » qui représente une valeur changeante</a:t>
            </a:r>
            <a:br>
              <a:rPr lang="fr-FR" sz="1100" dirty="0"/>
            </a:br>
            <a:r>
              <a:rPr lang="fr-FR" sz="1100" dirty="0"/>
              <a:t>                  Nom d’une  variable : explicite, pour savoir ce que c’est</a:t>
            </a:r>
            <a:br>
              <a:rPr lang="fr-FR" sz="1100" dirty="0"/>
            </a:br>
            <a:r>
              <a:rPr lang="fr-FR" sz="1100" dirty="0"/>
              <a:t>     </a:t>
            </a:r>
            <a:br>
              <a:rPr lang="fr-FR" sz="1100" dirty="0"/>
            </a:br>
            <a:r>
              <a:rPr lang="fr-FR" sz="1100" dirty="0"/>
              <a:t>    Type « courant » des variables : </a:t>
            </a:r>
          </a:p>
          <a:p>
            <a:pPr lvl="1"/>
            <a:r>
              <a:rPr lang="fr-FR" sz="1000" dirty="0"/>
              <a:t>Nombre entier (</a:t>
            </a:r>
            <a:r>
              <a:rPr lang="fr-FR" sz="1000" dirty="0" err="1"/>
              <a:t>int</a:t>
            </a:r>
            <a:r>
              <a:rPr lang="fr-FR" sz="1000" dirty="0"/>
              <a:t>) , Nombre « réel » (</a:t>
            </a:r>
            <a:r>
              <a:rPr lang="fr-FR" sz="1000" dirty="0" err="1"/>
              <a:t>float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Expression booléenne (</a:t>
            </a:r>
            <a:r>
              <a:rPr lang="fr-FR" sz="1000" dirty="0" err="1"/>
              <a:t>boolean</a:t>
            </a:r>
            <a:r>
              <a:rPr lang="fr-FR" sz="1000" dirty="0"/>
              <a:t>, </a:t>
            </a:r>
            <a:r>
              <a:rPr lang="fr-FR" sz="1000" b="1" dirty="0" err="1"/>
              <a:t>True</a:t>
            </a:r>
            <a:r>
              <a:rPr lang="fr-FR" sz="1000" dirty="0"/>
              <a:t> / </a:t>
            </a:r>
            <a:r>
              <a:rPr lang="fr-FR" sz="1000" b="1" dirty="0"/>
              <a:t>False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Chaine de caractères (string / </a:t>
            </a:r>
            <a:r>
              <a:rPr lang="fr-FR" sz="1000" dirty="0" err="1"/>
              <a:t>str</a:t>
            </a:r>
            <a:r>
              <a:rPr lang="fr-FR" sz="1000" dirty="0"/>
              <a:t>)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05A2339-9C0A-892A-AC17-9128D4BDF501}"/>
              </a:ext>
            </a:extLst>
          </p:cNvPr>
          <p:cNvSpPr/>
          <p:nvPr/>
        </p:nvSpPr>
        <p:spPr>
          <a:xfrm>
            <a:off x="4852614" y="822252"/>
            <a:ext cx="1872209" cy="588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Il existe des mots-clés réservés par Python. Exemple : « if », « </a:t>
            </a:r>
            <a:r>
              <a:rPr lang="fr-FR" sz="1000" dirty="0" err="1"/>
              <a:t>else</a:t>
            </a:r>
            <a:r>
              <a:rPr lang="fr-FR" sz="1000" dirty="0"/>
              <a:t> », « for », « </a:t>
            </a:r>
            <a:r>
              <a:rPr lang="fr-FR" sz="1000" dirty="0" err="1"/>
              <a:t>while</a:t>
            </a:r>
            <a:r>
              <a:rPr lang="fr-FR" sz="1000" dirty="0"/>
              <a:t> », etc.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978AFE4-18E7-10ED-C5AA-910D10A04C18}"/>
              </a:ext>
            </a:extLst>
          </p:cNvPr>
          <p:cNvSpPr/>
          <p:nvPr/>
        </p:nvSpPr>
        <p:spPr>
          <a:xfrm>
            <a:off x="3378619" y="1495005"/>
            <a:ext cx="131269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Conversion de type : </a:t>
            </a:r>
          </a:p>
          <a:p>
            <a:pPr algn="ctr"/>
            <a:r>
              <a:rPr lang="fr-FR" sz="1000" dirty="0" err="1"/>
              <a:t>int</a:t>
            </a:r>
            <a:r>
              <a:rPr lang="fr-FR" sz="1000" dirty="0"/>
              <a:t>(), </a:t>
            </a:r>
            <a:r>
              <a:rPr lang="fr-FR" sz="1000" dirty="0" err="1"/>
              <a:t>float</a:t>
            </a:r>
            <a:r>
              <a:rPr lang="fr-FR" sz="1000" dirty="0"/>
              <a:t>(), </a:t>
            </a:r>
            <a:r>
              <a:rPr lang="fr-FR" sz="1000" dirty="0" err="1"/>
              <a:t>str</a:t>
            </a:r>
            <a:r>
              <a:rPr lang="fr-FR" sz="1000" dirty="0"/>
              <a:t>()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A802649-39CE-E248-479D-1162652BD361}"/>
              </a:ext>
            </a:extLst>
          </p:cNvPr>
          <p:cNvSpPr/>
          <p:nvPr/>
        </p:nvSpPr>
        <p:spPr>
          <a:xfrm>
            <a:off x="4859634" y="1497629"/>
            <a:ext cx="1872209" cy="588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/>
              <a:t>print</a:t>
            </a:r>
            <a:r>
              <a:rPr lang="fr-FR" sz="1000" dirty="0"/>
              <a:t> : pour afficher du texte</a:t>
            </a:r>
          </a:p>
          <a:p>
            <a:r>
              <a:rPr lang="fr-FR" sz="1000" b="1" dirty="0"/>
              <a:t>input</a:t>
            </a:r>
            <a:r>
              <a:rPr lang="fr-FR" sz="1000" dirty="0"/>
              <a:t> : pour lire un texte tapé au clavier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A95E0E24-A062-D463-C413-1215BB20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03" y="7338556"/>
            <a:ext cx="5434410" cy="2516387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113735" y="8481410"/>
            <a:ext cx="102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fonction: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F85B21EB-DD8D-2ACA-23CB-F24A72F84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4" y="2608545"/>
            <a:ext cx="4608512" cy="22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7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Personnalis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472C4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19907</TotalTime>
  <Words>702</Words>
  <Application>Microsoft Office PowerPoint</Application>
  <PresentationFormat>Format A4 (210 x 297 mm)</PresentationFormat>
  <Paragraphs>47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Calibri Light</vt:lpstr>
      <vt:lpstr>Tahoma</vt:lpstr>
      <vt:lpstr>Arial</vt:lpstr>
      <vt:lpstr>Calibri</vt:lpstr>
      <vt:lpstr>JetBrains Mono</vt:lpstr>
      <vt:lpstr>Thème Office 2013 – 2022</vt:lpstr>
      <vt:lpstr>Présentation PowerPoint</vt:lpstr>
      <vt:lpstr>Présentation PowerPoint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971</cp:revision>
  <cp:lastPrinted>2024-08-23T14:50:14Z</cp:lastPrinted>
  <dcterms:created xsi:type="dcterms:W3CDTF">2000-01-12T14:25:05Z</dcterms:created>
  <dcterms:modified xsi:type="dcterms:W3CDTF">2024-08-23T15:35:10Z</dcterms:modified>
</cp:coreProperties>
</file>