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68" r:id="rId5"/>
    <p:sldId id="275" r:id="rId6"/>
    <p:sldId id="269" r:id="rId7"/>
    <p:sldId id="270" r:id="rId8"/>
    <p:sldId id="271" r:id="rId9"/>
    <p:sldId id="272" r:id="rId10"/>
  </p:sldIdLst>
  <p:sldSz cx="12192000" cy="6858000"/>
  <p:notesSz cx="9601200" cy="7315200"/>
  <p:embeddedFontLst>
    <p:embeddedFont>
      <p:font typeface="French Script MT" panose="03020402040607040605" pitchFamily="66" charset="0"/>
      <p:regular r:id="rId13"/>
    </p:embeddedFon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boucle </a:t>
            </a:r>
            <a:r>
              <a:rPr lang="fr-FR" sz="1200" baseline="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elif</a:t>
            </a:r>
            <a:r>
              <a:rPr lang="fr-FR" dirty="0"/>
              <a:t> : instructions conditionnelles (if) avec plusieurs alternatives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Exemple : une mention au bac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Plus de 2 alternatives pour le « même test »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Une notation raccourcie « </a:t>
            </a:r>
            <a:r>
              <a:rPr lang="fr-FR" dirty="0" err="1"/>
              <a:t>elif</a:t>
            </a:r>
            <a:r>
              <a:rPr lang="fr-FR" dirty="0"/>
              <a:t> » pour éviter « </a:t>
            </a:r>
            <a:r>
              <a:rPr lang="fr-FR" dirty="0" err="1"/>
              <a:t>else</a:t>
            </a:r>
            <a:r>
              <a:rPr lang="fr-FR" dirty="0"/>
              <a:t> if »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Pas de décalage de l’indentation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Alors que les conditions sont « au même niveau »</a:t>
            </a:r>
          </a:p>
        </p:txBody>
      </p:sp>
    </p:spTree>
    <p:extLst>
      <p:ext uri="{BB962C8B-B14F-4D97-AF65-F5344CB8AC3E}">
        <p14:creationId xmlns:p14="http://schemas.microsoft.com/office/powerpoint/2010/main" val="39600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e 43">
            <a:extLst>
              <a:ext uri="{FF2B5EF4-FFF2-40B4-BE49-F238E27FC236}">
                <a16:creationId xmlns:a16="http://schemas.microsoft.com/office/drawing/2014/main" id="{71F7BAC9-DAD1-A743-EBBD-394387CA2B53}"/>
              </a:ext>
            </a:extLst>
          </p:cNvPr>
          <p:cNvGrpSpPr/>
          <p:nvPr/>
        </p:nvGrpSpPr>
        <p:grpSpPr>
          <a:xfrm>
            <a:off x="910284" y="5007795"/>
            <a:ext cx="7057924" cy="1583277"/>
            <a:chOff x="645422" y="2720772"/>
            <a:chExt cx="7057924" cy="1583277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50CA924-C11B-9F45-2A21-0B5A0ADE3894}"/>
                </a:ext>
              </a:extLst>
            </p:cNvPr>
            <p:cNvSpPr/>
            <p:nvPr/>
          </p:nvSpPr>
          <p:spPr>
            <a:xfrm>
              <a:off x="1415480" y="2720772"/>
              <a:ext cx="815258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EBB02320-72DA-DB15-4A56-A1E1178B3039}"/>
                </a:ext>
              </a:extLst>
            </p:cNvPr>
            <p:cNvSpPr/>
            <p:nvPr/>
          </p:nvSpPr>
          <p:spPr>
            <a:xfrm>
              <a:off x="645422" y="3629601"/>
              <a:ext cx="7057924" cy="6744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Finalement, il est possible de terminer le « if » « normalement », avec un « sinon » pour le cas où toutes les conditions précédentes sont fausses </a:t>
              </a:r>
            </a:p>
          </p:txBody>
        </p: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9CCF592D-B4BF-2C5B-0015-DB38D3870D3E}"/>
                </a:ext>
              </a:extLst>
            </p:cNvPr>
            <p:cNvCxnSpPr>
              <a:cxnSpLocks/>
              <a:stCxn id="46" idx="1"/>
              <a:endCxn id="45" idx="1"/>
            </p:cNvCxnSpPr>
            <p:nvPr/>
          </p:nvCxnSpPr>
          <p:spPr>
            <a:xfrm rot="10800000" flipH="1">
              <a:off x="645422" y="2900793"/>
              <a:ext cx="770058" cy="1066033"/>
            </a:xfrm>
            <a:prstGeom prst="bentConnector3">
              <a:avLst>
                <a:gd name="adj1" fmla="val -29686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0D94FE7-D64E-E1AF-1839-26ECC9B95498}"/>
              </a:ext>
            </a:extLst>
          </p:cNvPr>
          <p:cNvGrpSpPr/>
          <p:nvPr/>
        </p:nvGrpSpPr>
        <p:grpSpPr>
          <a:xfrm>
            <a:off x="1673569" y="3870757"/>
            <a:ext cx="10316304" cy="750834"/>
            <a:chOff x="1718592" y="3387682"/>
            <a:chExt cx="10316304" cy="750834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A8C43F57-2097-CB62-5E0E-C51420523283}"/>
                </a:ext>
              </a:extLst>
            </p:cNvPr>
            <p:cNvSpPr/>
            <p:nvPr/>
          </p:nvSpPr>
          <p:spPr>
            <a:xfrm>
              <a:off x="6922328" y="3387682"/>
              <a:ext cx="5112568" cy="63836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Et ainsi de suite : si tous les tests précédents sont faux, ce test-là est effectué…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EB739C7-6892-DEE9-01C8-17591300ABD7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5E364E29-DFA1-C8CA-3D5A-C58FCC5E06E6}"/>
                </a:ext>
              </a:extLst>
            </p:cNvPr>
            <p:cNvCxnSpPr>
              <a:cxnSpLocks/>
              <a:stCxn id="36" idx="1"/>
              <a:endCxn id="37" idx="3"/>
            </p:cNvCxnSpPr>
            <p:nvPr/>
          </p:nvCxnSpPr>
          <p:spPr>
            <a:xfrm flipH="1">
              <a:off x="4193941" y="3706864"/>
              <a:ext cx="2728387" cy="26175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55BE18A-C847-B03B-3F20-D88D2D5C32B3}"/>
              </a:ext>
            </a:extLst>
          </p:cNvPr>
          <p:cNvGrpSpPr/>
          <p:nvPr/>
        </p:nvGrpSpPr>
        <p:grpSpPr>
          <a:xfrm>
            <a:off x="1673569" y="2821748"/>
            <a:ext cx="10327087" cy="1049310"/>
            <a:chOff x="1718592" y="3089206"/>
            <a:chExt cx="10327087" cy="104931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2D42D014-67A3-5BAB-AB2F-C882F6FC1309}"/>
                </a:ext>
              </a:extLst>
            </p:cNvPr>
            <p:cNvSpPr/>
            <p:nvPr/>
          </p:nvSpPr>
          <p:spPr>
            <a:xfrm>
              <a:off x="6933111" y="3089206"/>
              <a:ext cx="5112568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3</a:t>
              </a:r>
              <a:r>
                <a:rPr lang="fr-FR" baseline="30000" dirty="0"/>
                <a:t>e</a:t>
              </a:r>
              <a:r>
                <a:rPr lang="fr-FR" dirty="0"/>
                <a:t> cas : entre 12 et 14 (exclu)</a:t>
              </a:r>
            </a:p>
            <a:p>
              <a:r>
                <a:rPr lang="fr-FR" dirty="0"/>
                <a:t>Ce test n’est fait que si les deux premiers sont faux</a:t>
              </a:r>
            </a:p>
            <a:p>
              <a:r>
                <a:rPr lang="fr-FR" dirty="0"/>
                <a:t>S’il est vrai, on sera bien entre 12 et 14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C37841-FCBB-F410-3E06-A97CB03F4E28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7D3839E-3876-A93C-8787-525EB0ADDEFD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H="1">
              <a:off x="4193941" y="3542645"/>
              <a:ext cx="2739170" cy="425972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70D8B40A-9486-91A2-188C-68208478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elif</a:t>
            </a:r>
            <a:r>
              <a:rPr lang="fr-FR" dirty="0"/>
              <a:t> par l’exemple « mention au bac »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AE9CB0CE-B71C-9B2E-2B7A-ECC4A179E6A7}"/>
              </a:ext>
            </a:extLst>
          </p:cNvPr>
          <p:cNvGrpSpPr/>
          <p:nvPr/>
        </p:nvGrpSpPr>
        <p:grpSpPr>
          <a:xfrm>
            <a:off x="1676435" y="1436639"/>
            <a:ext cx="9810817" cy="1708580"/>
            <a:chOff x="1718592" y="2429936"/>
            <a:chExt cx="9810817" cy="17085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CED7A6-EDF2-98B4-176B-3C03B7627CC4}"/>
                </a:ext>
              </a:extLst>
            </p:cNvPr>
            <p:cNvSpPr/>
            <p:nvPr/>
          </p:nvSpPr>
          <p:spPr>
            <a:xfrm>
              <a:off x="1718592" y="3798717"/>
              <a:ext cx="2475349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AE9E972B-1C0A-A76C-7FC1-896DE191C32C}"/>
                </a:ext>
              </a:extLst>
            </p:cNvPr>
            <p:cNvSpPr/>
            <p:nvPr/>
          </p:nvSpPr>
          <p:spPr>
            <a:xfrm>
              <a:off x="6930245" y="2429936"/>
              <a:ext cx="4599164" cy="906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Ici on regarde le 2</a:t>
              </a:r>
              <a:r>
                <a:rPr lang="fr-FR" baseline="30000" dirty="0"/>
                <a:t>e</a:t>
              </a:r>
              <a:r>
                <a:rPr lang="fr-FR" dirty="0"/>
                <a:t> cas : entre 14 et 16 (exclu)</a:t>
              </a:r>
            </a:p>
            <a:p>
              <a:r>
                <a:rPr lang="fr-FR" dirty="0"/>
                <a:t>Ce test n’est fait que si le premier est faux</a:t>
              </a:r>
            </a:p>
            <a:p>
              <a:r>
                <a:rPr lang="fr-FR" dirty="0"/>
                <a:t>S’il est vrai, on sera bien entre 14 et 16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4B67E4F-E96B-6C38-973C-D634253C6A30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rot="10800000" flipV="1">
              <a:off x="4193941" y="2883375"/>
              <a:ext cx="2736304" cy="1085242"/>
            </a:xfrm>
            <a:prstGeom prst="bentConnector3">
              <a:avLst>
                <a:gd name="adj1" fmla="val 3359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8EBC162A-F852-6A9F-9B52-021811F3084C}"/>
              </a:ext>
            </a:extLst>
          </p:cNvPr>
          <p:cNvGrpSpPr/>
          <p:nvPr/>
        </p:nvGrpSpPr>
        <p:grpSpPr>
          <a:xfrm>
            <a:off x="119336" y="1268759"/>
            <a:ext cx="3600400" cy="1155899"/>
            <a:chOff x="-168696" y="1913061"/>
            <a:chExt cx="3600400" cy="115589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443D598-C279-C972-A350-48F8B8F98804}"/>
                </a:ext>
              </a:extLst>
            </p:cNvPr>
            <p:cNvSpPr/>
            <p:nvPr/>
          </p:nvSpPr>
          <p:spPr>
            <a:xfrm>
              <a:off x="1415480" y="2708920"/>
              <a:ext cx="201622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1DF975C-BAD8-0BAC-2730-B4955C3F0C56}"/>
                </a:ext>
              </a:extLst>
            </p:cNvPr>
            <p:cNvSpPr/>
            <p:nvPr/>
          </p:nvSpPr>
          <p:spPr>
            <a:xfrm>
              <a:off x="-168696" y="1913061"/>
              <a:ext cx="3312368" cy="57794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« if » commence « normalement », par le 1</a:t>
              </a:r>
              <a:r>
                <a:rPr lang="fr-FR" baseline="30000" dirty="0"/>
                <a:t>er</a:t>
              </a:r>
              <a:r>
                <a:rPr lang="fr-FR" dirty="0"/>
                <a:t> cas </a:t>
              </a:r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3328FF3-D451-9097-FD3B-57B89D80BD61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1487488" y="2491010"/>
              <a:ext cx="936104" cy="217910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6B25CB8-CAE2-EAED-8CBF-A90C06D51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512" y="1988840"/>
            <a:ext cx="7272808" cy="37856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16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TB"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14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12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AB"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(note &gt;= 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"c'est une mention passable / sans mention"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"malheureusement, le bac n'est pas obtenu"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440A77-8ED5-D409-B150-9D931529B073}"/>
              </a:ext>
            </a:extLst>
          </p:cNvPr>
          <p:cNvSpPr/>
          <p:nvPr/>
        </p:nvSpPr>
        <p:spPr>
          <a:xfrm>
            <a:off x="7828143" y="66973"/>
            <a:ext cx="4176464" cy="690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y a 5 cas : [16,20] , [14-16[, [12-14[, [10-12[ et si la note est inférieure à 10</a:t>
            </a:r>
          </a:p>
        </p:txBody>
      </p:sp>
    </p:spTree>
    <p:extLst>
      <p:ext uri="{BB962C8B-B14F-4D97-AF65-F5344CB8AC3E}">
        <p14:creationId xmlns:p14="http://schemas.microsoft.com/office/powerpoint/2010/main" val="345816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Fonctions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Structuration du code (isolation)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appelées à différents moments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Qui pourront être ré-utilisées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/>
              <a:t>C’est possible avec d’autres approches que nous ne verrons pas (découpage en plusieurs fichiers, programmation orientée objet, programmation fonctionnelle, etc.)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Gain en clarté et en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Factorisation (non-duplication) du code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555DD-BF0D-F14C-A069-26EAE5F7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 qu’une fonction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694A0D-FE93-5D29-109E-C1F4A8170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C’est une partie de code délimitée et nommée que l’on peut appeler</a:t>
            </a:r>
          </a:p>
          <a:p>
            <a:r>
              <a:rPr lang="fr-FR" dirty="0"/>
              <a:t>Avantages : </a:t>
            </a:r>
          </a:p>
          <a:p>
            <a:pPr lvl="1"/>
            <a:r>
              <a:rPr lang="fr-FR" dirty="0"/>
              <a:t>Non </a:t>
            </a:r>
            <a:r>
              <a:rPr lang="fr-FR" dirty="0" err="1"/>
              <a:t>ré-écriture</a:t>
            </a:r>
            <a:r>
              <a:rPr lang="fr-FR" dirty="0"/>
              <a:t> le code à chaque appel. </a:t>
            </a:r>
            <a:br>
              <a:rPr lang="fr-FR" dirty="0"/>
            </a:br>
            <a:r>
              <a:rPr lang="fr-FR" dirty="0"/>
              <a:t>Exemple : à partir des données </a:t>
            </a:r>
            <a:r>
              <a:rPr lang="fr-FR" dirty="0" err="1"/>
              <a:t>gps</a:t>
            </a:r>
            <a:r>
              <a:rPr lang="fr-FR" dirty="0"/>
              <a:t> et des photos lors d’une randonnée, vous voulez envoyer un « post » sur différents réseaux sociaux pour chaque faits « marquants » : </a:t>
            </a:r>
          </a:p>
          <a:p>
            <a:pPr lvl="2"/>
            <a:r>
              <a:rPr lang="fr-FR" dirty="0"/>
              <a:t>Le début (avec une photo s’il y a)</a:t>
            </a:r>
          </a:p>
          <a:p>
            <a:pPr lvl="2"/>
            <a:r>
              <a:rPr lang="fr-FR" dirty="0"/>
              <a:t>Pour chaque photo</a:t>
            </a:r>
          </a:p>
          <a:p>
            <a:pPr lvl="2"/>
            <a:r>
              <a:rPr lang="fr-FR" dirty="0"/>
              <a:t>La fin (avec une photo s’il y a)</a:t>
            </a:r>
          </a:p>
          <a:p>
            <a:pPr lvl="2"/>
            <a:r>
              <a:rPr lang="fr-FR" dirty="0"/>
              <a:t>Pour chaque « faits marquants », c’est le même code pour poster un message</a:t>
            </a:r>
          </a:p>
          <a:p>
            <a:pPr lvl="1"/>
            <a:r>
              <a:rPr lang="fr-FR" dirty="0"/>
              <a:t>Structure le code en isolant des parties de code</a:t>
            </a:r>
          </a:p>
          <a:p>
            <a:pPr lvl="2"/>
            <a:r>
              <a:rPr lang="fr-FR" dirty="0"/>
              <a:t>Le nom de la fonction doit permettre de savoir ce qu’elle fait</a:t>
            </a:r>
          </a:p>
          <a:p>
            <a:pPr lvl="2"/>
            <a:r>
              <a:rPr lang="fr-FR" dirty="0"/>
              <a:t>Le contenu de la fonction est « inconnu » du code qui l’appel</a:t>
            </a:r>
          </a:p>
          <a:p>
            <a:pPr lvl="1"/>
            <a:r>
              <a:rPr lang="fr-FR" dirty="0"/>
              <a:t>Potentiellement </a:t>
            </a:r>
            <a:r>
              <a:rPr lang="fr-FR" dirty="0" err="1"/>
              <a:t>ré-utilisation</a:t>
            </a:r>
            <a:r>
              <a:rPr lang="fr-FR" dirty="0"/>
              <a:t> (</a:t>
            </a:r>
            <a:r>
              <a:rPr lang="fr-FR" dirty="0" err="1"/>
              <a:t>c.f</a:t>
            </a:r>
            <a:r>
              <a:rPr lang="fr-FR" dirty="0"/>
              <a:t>. la fonction </a:t>
            </a:r>
            <a:r>
              <a:rPr lang="fr-FR" dirty="0" err="1"/>
              <a:t>get</a:t>
            </a:r>
            <a:r>
              <a:rPr lang="fr-FR" dirty="0"/>
              <a:t> du module </a:t>
            </a:r>
            <a:r>
              <a:rPr lang="fr-FR" dirty="0" err="1"/>
              <a:t>requests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37411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EBF5AB-B5A8-DF7C-1860-414C7918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BBF5A9-99A7-0BF1-8379-649AC804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Foncions prédéfinies</a:t>
            </a:r>
          </a:p>
          <a:p>
            <a:pPr lvl="1"/>
            <a:r>
              <a:rPr lang="fr-FR" dirty="0"/>
              <a:t>Usage : </a:t>
            </a:r>
            <a:r>
              <a:rPr lang="fr-FR" dirty="0" err="1"/>
              <a:t>nom_de_la_fonction</a:t>
            </a:r>
            <a:r>
              <a:rPr lang="fr-FR" dirty="0"/>
              <a:t>() ou </a:t>
            </a:r>
            <a:r>
              <a:rPr lang="fr-FR" dirty="0" err="1"/>
              <a:t>nom_de_la_fonction</a:t>
            </a:r>
            <a:r>
              <a:rPr lang="fr-FR" dirty="0"/>
              <a:t>(paramètre1, paramètre2)  (etc.)</a:t>
            </a:r>
          </a:p>
          <a:p>
            <a:pPr lvl="1"/>
            <a:r>
              <a:rPr lang="fr-FR" dirty="0"/>
              <a:t>Dans python</a:t>
            </a:r>
            <a:br>
              <a:rPr lang="fr-FR" dirty="0"/>
            </a:br>
            <a:r>
              <a:rPr lang="fr-FR" dirty="0"/>
              <a:t>Exemples : </a:t>
            </a:r>
            <a:r>
              <a:rPr lang="fr-FR" dirty="0" err="1"/>
              <a:t>print</a:t>
            </a:r>
            <a:r>
              <a:rPr lang="fr-FR" dirty="0"/>
              <a:t>, input, etc.</a:t>
            </a:r>
          </a:p>
          <a:p>
            <a:pPr lvl="1"/>
            <a:r>
              <a:rPr lang="fr-FR" dirty="0"/>
              <a:t>Dans des bibliothèques </a:t>
            </a:r>
          </a:p>
          <a:p>
            <a:r>
              <a:rPr lang="fr-FR" dirty="0"/>
              <a:t>Définir ses propres fonctions</a:t>
            </a:r>
          </a:p>
          <a:p>
            <a:pPr lvl="1"/>
            <a:r>
              <a:rPr lang="fr-FR" dirty="0"/>
              <a:t>Mot-clé : </a:t>
            </a:r>
            <a:r>
              <a:rPr lang="fr-FR" dirty="0" err="1"/>
              <a:t>def</a:t>
            </a:r>
            <a:endParaRPr lang="fr-FR" dirty="0"/>
          </a:p>
          <a:p>
            <a:pPr lvl="1"/>
            <a:r>
              <a:rPr lang="fr-FR" dirty="0"/>
              <a:t>Un nom unique</a:t>
            </a:r>
          </a:p>
          <a:p>
            <a:pPr lvl="1"/>
            <a:r>
              <a:rPr lang="fr-FR" dirty="0"/>
              <a:t>Puis on utilise comme les fonctions prédéfinies</a:t>
            </a:r>
          </a:p>
        </p:txBody>
      </p:sp>
    </p:spTree>
    <p:extLst>
      <p:ext uri="{BB962C8B-B14F-4D97-AF65-F5344CB8AC3E}">
        <p14:creationId xmlns:p14="http://schemas.microsoft.com/office/powerpoint/2010/main" val="860652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AC71C0-5C82-DC84-164C-9DAE01B4B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fonction en Python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0DAFA8C3-E91A-B08B-58CD-39923281AE72}"/>
              </a:ext>
            </a:extLst>
          </p:cNvPr>
          <p:cNvGrpSpPr/>
          <p:nvPr/>
        </p:nvGrpSpPr>
        <p:grpSpPr>
          <a:xfrm>
            <a:off x="1427795" y="2688456"/>
            <a:ext cx="10413268" cy="3981465"/>
            <a:chOff x="1631504" y="3113129"/>
            <a:chExt cx="10413268" cy="39814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395C48-5B69-1847-8ADC-B8FB511BF776}"/>
                </a:ext>
              </a:extLst>
            </p:cNvPr>
            <p:cNvSpPr/>
            <p:nvPr/>
          </p:nvSpPr>
          <p:spPr>
            <a:xfrm>
              <a:off x="1631504" y="3113129"/>
              <a:ext cx="8640960" cy="39814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6A5FBB43-BFED-89FF-BB64-719CEF436E12}"/>
                </a:ext>
              </a:extLst>
            </p:cNvPr>
            <p:cNvSpPr/>
            <p:nvPr/>
          </p:nvSpPr>
          <p:spPr>
            <a:xfrm>
              <a:off x="5435613" y="3265284"/>
              <a:ext cx="6609159" cy="87642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« corps » de la fonction : c’est le code qu’elle contient. Ce peut être long, court, avec des boucles, des « if », des appels à d’autres fonctions, etc. C’est l’indentation qui détermine la fin de la fonction</a:t>
              </a:r>
            </a:p>
          </p:txBody>
        </p:sp>
        <p:cxnSp>
          <p:nvCxnSpPr>
            <p:cNvPr id="28" name="Connecteur : en angle 27">
              <a:extLst>
                <a:ext uri="{FF2B5EF4-FFF2-40B4-BE49-F238E27FC236}">
                  <a16:creationId xmlns:a16="http://schemas.microsoft.com/office/drawing/2014/main" id="{5CC2E185-1E4C-B427-6451-35B47DD1B93C}"/>
                </a:ext>
              </a:extLst>
            </p:cNvPr>
            <p:cNvCxnSpPr>
              <a:cxnSpLocks/>
              <a:stCxn id="15" idx="3"/>
              <a:endCxn id="9" idx="3"/>
            </p:cNvCxnSpPr>
            <p:nvPr/>
          </p:nvCxnSpPr>
          <p:spPr>
            <a:xfrm flipV="1">
              <a:off x="10272464" y="3703495"/>
              <a:ext cx="1772308" cy="1400367"/>
            </a:xfrm>
            <a:prstGeom prst="bentConnector3">
              <a:avLst>
                <a:gd name="adj1" fmla="val 112898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F6417A47-40D5-CA9E-F54F-8C9DB05673D7}"/>
              </a:ext>
            </a:extLst>
          </p:cNvPr>
          <p:cNvGrpSpPr/>
          <p:nvPr/>
        </p:nvGrpSpPr>
        <p:grpSpPr>
          <a:xfrm>
            <a:off x="56676" y="2688456"/>
            <a:ext cx="4599164" cy="3888657"/>
            <a:chOff x="260385" y="3548361"/>
            <a:chExt cx="4599164" cy="34534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C47173-96B7-1B33-2CD4-F480D63F57BB}"/>
                </a:ext>
              </a:extLst>
            </p:cNvPr>
            <p:cNvSpPr/>
            <p:nvPr/>
          </p:nvSpPr>
          <p:spPr>
            <a:xfrm>
              <a:off x="1718592" y="6661985"/>
              <a:ext cx="3140957" cy="3397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5F11CA0C-74F0-F3F7-E1EC-0B858FA81E9C}"/>
                </a:ext>
              </a:extLst>
            </p:cNvPr>
            <p:cNvSpPr/>
            <p:nvPr/>
          </p:nvSpPr>
          <p:spPr>
            <a:xfrm>
              <a:off x="260385" y="3548361"/>
              <a:ext cx="1214788" cy="311362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r>
                <a:rPr lang="fr-FR" dirty="0"/>
                <a:t>La fonction peut retourner une valeur : </a:t>
              </a:r>
              <a:r>
                <a:rPr lang="fr-FR" dirty="0" err="1"/>
                <a:t>print</a:t>
              </a:r>
              <a:r>
                <a:rPr lang="fr-FR" dirty="0"/>
                <a:t> ne retourne rien, input retourne une string.</a:t>
              </a:r>
            </a:p>
            <a:p>
              <a:r>
                <a:rPr lang="fr-FR" dirty="0"/>
                <a:t>C’est marqué par le mot-clé </a:t>
              </a:r>
              <a:r>
                <a:rPr lang="fr-FR" b="1" dirty="0"/>
                <a:t>return</a:t>
              </a:r>
            </a:p>
          </p:txBody>
        </p: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6CF1D45F-07A1-AD3A-E7A1-FF159DD0AC51}"/>
                </a:ext>
              </a:extLst>
            </p:cNvPr>
            <p:cNvCxnSpPr>
              <a:cxnSpLocks/>
              <a:stCxn id="10" idx="2"/>
              <a:endCxn id="30" idx="1"/>
            </p:cNvCxnSpPr>
            <p:nvPr/>
          </p:nvCxnSpPr>
          <p:spPr>
            <a:xfrm rot="16200000" flipH="1">
              <a:off x="1208235" y="6321528"/>
              <a:ext cx="169900" cy="850813"/>
            </a:xfrm>
            <a:prstGeom prst="bentConnector2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1FF29310-745E-86E0-51E2-47A0947F4484}"/>
              </a:ext>
            </a:extLst>
          </p:cNvPr>
          <p:cNvGrpSpPr/>
          <p:nvPr/>
        </p:nvGrpSpPr>
        <p:grpSpPr>
          <a:xfrm>
            <a:off x="563699" y="1276135"/>
            <a:ext cx="2880320" cy="1368152"/>
            <a:chOff x="767408" y="1700808"/>
            <a:chExt cx="2880320" cy="136815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D1343-FFEE-3335-3308-2090DCE666B4}"/>
                </a:ext>
              </a:extLst>
            </p:cNvPr>
            <p:cNvSpPr/>
            <p:nvPr/>
          </p:nvSpPr>
          <p:spPr>
            <a:xfrm>
              <a:off x="1415480" y="2708920"/>
              <a:ext cx="563749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4462DE9A-E8DC-87A7-9713-66ACB28637E8}"/>
                </a:ext>
              </a:extLst>
            </p:cNvPr>
            <p:cNvSpPr/>
            <p:nvPr/>
          </p:nvSpPr>
          <p:spPr>
            <a:xfrm>
              <a:off x="767408" y="1700808"/>
              <a:ext cx="2880320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Mot-clé </a:t>
              </a:r>
              <a:r>
                <a:rPr lang="fr-FR" b="1" dirty="0" err="1"/>
                <a:t>def</a:t>
              </a:r>
              <a:r>
                <a:rPr lang="fr-FR" dirty="0"/>
                <a:t> qui annonce la définition d’une fonction</a:t>
              </a:r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609CD8AF-3610-41FB-815B-A3136E415875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 rot="5400000">
              <a:off x="1772442" y="2273794"/>
              <a:ext cx="360040" cy="510213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096375D-733F-5D54-5A32-FDED656991DA}"/>
              </a:ext>
            </a:extLst>
          </p:cNvPr>
          <p:cNvGrpSpPr/>
          <p:nvPr/>
        </p:nvGrpSpPr>
        <p:grpSpPr>
          <a:xfrm>
            <a:off x="1859844" y="1270076"/>
            <a:ext cx="6701505" cy="1374211"/>
            <a:chOff x="2063553" y="1694749"/>
            <a:chExt cx="6701505" cy="137421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FE59AF-2223-C392-90D0-59EAF6A12E8F}"/>
                </a:ext>
              </a:extLst>
            </p:cNvPr>
            <p:cNvSpPr/>
            <p:nvPr/>
          </p:nvSpPr>
          <p:spPr>
            <a:xfrm>
              <a:off x="2063553" y="2708920"/>
              <a:ext cx="4380172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A82A70FA-A1E3-881C-6ED2-12A50F55F90D}"/>
                </a:ext>
              </a:extLst>
            </p:cNvPr>
            <p:cNvSpPr/>
            <p:nvPr/>
          </p:nvSpPr>
          <p:spPr>
            <a:xfrm>
              <a:off x="3820702" y="1694749"/>
              <a:ext cx="4944356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nom de la fonction qui détermine comme elle sera appelée. Le nom doit expliquer ce qu’elle fait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F590B00A-B169-BE35-26A7-6D0050E17A9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 rot="5400000">
              <a:off x="5090211" y="1506250"/>
              <a:ext cx="366099" cy="2039241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DC83E71D-27FB-7D46-7183-FB1E83842C86}"/>
              </a:ext>
            </a:extLst>
          </p:cNvPr>
          <p:cNvGrpSpPr/>
          <p:nvPr/>
        </p:nvGrpSpPr>
        <p:grpSpPr>
          <a:xfrm>
            <a:off x="7416636" y="2248036"/>
            <a:ext cx="4418668" cy="432048"/>
            <a:chOff x="7595853" y="2672709"/>
            <a:chExt cx="4418668" cy="4320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1C9C6D-66AC-E34A-6CF7-76CF9F825C26}"/>
                </a:ext>
              </a:extLst>
            </p:cNvPr>
            <p:cNvSpPr/>
            <p:nvPr/>
          </p:nvSpPr>
          <p:spPr>
            <a:xfrm>
              <a:off x="7595853" y="2722306"/>
              <a:ext cx="160344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8B11CC7-8924-0C18-905A-35A370D0E6D9}"/>
                </a:ext>
              </a:extLst>
            </p:cNvPr>
            <p:cNvSpPr/>
            <p:nvPr/>
          </p:nvSpPr>
          <p:spPr>
            <a:xfrm>
              <a:off x="9435357" y="2672709"/>
              <a:ext cx="2579164" cy="43204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Les « : » sont obligatoires</a:t>
              </a:r>
            </a:p>
          </p:txBody>
        </p: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F9E9DA6B-0B75-06A0-EF6A-C32BD188D1B9}"/>
                </a:ext>
              </a:extLst>
            </p:cNvPr>
            <p:cNvCxnSpPr>
              <a:cxnSpLocks/>
              <a:stCxn id="14" idx="1"/>
              <a:endCxn id="13" idx="3"/>
            </p:cNvCxnSpPr>
            <p:nvPr/>
          </p:nvCxnSpPr>
          <p:spPr>
            <a:xfrm flipH="1">
              <a:off x="7756197" y="2888733"/>
              <a:ext cx="1679160" cy="13593"/>
            </a:xfrm>
            <a:prstGeom prst="straightConnector1">
              <a:avLst/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4B1FF8D7-7F9E-8B74-5686-20C3B180717B}"/>
              </a:ext>
            </a:extLst>
          </p:cNvPr>
          <p:cNvGrpSpPr/>
          <p:nvPr/>
        </p:nvGrpSpPr>
        <p:grpSpPr>
          <a:xfrm>
            <a:off x="6283519" y="1273139"/>
            <a:ext cx="5557544" cy="1384663"/>
            <a:chOff x="2114025" y="1700625"/>
            <a:chExt cx="5557544" cy="13846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B091F6-A890-4689-42A0-101FD4A3A2AD}"/>
                </a:ext>
              </a:extLst>
            </p:cNvPr>
            <p:cNvSpPr/>
            <p:nvPr/>
          </p:nvSpPr>
          <p:spPr>
            <a:xfrm>
              <a:off x="2114025" y="2725248"/>
              <a:ext cx="1067805" cy="36004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EFAB8FB8-C497-389B-093C-1C325F71CDE5}"/>
                </a:ext>
              </a:extLst>
            </p:cNvPr>
            <p:cNvSpPr/>
            <p:nvPr/>
          </p:nvSpPr>
          <p:spPr>
            <a:xfrm>
              <a:off x="4459842" y="1700625"/>
              <a:ext cx="3211727" cy="64807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Paramètre de la fonction. Il peut ne pas y en avoir : ( 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9ECA7926-0D8C-59CA-5BF7-D9B8AF4ADF77}"/>
                </a:ext>
              </a:extLst>
            </p:cNvPr>
            <p:cNvCxnSpPr>
              <a:cxnSpLocks/>
              <a:stCxn id="23" idx="2"/>
              <a:endCxn id="22" idx="0"/>
            </p:cNvCxnSpPr>
            <p:nvPr/>
          </p:nvCxnSpPr>
          <p:spPr>
            <a:xfrm rot="5400000">
              <a:off x="4168542" y="828083"/>
              <a:ext cx="376551" cy="341777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70C0"/>
              </a:solidFill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1F83FB67-1081-0EF1-ED90-99F04421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448" y="2145607"/>
            <a:ext cx="7109254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formattage_nb_allumettes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"zéro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elif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"une seule allumette"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str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nbAll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 allumettes"</a:t>
            </a:r>
            <a:b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  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formatage</a:t>
            </a:r>
            <a:endParaRPr kumimoji="0" lang="fr-FR" altLang="fr-FR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14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84B13A-9C60-FB27-5205-7090DF81F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Paramètres et variables locales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3B7FA7-C296-3B92-8B89-C7F3032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Une variable définie dans une fonction (ex: </a:t>
            </a:r>
            <a:r>
              <a:rPr lang="fr-FR" dirty="0" err="1"/>
              <a:t>formattage</a:t>
            </a:r>
            <a:r>
              <a:rPr lang="fr-FR" dirty="0"/>
              <a:t> dans le transparent d’avant) n’existe que dans la fonction</a:t>
            </a:r>
          </a:p>
          <a:p>
            <a:r>
              <a:rPr lang="fr-FR" dirty="0"/>
              <a:t>Une variable définie dans une fonction est qualifiée de « </a:t>
            </a:r>
            <a:r>
              <a:rPr lang="fr-FR" b="1" dirty="0"/>
              <a:t>locale</a:t>
            </a:r>
            <a:r>
              <a:rPr lang="fr-FR" dirty="0"/>
              <a:t>»</a:t>
            </a:r>
          </a:p>
          <a:p>
            <a:pPr lvl="1"/>
            <a:r>
              <a:rPr lang="fr-FR" dirty="0"/>
              <a:t>Par opposition, une variable définie en dehors des fonctions, comme dans le bloc « if __</a:t>
            </a:r>
            <a:r>
              <a:rPr lang="fr-FR" dirty="0" err="1"/>
              <a:t>name</a:t>
            </a:r>
            <a:r>
              <a:rPr lang="fr-FR" dirty="0"/>
              <a:t>__ == '__main__’: », ces variables sont dites « </a:t>
            </a:r>
            <a:r>
              <a:rPr lang="fr-FR" b="1" dirty="0"/>
              <a:t>globales</a:t>
            </a:r>
            <a:r>
              <a:rPr lang="fr-FR" dirty="0"/>
              <a:t> » car définies partout</a:t>
            </a:r>
          </a:p>
          <a:p>
            <a:endParaRPr lang="fr-FR" dirty="0"/>
          </a:p>
          <a:p>
            <a:r>
              <a:rPr lang="fr-FR" dirty="0"/>
              <a:t>Un paramètre nommé n’existe que dans la fonction</a:t>
            </a:r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une variable locale ou un paramètre d’une fonction peuvent avoir le même nom qu’une autre variable définie « ailleurs » (par exemple dans le « if __</a:t>
            </a:r>
            <a:r>
              <a:rPr lang="fr-FR" dirty="0" err="1"/>
              <a:t>name</a:t>
            </a:r>
            <a:r>
              <a:rPr lang="fr-FR" dirty="0"/>
              <a:t>__ == '__main__’: »), mais ce n’est pas la même « variable », ce sont des homonymes.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2110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88665E-3F2E-0A0A-D4C8-F82F4A1A3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 avec ou sans valeur de retour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E2F17D-2D86-A703-426E-495C8005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Une fonction peut ne pas retourner de valeur</a:t>
            </a:r>
          </a:p>
          <a:p>
            <a:pPr lvl="1"/>
            <a:r>
              <a:rPr lang="fr-FR" dirty="0"/>
              <a:t>Cas d’une fonction qui ne fait que des « </a:t>
            </a:r>
            <a:r>
              <a:rPr lang="fr-FR" dirty="0" err="1"/>
              <a:t>print</a:t>
            </a:r>
            <a:r>
              <a:rPr lang="fr-FR" dirty="0"/>
              <a:t> » par exemple</a:t>
            </a:r>
          </a:p>
          <a:p>
            <a:pPr lvl="1"/>
            <a:r>
              <a:rPr lang="fr-FR" dirty="0"/>
              <a:t>Ou qui ne modifie que des variables « globales  », etc. </a:t>
            </a:r>
          </a:p>
          <a:p>
            <a:r>
              <a:rPr lang="fr-FR" dirty="0"/>
              <a:t>Pour retourner une valeur (n’importe quelle valeur) : </a:t>
            </a:r>
            <a:r>
              <a:rPr lang="fr-FR" b="1" dirty="0"/>
              <a:t>return</a:t>
            </a:r>
          </a:p>
          <a:p>
            <a:pPr lvl="1"/>
            <a:r>
              <a:rPr lang="fr-FR" dirty="0"/>
              <a:t>Le code dans la fonction après le return n’est pas exécuté</a:t>
            </a:r>
          </a:p>
          <a:p>
            <a:pPr lvl="1"/>
            <a:r>
              <a:rPr lang="fr-FR" dirty="0"/>
              <a:t>Plusieurs « return » sont possibles, pour couvrir différent cas</a:t>
            </a:r>
          </a:p>
          <a:p>
            <a:r>
              <a:rPr lang="fr-FR" dirty="0"/>
              <a:t>Récupération d’une valeur retournée : </a:t>
            </a:r>
          </a:p>
          <a:p>
            <a:pPr lvl="1"/>
            <a:r>
              <a:rPr lang="fr-FR" dirty="0" err="1"/>
              <a:t>coupOrdi</a:t>
            </a:r>
            <a:r>
              <a:rPr lang="fr-FR" dirty="0"/>
              <a:t> : la variable qui reçoit la valeur retournée</a:t>
            </a:r>
          </a:p>
          <a:p>
            <a:pPr lvl="1"/>
            <a:r>
              <a:rPr lang="fr-FR" dirty="0" err="1"/>
              <a:t>ordi_fort</a:t>
            </a:r>
            <a:r>
              <a:rPr lang="fr-FR" dirty="0"/>
              <a:t>() est la fonction appelée</a:t>
            </a:r>
          </a:p>
          <a:p>
            <a:pPr lvl="1"/>
            <a:r>
              <a:rPr lang="fr-FR" dirty="0" err="1"/>
              <a:t>nbAllumettes</a:t>
            </a:r>
            <a:r>
              <a:rPr lang="fr-FR" dirty="0"/>
              <a:t> est la valeur passée en paramètre</a:t>
            </a:r>
          </a:p>
          <a:p>
            <a:pPr lvl="1"/>
            <a:r>
              <a:rPr lang="fr-FR" dirty="0"/>
              <a:t>Si jamais la fonction ne retourne rien, la variable </a:t>
            </a:r>
            <a:r>
              <a:rPr lang="fr-FR" dirty="0" err="1"/>
              <a:t>coupOrdi</a:t>
            </a:r>
            <a:r>
              <a:rPr lang="fr-FR" dirty="0"/>
              <a:t> vaudra « None 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88EAED-666F-E451-7AA7-5FF75BAC9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072" y="4094828"/>
            <a:ext cx="5339154" cy="5232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coupOrdi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ordi_fort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8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nbAllumettes</a:t>
            </a:r>
            <a:r>
              <a:rPr kumimoji="0" lang="fr-FR" altLang="fr-FR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51219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19778</TotalTime>
  <Words>1023</Words>
  <Application>Microsoft Office PowerPoint</Application>
  <PresentationFormat>Grand écran</PresentationFormat>
  <Paragraphs>79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French Script MT</vt:lpstr>
      <vt:lpstr>JetBrains Mono</vt:lpstr>
      <vt:lpstr>Calibri Light</vt:lpstr>
      <vt:lpstr>Tahoma</vt:lpstr>
      <vt:lpstr>Courier New</vt:lpstr>
      <vt:lpstr>Arial</vt:lpstr>
      <vt:lpstr>Calibri</vt:lpstr>
      <vt:lpstr>00_cartographie interaction</vt:lpstr>
      <vt:lpstr>Sciences Numériques et Technologie</vt:lpstr>
      <vt:lpstr>elif : instructions conditionnelles (if) avec plusieurs alternatives</vt:lpstr>
      <vt:lpstr>elif par l’exemple « mention au bac »</vt:lpstr>
      <vt:lpstr>Les Fonctions</vt:lpstr>
      <vt:lpstr>Qu’est qu’une fonction ?</vt:lpstr>
      <vt:lpstr>Une fonction en python</vt:lpstr>
      <vt:lpstr>Une fonction en Python</vt:lpstr>
      <vt:lpstr>Paramètres et variables locales</vt:lpstr>
      <vt:lpstr>Fonction avec ou sans valeur de retour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964</cp:revision>
  <cp:lastPrinted>2001-08-07T10:40:35Z</cp:lastPrinted>
  <dcterms:created xsi:type="dcterms:W3CDTF">2000-01-12T14:25:05Z</dcterms:created>
  <dcterms:modified xsi:type="dcterms:W3CDTF">2024-08-26T13:04:53Z</dcterms:modified>
</cp:coreProperties>
</file>