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70" r:id="rId5"/>
    <p:sldId id="271" r:id="rId6"/>
    <p:sldId id="258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</p:sldIdLst>
  <p:sldSz cx="12192000" cy="6858000"/>
  <p:notesSz cx="9601200" cy="7315200"/>
  <p:embeddedFontLst>
    <p:embeddedFont>
      <p:font typeface="French Script MT" panose="03020402040607040605" pitchFamily="66" charset="0"/>
      <p:regular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hyperlink" Target="https://www.algopython.f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Philippe.Renevier-Gonin@ac-grenoble.fr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>
            <a:extLst>
              <a:ext uri="{FF2B5EF4-FFF2-40B4-BE49-F238E27FC236}">
                <a16:creationId xmlns:a16="http://schemas.microsoft.com/office/drawing/2014/main" id="{09CD1CE8-BE6F-AEB8-935F-0DD02295151C}"/>
              </a:ext>
            </a:extLst>
          </p:cNvPr>
          <p:cNvGrpSpPr/>
          <p:nvPr/>
        </p:nvGrpSpPr>
        <p:grpSpPr>
          <a:xfrm>
            <a:off x="272903" y="1785657"/>
            <a:ext cx="7911328" cy="3826419"/>
            <a:chOff x="272903" y="1785657"/>
            <a:chExt cx="7911328" cy="38264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7ACE51-668B-405F-CB4A-59A7C065D489}"/>
                </a:ext>
              </a:extLst>
            </p:cNvPr>
            <p:cNvSpPr/>
            <p:nvPr/>
          </p:nvSpPr>
          <p:spPr>
            <a:xfrm>
              <a:off x="335360" y="1785657"/>
              <a:ext cx="7056782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2A9FCD-6B37-931D-D27D-FC2DDDB320E3}"/>
                </a:ext>
              </a:extLst>
            </p:cNvPr>
            <p:cNvSpPr/>
            <p:nvPr/>
          </p:nvSpPr>
          <p:spPr>
            <a:xfrm>
              <a:off x="331130" y="2731486"/>
              <a:ext cx="7853101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BEB908-687B-E408-4A17-050DA79BC2B1}"/>
                </a:ext>
              </a:extLst>
            </p:cNvPr>
            <p:cNvSpPr/>
            <p:nvPr/>
          </p:nvSpPr>
          <p:spPr>
            <a:xfrm>
              <a:off x="272904" y="4346164"/>
              <a:ext cx="5613613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E5CDEE-64B2-DF50-2D05-29695669E717}"/>
                </a:ext>
              </a:extLst>
            </p:cNvPr>
            <p:cNvSpPr/>
            <p:nvPr/>
          </p:nvSpPr>
          <p:spPr>
            <a:xfrm>
              <a:off x="272903" y="5277913"/>
              <a:ext cx="5613613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3DF8774-D071-A019-761C-998EA92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Spécialisation dans l’informatique</a:t>
            </a:r>
            <a:br>
              <a:rPr lang="fr-FR" dirty="0"/>
            </a:br>
            <a:r>
              <a:rPr lang="fr-FR" sz="2000" dirty="0"/>
              <a:t>source : https://cnu27.ls2n.fr/nomenclature-thematique-de-la-section-27-du-cnu/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1C42F-7C28-14D4-3047-0EA1F605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0" y="1825624"/>
            <a:ext cx="10515600" cy="4915743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Système d’information (Base de données, Web, Web service, cloud, etc.)</a:t>
            </a:r>
          </a:p>
          <a:p>
            <a:r>
              <a:rPr lang="fr-FR" dirty="0"/>
              <a:t>Algorithmique, Recherche Opérationnelle (optimisation, complexité, etc.)</a:t>
            </a:r>
          </a:p>
          <a:p>
            <a:r>
              <a:rPr lang="fr-FR" dirty="0"/>
              <a:t>Informatique fondamentale (théories, informatique quantique, etc.)</a:t>
            </a:r>
          </a:p>
          <a:p>
            <a:r>
              <a:rPr lang="fr-FR" dirty="0"/>
              <a:t>Réseaux (architecture des réseaux, Internet des Objets (IoT), mobilité, cloud, etc.)</a:t>
            </a:r>
          </a:p>
          <a:p>
            <a:r>
              <a:rPr lang="fr-FR" dirty="0" err="1"/>
              <a:t>Bioinformatique</a:t>
            </a:r>
            <a:r>
              <a:rPr lang="fr-FR" dirty="0"/>
              <a:t> (fouille de données, modèles et simulations, etc.)</a:t>
            </a:r>
          </a:p>
          <a:p>
            <a:r>
              <a:rPr lang="fr-FR" dirty="0"/>
              <a:t>Systèmes Informatiques (système d’exploitation, temps réels, distribués, etc.)</a:t>
            </a:r>
          </a:p>
          <a:p>
            <a:r>
              <a:rPr lang="fr-FR" dirty="0"/>
              <a:t>Génie logiciel (analyse et conception, modèle, tests, architecture logicielle, </a:t>
            </a:r>
            <a:r>
              <a:rPr lang="fr-FR" dirty="0" err="1"/>
              <a:t>devops</a:t>
            </a:r>
            <a:r>
              <a:rPr lang="fr-FR" dirty="0"/>
              <a:t>, etc.)</a:t>
            </a:r>
          </a:p>
          <a:p>
            <a:r>
              <a:rPr lang="fr-FR" dirty="0"/>
              <a:t>Intelligence Artificielle (apprentissage, TALN, science des données, etc.)</a:t>
            </a:r>
          </a:p>
          <a:p>
            <a:r>
              <a:rPr lang="fr-FR" dirty="0"/>
              <a:t>Image, Vision/Perception par ordinateur, RA/RV, 3D, etc.</a:t>
            </a:r>
          </a:p>
          <a:p>
            <a:r>
              <a:rPr lang="fr-FR" dirty="0"/>
              <a:t>Communication Humain-Machine (IHM, Environnements informatiques pour l’apprentissage humain, etc.)</a:t>
            </a:r>
          </a:p>
          <a:p>
            <a:r>
              <a:rPr lang="fr-FR" dirty="0"/>
              <a:t>Architecture des machines (processeurs, systèmes de mémoire, systèmes embarqués, etc.)</a:t>
            </a:r>
          </a:p>
          <a:p>
            <a:r>
              <a:rPr lang="fr-FR" dirty="0"/>
              <a:t>Sécurité (cryptographie, protection de la vie privée, etc.)</a:t>
            </a:r>
          </a:p>
          <a:p>
            <a:r>
              <a:rPr lang="fr-FR" dirty="0"/>
              <a:t>Informatique Industrielle</a:t>
            </a:r>
          </a:p>
          <a:p>
            <a:r>
              <a:rPr lang="fr-FR" dirty="0"/>
              <a:t>Modélisation-simulation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6140F-1C28-5C56-0EB5-039EF468EA9D}"/>
              </a:ext>
            </a:extLst>
          </p:cNvPr>
          <p:cNvSpPr/>
          <p:nvPr/>
        </p:nvSpPr>
        <p:spPr>
          <a:xfrm>
            <a:off x="335360" y="54092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C2C680-916C-E6AF-696A-D16888215601}"/>
              </a:ext>
            </a:extLst>
          </p:cNvPr>
          <p:cNvSpPr/>
          <p:nvPr/>
        </p:nvSpPr>
        <p:spPr>
          <a:xfrm>
            <a:off x="8400256" y="162316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637BF198-3698-0B5C-0F01-11C05CAEC444}"/>
              </a:ext>
            </a:extLst>
          </p:cNvPr>
          <p:cNvGrpSpPr/>
          <p:nvPr/>
        </p:nvGrpSpPr>
        <p:grpSpPr>
          <a:xfrm>
            <a:off x="335360" y="1542397"/>
            <a:ext cx="12169352" cy="3902826"/>
            <a:chOff x="335360" y="1542397"/>
            <a:chExt cx="12169352" cy="390282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F134015-BBF0-46BD-F05E-99328E35A319}"/>
                </a:ext>
              </a:extLst>
            </p:cNvPr>
            <p:cNvSpPr txBox="1"/>
            <p:nvPr/>
          </p:nvSpPr>
          <p:spPr>
            <a:xfrm>
              <a:off x="8388981" y="1542397"/>
              <a:ext cx="4115731" cy="1846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i="1" dirty="0"/>
                <a:t>Les données structurées et leur traitement</a:t>
              </a:r>
            </a:p>
            <a:p>
              <a:r>
                <a:rPr lang="fr-FR" sz="1600" i="1" dirty="0"/>
                <a:t>Web</a:t>
              </a:r>
            </a:p>
            <a:p>
              <a:r>
                <a:rPr lang="fr-FR" sz="1600" i="1" dirty="0"/>
                <a:t>Localisation, cartographie et mobilité</a:t>
              </a:r>
            </a:p>
            <a:p>
              <a:r>
                <a:rPr lang="fr-FR" sz="1600" i="1" dirty="0"/>
                <a:t>Informatique embarquée et objets connectés</a:t>
              </a:r>
            </a:p>
            <a:p>
              <a:r>
                <a:rPr lang="fr-FR" sz="1600" i="1" dirty="0"/>
                <a:t>Internet</a:t>
              </a:r>
            </a:p>
            <a:p>
              <a:r>
                <a:rPr lang="fr-FR" sz="1600" i="1" dirty="0"/>
                <a:t>Réseaux sociaux</a:t>
              </a:r>
            </a:p>
            <a:p>
              <a:r>
                <a:rPr lang="fr-FR" sz="1600" i="1" dirty="0"/>
                <a:t>La photographie numérique 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F3A33FA-7107-CD30-DAD7-6D4A702E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2144" y="1690688"/>
              <a:ext cx="1080120" cy="22614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CB9D15E-2EAD-D217-EA6C-C51F42822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6893" y="1984300"/>
              <a:ext cx="792088" cy="454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179DFE6B-3842-D867-4C33-01CD87C18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2144" y="2289129"/>
              <a:ext cx="996837" cy="42734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BB169A0-002B-9475-D530-41327FC74A06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7680176" y="2465727"/>
              <a:ext cx="708805" cy="31520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E88646AD-6B63-232C-877E-E9F101699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4578" y="2716470"/>
              <a:ext cx="389207" cy="146463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E1D5B670-BCD1-F782-7A3C-851C9EE8F890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rot="10800000" flipV="1">
              <a:off x="335360" y="1658772"/>
              <a:ext cx="8136906" cy="3786451"/>
            </a:xfrm>
            <a:prstGeom prst="bentConnector3">
              <a:avLst>
                <a:gd name="adj1" fmla="val 102809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CCF2F1A-9BBA-4350-235E-42159E58D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0370" y="3208269"/>
              <a:ext cx="2584078" cy="129428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necteur droit avec flèche 20">
              <a:extLst>
                <a:ext uri="{FF2B5EF4-FFF2-40B4-BE49-F238E27FC236}">
                  <a16:creationId xmlns:a16="http://schemas.microsoft.com/office/drawing/2014/main" id="{1B40346D-7655-84DE-DA98-920E34DD5682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rot="10800000">
              <a:off x="8472264" y="1659171"/>
              <a:ext cx="1440160" cy="1325164"/>
            </a:xfrm>
            <a:prstGeom prst="bentConnector3">
              <a:avLst>
                <a:gd name="adj1" fmla="val -154084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1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 et Algorithmique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</a:p>
        </p:txBody>
      </p:sp>
    </p:spTree>
    <p:extLst>
      <p:ext uri="{BB962C8B-B14F-4D97-AF65-F5344CB8AC3E}">
        <p14:creationId xmlns:p14="http://schemas.microsoft.com/office/powerpoint/2010/main" val="421394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38D67-0E49-C886-C606-ACBF16F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programme ? Un algorithme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D1D29-39A2-22E3-898E-E8E810C7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suite d’instruction et d’opération pour réaliser une tâche (action) </a:t>
            </a:r>
          </a:p>
          <a:p>
            <a:pPr lvl="1"/>
            <a:r>
              <a:rPr lang="fr-FR" dirty="0"/>
              <a:t>Code source</a:t>
            </a:r>
          </a:p>
          <a:p>
            <a:pPr lvl="1"/>
            <a:r>
              <a:rPr lang="fr-FR" dirty="0"/>
              <a:t>Programme binaire (compilé) ou Code interprété (un programme exécute le code)</a:t>
            </a:r>
          </a:p>
          <a:p>
            <a:r>
              <a:rPr lang="fr-FR" dirty="0"/>
              <a:t>D’après la CNIL : « </a:t>
            </a:r>
            <a:r>
              <a:rPr lang="fr-FR" b="0" i="0" dirty="0">
                <a:solidFill>
                  <a:srgbClr val="71716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Un algorithme est la description d'une suite d'étapes permettant d'obtenir un résultat à partir d'éléments fournis en entrée. 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Exemple : une recette de cuisine, une stratégie dans un sport ou un jeu, une méthode de calcul du chemin à emprunter pour un « mob » dans un jeu vidéo, etc.</a:t>
            </a:r>
          </a:p>
        </p:txBody>
      </p:sp>
    </p:spTree>
    <p:extLst>
      <p:ext uri="{BB962C8B-B14F-4D97-AF65-F5344CB8AC3E}">
        <p14:creationId xmlns:p14="http://schemas.microsoft.com/office/powerpoint/2010/main" val="286370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9A31C-69AA-2DB3-280B-18CEE04D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programmation dans le milieu professionnel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C63F7-527C-5FF9-5042-9C9072FD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https://www.tiobe.com/tiobe-index/</a:t>
            </a:r>
            <a:endParaRPr lang="fr-FR" dirty="0"/>
          </a:p>
          <a:p>
            <a:pPr lvl="1"/>
            <a:r>
              <a:rPr lang="fr-FR" dirty="0"/>
              <a:t>Python est en tête (avant c’était C ou Java) grâce à l’IA</a:t>
            </a:r>
          </a:p>
          <a:p>
            <a:r>
              <a:rPr lang="fr-FR" dirty="0"/>
              <a:t>Il n’y a pas (encore) de langage type « bloc » utilisé dans l’industrie ou dans les projets « personnels »</a:t>
            </a:r>
          </a:p>
          <a:p>
            <a:pPr lvl="1"/>
            <a:r>
              <a:rPr lang="fr-FR" dirty="0"/>
              <a:t>Ex : </a:t>
            </a:r>
            <a:r>
              <a:rPr lang="fr-FR" dirty="0" err="1"/>
              <a:t>php</a:t>
            </a:r>
            <a:r>
              <a:rPr lang="fr-FR" dirty="0"/>
              <a:t> ou javascript pour des sites web</a:t>
            </a:r>
          </a:p>
          <a:p>
            <a:pPr lvl="1"/>
            <a:r>
              <a:rPr lang="fr-FR" dirty="0"/>
              <a:t>Ex : python pour beaucoup de chose (il existe beaucoup de bibliothèques)</a:t>
            </a:r>
          </a:p>
          <a:p>
            <a:pPr lvl="1"/>
            <a:r>
              <a:rPr lang="fr-FR" dirty="0"/>
              <a:t>Ex : combinaison java (Spring) avec javascript (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) pour les sites et services des entreprises. </a:t>
            </a:r>
          </a:p>
        </p:txBody>
      </p:sp>
    </p:spTree>
    <p:extLst>
      <p:ext uri="{BB962C8B-B14F-4D97-AF65-F5344CB8AC3E}">
        <p14:creationId xmlns:p14="http://schemas.microsoft.com/office/powerpoint/2010/main" val="23491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6A184-929D-DEF0-F35A-394D88F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EC9D3-4EA9-279C-BE44-50A39D3F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Plusieurs aspects de la programmation (paradigme)</a:t>
            </a:r>
          </a:p>
          <a:p>
            <a:pPr lvl="1"/>
            <a:r>
              <a:rPr lang="fr-FR" dirty="0"/>
              <a:t>Limitation à la programmation impérative dans ce cours</a:t>
            </a:r>
          </a:p>
          <a:p>
            <a:r>
              <a:rPr lang="fr-FR" dirty="0"/>
              <a:t>Beaucoup de « supports »</a:t>
            </a:r>
          </a:p>
          <a:p>
            <a:pPr lvl="1"/>
            <a:r>
              <a:rPr lang="fr-FR" dirty="0"/>
              <a:t>De très </a:t>
            </a:r>
            <a:r>
              <a:rPr lang="fr-FR" dirty="0" err="1"/>
              <a:t>très</a:t>
            </a:r>
            <a:r>
              <a:rPr lang="fr-FR" dirty="0"/>
              <a:t> nombreuses bibliothèques (</a:t>
            </a:r>
            <a:r>
              <a:rPr lang="fr-FR" i="1" dirty="0" err="1"/>
              <a:t>library</a:t>
            </a:r>
            <a:r>
              <a:rPr lang="fr-FR" dirty="0"/>
              <a:t> ou </a:t>
            </a:r>
            <a:r>
              <a:rPr lang="fr-FR" i="1" dirty="0"/>
              <a:t>lib</a:t>
            </a:r>
            <a:r>
              <a:rPr lang="fr-FR" dirty="0"/>
              <a:t> en anglais)</a:t>
            </a:r>
          </a:p>
          <a:p>
            <a:pPr lvl="1"/>
            <a:r>
              <a:rPr lang="fr-FR" dirty="0"/>
              <a:t>Python sert alors à « relier » des fonctionnalités disponibles</a:t>
            </a:r>
          </a:p>
          <a:p>
            <a:r>
              <a:rPr lang="fr-FR" dirty="0"/>
              <a:t>Beaucoup d’outils en ligne </a:t>
            </a:r>
          </a:p>
          <a:p>
            <a:pPr lvl="1"/>
            <a:r>
              <a:rPr lang="fr-FR" dirty="0"/>
              <a:t>Ex : </a:t>
            </a:r>
            <a:r>
              <a:rPr lang="fr-FR" dirty="0">
                <a:hlinkClick r:id="rId2"/>
              </a:rPr>
              <a:t>https://www.algopython.fr</a:t>
            </a:r>
            <a:endParaRPr lang="fr-FR" dirty="0"/>
          </a:p>
          <a:p>
            <a:r>
              <a:rPr lang="fr-FR" dirty="0"/>
              <a:t>Beaucoup d’outils à télécharger/installer</a:t>
            </a:r>
          </a:p>
          <a:p>
            <a:pPr lvl="1"/>
            <a:r>
              <a:rPr lang="fr-FR" dirty="0">
                <a:hlinkClick r:id="rId3"/>
              </a:rPr>
              <a:t>https://thonny.org/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Installation de python peut-être à faire préalablement (https://www.python.org/)</a:t>
            </a:r>
          </a:p>
        </p:txBody>
      </p:sp>
    </p:spTree>
    <p:extLst>
      <p:ext uri="{BB962C8B-B14F-4D97-AF65-F5344CB8AC3E}">
        <p14:creationId xmlns:p14="http://schemas.microsoft.com/office/powerpoint/2010/main" val="425468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 découvrir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… passons à la 1</a:t>
            </a:r>
            <a:r>
              <a:rPr lang="fr-FR" baseline="30000" dirty="0"/>
              <a:t>re</a:t>
            </a:r>
            <a:r>
              <a:rPr lang="fr-FR" dirty="0"/>
              <a:t> activité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00355-73FE-FDCF-D488-35BA6E22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SNT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F3C86-1447-6A6A-4BB1-8EEF6D53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Bases de la programmation informatique et de l’algorithmique</a:t>
            </a:r>
          </a:p>
          <a:p>
            <a:pPr lvl="1"/>
            <a:r>
              <a:rPr lang="fr-FR" dirty="0"/>
              <a:t>Introduction à Python</a:t>
            </a:r>
          </a:p>
          <a:p>
            <a:pPr lvl="1"/>
            <a:r>
              <a:rPr lang="fr-FR" dirty="0"/>
              <a:t>Activités de programmation</a:t>
            </a:r>
          </a:p>
          <a:p>
            <a:r>
              <a:rPr lang="fr-FR" dirty="0"/>
              <a:t>Usages</a:t>
            </a:r>
          </a:p>
          <a:p>
            <a:pPr lvl="1"/>
            <a:r>
              <a:rPr lang="fr-FR" dirty="0"/>
              <a:t>Esprit critique</a:t>
            </a:r>
          </a:p>
          <a:p>
            <a:pPr lvl="1"/>
            <a:endParaRPr lang="fr-FR" dirty="0"/>
          </a:p>
          <a:p>
            <a:r>
              <a:rPr lang="fr-FR" dirty="0"/>
              <a:t>Indirectement :</a:t>
            </a:r>
          </a:p>
          <a:p>
            <a:pPr lvl="1"/>
            <a:r>
              <a:rPr lang="fr-FR" dirty="0"/>
              <a:t>NSI, SI, STI2D</a:t>
            </a:r>
          </a:p>
          <a:p>
            <a:pPr lvl="1"/>
            <a:r>
              <a:rPr lang="fr-FR" dirty="0"/>
              <a:t>études en informatique ou </a:t>
            </a:r>
            <a:br>
              <a:rPr lang="fr-FR" dirty="0"/>
            </a:br>
            <a:r>
              <a:rPr lang="fr-FR" dirty="0"/>
              <a:t>usage de l’informatique dans vos études/métiers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1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FEB6-DFA0-62FE-EB84-7EAF445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 de l’informatique, de la programmation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EA520-924A-BE96-9222-4F9E638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Gain de confort (moins de tâches rébarbatives ou peu intéressantes)</a:t>
            </a:r>
          </a:p>
          <a:p>
            <a:r>
              <a:rPr lang="fr-FR" dirty="0"/>
              <a:t>Gain de temps (temps d’exécution, 24h/24)</a:t>
            </a:r>
          </a:p>
          <a:p>
            <a:r>
              <a:rPr lang="fr-FR" dirty="0"/>
              <a:t>Gain de précision (moins d’erreurs humaines)</a:t>
            </a:r>
          </a:p>
          <a:p>
            <a:r>
              <a:rPr lang="fr-FR" dirty="0"/>
              <a:t>Gain de place (information numérique vs papier), d’échange/de partage, de sauvegarde</a:t>
            </a:r>
          </a:p>
          <a:p>
            <a:r>
              <a:rPr lang="fr-FR" dirty="0"/>
              <a:t>Gain économique (pour tous les gains)</a:t>
            </a:r>
          </a:p>
          <a:p>
            <a:r>
              <a:rPr lang="fr-FR" dirty="0"/>
              <a:t>Questions sociétales et philosophiques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1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FEB6-DFA0-62FE-EB84-7EAF445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 de La programmation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EA520-924A-BE96-9222-4F9E638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Logique : définir un comportement automatisé : Esprit scientifique / ingénieur</a:t>
            </a:r>
          </a:p>
          <a:p>
            <a:r>
              <a:rPr lang="fr-FR" dirty="0"/>
              <a:t>Créativité : trouver des solutions, inventer, « design » (Interface Humain-Machine)</a:t>
            </a:r>
          </a:p>
          <a:p>
            <a:r>
              <a:rPr lang="fr-FR" dirty="0"/>
              <a:t>Plusieurs niveaux d’abstraction : organisation du code (architecture logicielle), différents niveaux de programmation (proche du matériel, proche des </a:t>
            </a:r>
            <a:r>
              <a:rPr lang="fr-FR" dirty="0" err="1"/>
              <a:t>utilisat·rice·s</a:t>
            </a:r>
            <a:r>
              <a:rPr lang="fr-FR" dirty="0"/>
              <a:t>, communication entre ordinateur, etc.)</a:t>
            </a:r>
          </a:p>
          <a:p>
            <a:r>
              <a:rPr lang="fr-FR" dirty="0"/>
              <a:t>En constante évolution (langage, façon de programmer, technologie)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06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FEB6-DFA0-62FE-EB84-7EAF445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la programmation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EA520-924A-BE96-9222-4F9E638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Monde de plus en plus informatisé (maison « intelligente », web, etc.)</a:t>
            </a:r>
          </a:p>
          <a:p>
            <a:r>
              <a:rPr lang="fr-FR" dirty="0"/>
              <a:t>Métiers de plus en plus informatisés  </a:t>
            </a:r>
          </a:p>
          <a:p>
            <a:r>
              <a:rPr lang="fr-FR" dirty="0"/>
              <a:t>Études de plus en plus informatisées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2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2B3F6-A5E7-7393-85E9-A052137D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thématiques : Python + 7 thèmes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70134-5EAA-A166-642A-38BBDA84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thème transverse : programmation (en python) et algorithmique</a:t>
            </a:r>
          </a:p>
          <a:p>
            <a:r>
              <a:rPr lang="fr-FR" dirty="0"/>
              <a:t>7 thèmes :</a:t>
            </a:r>
          </a:p>
          <a:p>
            <a:pPr lvl="1"/>
            <a:r>
              <a:rPr lang="fr-FR" dirty="0"/>
              <a:t>Les données structurées et leur traitement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Localisation, cartographie et mobilité</a:t>
            </a:r>
          </a:p>
          <a:p>
            <a:pPr lvl="1"/>
            <a:r>
              <a:rPr lang="fr-FR" dirty="0"/>
              <a:t>Informatique embarquée et objets connectés</a:t>
            </a:r>
          </a:p>
          <a:p>
            <a:pPr lvl="1"/>
            <a:r>
              <a:rPr lang="fr-FR" dirty="0"/>
              <a:t>Internet</a:t>
            </a:r>
          </a:p>
          <a:p>
            <a:pPr lvl="1"/>
            <a:r>
              <a:rPr lang="fr-FR" dirty="0"/>
              <a:t>Réseaux sociaux</a:t>
            </a:r>
          </a:p>
          <a:p>
            <a:pPr lvl="1"/>
            <a:r>
              <a:rPr lang="fr-FR" dirty="0"/>
              <a:t>La photographie numérique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Panorama de l’informatique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Repères historiques, Spécialisation dans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274156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(1/2)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Avant (dès l’antiquité) : des algorithmes mathématiques</a:t>
            </a:r>
          </a:p>
          <a:p>
            <a:r>
              <a:rPr lang="fr-FR" dirty="0"/>
              <a:t>1645 : première machine à calculer (Blaise Pascal)</a:t>
            </a:r>
          </a:p>
          <a:p>
            <a:r>
              <a:rPr lang="fr-FR" dirty="0"/>
              <a:t>1801 : métier à tisser Jacquard (1</a:t>
            </a:r>
            <a:r>
              <a:rPr lang="fr-FR" baseline="30000" dirty="0"/>
              <a:t>re</a:t>
            </a:r>
            <a:r>
              <a:rPr lang="fr-FR" dirty="0"/>
              <a:t> à grande diffusion) – cartes perforées</a:t>
            </a:r>
          </a:p>
          <a:p>
            <a:r>
              <a:rPr lang="fr-FR" dirty="0"/>
              <a:t>1822 : 1</a:t>
            </a:r>
            <a:r>
              <a:rPr lang="fr-FR" baseline="30000" dirty="0"/>
              <a:t>re</a:t>
            </a:r>
            <a:r>
              <a:rPr lang="fr-FR" dirty="0"/>
              <a:t> machine à calculer automatique (Charles Babbage)</a:t>
            </a:r>
          </a:p>
          <a:p>
            <a:r>
              <a:rPr lang="fr-FR" dirty="0"/>
              <a:t>1843 : Ada Lovelace : algorithme sur la machine de Babbage</a:t>
            </a:r>
          </a:p>
          <a:p>
            <a:r>
              <a:rPr lang="fr-FR" dirty="0"/>
              <a:t>1847 : L’algèbre de (George Boole) Boole</a:t>
            </a:r>
          </a:p>
          <a:p>
            <a:r>
              <a:rPr lang="fr-FR" dirty="0"/>
              <a:t>1936 : les machines de (Alan) Turing</a:t>
            </a:r>
          </a:p>
          <a:p>
            <a:r>
              <a:rPr lang="fr-FR" dirty="0"/>
              <a:t>1949 : théorie de l’information de Claude </a:t>
            </a:r>
            <a:r>
              <a:rPr lang="fr-FR" dirty="0" err="1"/>
              <a:t>Shanon</a:t>
            </a:r>
            <a:endParaRPr lang="fr-FR" dirty="0"/>
          </a:p>
          <a:p>
            <a:r>
              <a:rPr lang="fr-FR" dirty="0"/>
              <a:t>1958 : le premier compilateur (Cobol) par Grace </a:t>
            </a:r>
            <a:r>
              <a:rPr lang="fr-FR" dirty="0" err="1"/>
              <a:t>Hooper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9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(2/2)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1963 : La souris par Douglas Engelbart </a:t>
            </a:r>
          </a:p>
          <a:p>
            <a:r>
              <a:rPr lang="fr-FR" dirty="0"/>
              <a:t>1969 :  Arpanet (Internet) relie 4 universités aux USA</a:t>
            </a:r>
          </a:p>
          <a:p>
            <a:r>
              <a:rPr lang="fr-FR" dirty="0"/>
              <a:t>1972 : langage C par Kenneth Thompson et Dennis Ritchie</a:t>
            </a:r>
          </a:p>
          <a:p>
            <a:r>
              <a:rPr lang="fr-FR" dirty="0"/>
              <a:t>1974 : TCP/IP</a:t>
            </a:r>
          </a:p>
          <a:p>
            <a:r>
              <a:rPr lang="fr-FR" dirty="0"/>
              <a:t>1983 : Apple Lisa (WIMP)</a:t>
            </a:r>
          </a:p>
          <a:p>
            <a:r>
              <a:rPr lang="fr-FR" dirty="0"/>
              <a:t>1991 : protocole Internet HTTP par Tim Berners-Lee et Robert </a:t>
            </a:r>
            <a:r>
              <a:rPr lang="fr-FR" dirty="0" err="1"/>
              <a:t>Cailliau</a:t>
            </a:r>
            <a:endParaRPr lang="fr-FR" dirty="0"/>
          </a:p>
          <a:p>
            <a:r>
              <a:rPr lang="fr-FR" dirty="0"/>
              <a:t>1998 : fondation de Google</a:t>
            </a:r>
          </a:p>
          <a:p>
            <a:r>
              <a:rPr lang="fr-FR" dirty="0"/>
              <a:t>2007 : l’iPhone (explosion du marché des smartphone)</a:t>
            </a:r>
          </a:p>
          <a:p>
            <a:r>
              <a:rPr lang="fr-FR" dirty="0"/>
              <a:t>2010 : cloud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2011 : il se vend plus de smartphone que de PC</a:t>
            </a:r>
          </a:p>
          <a:p>
            <a:r>
              <a:rPr lang="fr-FR" dirty="0"/>
              <a:t>2015 : essor du « 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 »</a:t>
            </a:r>
          </a:p>
          <a:p>
            <a:r>
              <a:rPr lang="fr-FR" dirty="0"/>
              <a:t>2018 : RGPD</a:t>
            </a:r>
          </a:p>
          <a:p>
            <a:r>
              <a:rPr lang="fr-FR" dirty="0"/>
              <a:t>2023 : </a:t>
            </a:r>
            <a:r>
              <a:rPr lang="fr-FR" dirty="0" err="1"/>
              <a:t>ChatGPT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4097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19347</TotalTime>
  <Words>1032</Words>
  <Application>Microsoft Office PowerPoint</Application>
  <PresentationFormat>Grand écran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Calibri Light</vt:lpstr>
      <vt:lpstr>Courier New</vt:lpstr>
      <vt:lpstr>Georgia</vt:lpstr>
      <vt:lpstr>Arial</vt:lpstr>
      <vt:lpstr>Calibri</vt:lpstr>
      <vt:lpstr>Tahoma</vt:lpstr>
      <vt:lpstr>French Script MT</vt:lpstr>
      <vt:lpstr>00_cartographie interaction</vt:lpstr>
      <vt:lpstr>Sciences Numériques et Technologie</vt:lpstr>
      <vt:lpstr>Objectifs de SNT</vt:lpstr>
      <vt:lpstr>Apport de l’informatique, de la programmation ? </vt:lpstr>
      <vt:lpstr>Caractéristique de La programmation </vt:lpstr>
      <vt:lpstr>Pourquoi apprendre la programmation ?</vt:lpstr>
      <vt:lpstr>8 thématiques : Python + 7 thèmes</vt:lpstr>
      <vt:lpstr>Panorama de l’informatique</vt:lpstr>
      <vt:lpstr>Repères historiques (1/2) source : https://fr.wikipedia.org/wiki/Chronologie_de_l%27informatique</vt:lpstr>
      <vt:lpstr>Repères historiques (2/2) source : https://fr.wikipedia.org/wiki/Chronologie_de_l%27informatique</vt:lpstr>
      <vt:lpstr>Spécialisation dans l’informatique source : https://cnu27.ls2n.fr/nomenclature-thematique-de-la-section-27-du-cnu/</vt:lpstr>
      <vt:lpstr>Programmation et Algorithmique</vt:lpstr>
      <vt:lpstr>Un programme ? Un algorithme ?</vt:lpstr>
      <vt:lpstr>La programmation dans le milieu professionnel</vt:lpstr>
      <vt:lpstr>Python</vt:lpstr>
      <vt:lpstr>Pour découvrir Python…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942</cp:revision>
  <cp:lastPrinted>2001-08-07T10:40:35Z</cp:lastPrinted>
  <dcterms:created xsi:type="dcterms:W3CDTF">2000-01-12T14:25:05Z</dcterms:created>
  <dcterms:modified xsi:type="dcterms:W3CDTF">2024-09-04T17:42:36Z</dcterms:modified>
</cp:coreProperties>
</file>