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2.xml" ContentType="application/vnd.openxmlformats-officedocument.presentationml.comments+xml"/>
  <Override PartName="/ppt/notesSlides/notesSlide28.xml" ContentType="application/vnd.openxmlformats-officedocument.presentationml.notesSlide+xml"/>
  <Override PartName="/ppt/comments/comment3.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fie Vergauwe" initials="" lastIdx="4" clrIdx="0"/>
  <p:cmAuthor id="1" name="Wouter Van der Auwera"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11" autoAdjust="0"/>
  </p:normalViewPr>
  <p:slideViewPr>
    <p:cSldViewPr snapToGrid="0">
      <p:cViewPr varScale="1">
        <p:scale>
          <a:sx n="108" d="100"/>
          <a:sy n="108" d="100"/>
        </p:scale>
        <p:origin x="17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idx="4">
    <p:pos x="6000" y="0"/>
    <p:text>jullie namen voluit schrijven komt professioneler over</p:text>
  </p:cm>
</p:cmLst>
</file>

<file path=ppt/comments/comment2.xml><?xml version="1.0" encoding="utf-8"?>
<p:cmLst xmlns:a="http://schemas.openxmlformats.org/drawingml/2006/main" xmlns:r="http://schemas.openxmlformats.org/officeDocument/2006/relationships" xmlns:p="http://schemas.openxmlformats.org/presentationml/2006/main">
  <p:cm authorId="0" idx="3">
    <p:pos x="6000" y="0"/>
    <p:text>het titeltje 'schoonheidfoutjes' zou ik vervangen door 'kansen tot verbetering'</p:text>
  </p:cm>
</p:cmLst>
</file>

<file path=ppt/comments/comment3.xml><?xml version="1.0" encoding="utf-8"?>
<p:cmLst xmlns:a="http://schemas.openxmlformats.org/drawingml/2006/main" xmlns:r="http://schemas.openxmlformats.org/officeDocument/2006/relationships" xmlns:p="http://schemas.openxmlformats.org/presentationml/2006/main">
  <p:cm authorId="0" idx="2">
    <p:pos x="6000" y="300"/>
    <p:text>Wouter,
ok, maar vergeet niet dat Hans Tubbax jullie voorzitter is. Hij is BI
goeroe en belangrijk voor jullie punten. Dus, ik zou het toch wel
aanbrengen als 'we hebben ondertussen nog een interessante BI-tool
opgemaakt ter aanvulling van ons eindwerk. Elmos zal deze nog verder
uitwerken.'
succes, tot straks! (ik kom kijken)
Sofie
Op 17 juni 2015 23:25 schreef Wouter Van der Auwera (Google Docs) &lt;</p:text>
  </p:cm>
  <p:cm authorId="1" idx="2">
    <p:pos x="6000" y="200"/>
    <p:text>De BI Tool hebben wij altijd gezien als een uitbreiding. (of we nu in een BI richting zitten of niet) Daarmee dat het hier zo staat.</p:text>
  </p:cm>
  <p:cm authorId="1" idx="1">
    <p:pos x="6000" y="100"/>
    <p:text>Ik snap je punt maar de BI tool behoorde helemaal niet tot ons project en dit is ook nooit zo gepland geweest. 
De BI tool was een uitbreiding. Daarmee dat het op deze manier behandelt wordt.</p:text>
  </p:cm>
  <p:cm authorId="0" idx="1">
    <p:pos x="6000" y="0"/>
    <p:text>zoals het hier staat, lees ik dat jullie geen BI tool gemaakt hebben en dat Elmos dat nog gaat doen. Als afstudeerders in een BI richting komt dat niet sterk over. Waarom niet eerst jullie BI tool uitleggen en pas daarna deze slide, waarin je dan kan noteren: Elmos heeft nog plannen: - verder uitbreiden BI-tool + omzetten naar mobile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112920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guetech.com/blog/2013/06/03/dotnet-vs-java-how-to-pic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nl"/>
              <a:t>Philippe </a:t>
            </a:r>
          </a:p>
        </p:txBody>
      </p:sp>
    </p:spTree>
    <p:extLst>
      <p:ext uri="{BB962C8B-B14F-4D97-AF65-F5344CB8AC3E}">
        <p14:creationId xmlns:p14="http://schemas.microsoft.com/office/powerpoint/2010/main" val="1465143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a:t>
            </a:r>
          </a:p>
          <a:p>
            <a:pPr marL="457200" lvl="0" indent="-304800" rtl="0">
              <a:lnSpc>
                <a:spcPct val="115000"/>
              </a:lnSpc>
              <a:spcBef>
                <a:spcPts val="0"/>
              </a:spcBef>
              <a:buClr>
                <a:srgbClr val="000000"/>
              </a:buClr>
              <a:buSzPct val="109090"/>
              <a:buFont typeface="Arial"/>
              <a:buChar char="●"/>
            </a:pPr>
            <a:r>
              <a:rPr lang="nl"/>
              <a:t>Dank u Shari</a:t>
            </a:r>
          </a:p>
          <a:p>
            <a:pPr marL="457200" lvl="0" indent="-304800" rtl="0">
              <a:lnSpc>
                <a:spcPct val="115000"/>
              </a:lnSpc>
              <a:spcBef>
                <a:spcPts val="0"/>
              </a:spcBef>
              <a:buClr>
                <a:srgbClr val="000000"/>
              </a:buClr>
              <a:buSzPct val="109090"/>
              <a:buFont typeface="Arial"/>
              <a:buChar char="●"/>
            </a:pPr>
            <a:r>
              <a:rPr lang="nl"/>
              <a:t>“Are you an object, or are you an enity ? That is the question" Dit was één van de vraagstukken waarop wij als programmeerteam een antwoord op zochten. We hadden namelijk een goede programmeer technologie nodig die de brug kon slaan tussen aan de eene kant het entity relationship diagram uit onze functionele analyse en aan de andere kant een object georiënteerde applicatie.</a:t>
            </a:r>
          </a:p>
          <a:p>
            <a:pPr marL="457200" lvl="0" indent="-304800" rtl="0">
              <a:lnSpc>
                <a:spcPct val="115000"/>
              </a:lnSpc>
              <a:spcBef>
                <a:spcPts val="0"/>
              </a:spcBef>
              <a:buClr>
                <a:srgbClr val="000000"/>
              </a:buClr>
              <a:buSzPct val="109090"/>
              <a:buFont typeface="Arial"/>
              <a:buChar char="●"/>
            </a:pPr>
            <a:r>
              <a:rPr lang="nl"/>
              <a:t>Omdat we zelf geen idee hadden welke technologie we het best zouden gebruiken hadden we een gesprek georganiseerd met de heer Tim Kasztanovics onze vervang docent programmeren.</a:t>
            </a:r>
          </a:p>
          <a:p>
            <a:pPr marL="457200" lvl="0" indent="-304800" rtl="0">
              <a:lnSpc>
                <a:spcPct val="115000"/>
              </a:lnSpc>
              <a:spcBef>
                <a:spcPts val="0"/>
              </a:spcBef>
              <a:buClr>
                <a:srgbClr val="000000"/>
              </a:buClr>
              <a:buSzPct val="109090"/>
              <a:buFont typeface="Arial"/>
              <a:buChar char="●"/>
            </a:pPr>
            <a:r>
              <a:rPr lang="nl"/>
              <a:t>Hij vertelde ons over Object-relational mapping of the wel "ORM" in het kort en deze wordt effectief gebruikt om een databank met een applicatie te verbinden.</a:t>
            </a:r>
          </a:p>
          <a:p>
            <a:pPr marL="457200" lvl="0" indent="-298450" rtl="0">
              <a:lnSpc>
                <a:spcPct val="120000"/>
              </a:lnSpc>
              <a:spcBef>
                <a:spcPts val="0"/>
              </a:spcBef>
              <a:buClr>
                <a:srgbClr val="000000"/>
              </a:buClr>
              <a:buSzPct val="100000"/>
              <a:buFont typeface="Arial"/>
              <a:buChar char="●"/>
            </a:pPr>
            <a:r>
              <a:rPr lang="nl"/>
              <a:t>Het is hierbij belangrijk te vermelden dat we een technologie zochten die ‘database first’ ondersteund. We hadden namelijk al op dit moment een uitgewerkte databank op basis van ons ERD schema uit de functionele analyse.</a:t>
            </a:r>
          </a:p>
          <a:p>
            <a:pPr lvl="0" rtl="0">
              <a:lnSpc>
                <a:spcPct val="120000"/>
              </a:lnSpc>
              <a:spcBef>
                <a:spcPts val="0"/>
              </a:spcBef>
              <a:buNone/>
            </a:pPr>
            <a:endParaRPr/>
          </a:p>
          <a:p>
            <a:pPr lvl="0" rtl="0">
              <a:lnSpc>
                <a:spcPct val="115000"/>
              </a:lnSpc>
              <a:spcBef>
                <a:spcPts val="0"/>
              </a:spcBef>
              <a:buNone/>
            </a:pPr>
            <a:endParaRPr/>
          </a:p>
        </p:txBody>
      </p:sp>
    </p:spTree>
    <p:extLst>
      <p:ext uri="{BB962C8B-B14F-4D97-AF65-F5344CB8AC3E}">
        <p14:creationId xmlns:p14="http://schemas.microsoft.com/office/powerpoint/2010/main" val="204916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a:t>
            </a:r>
          </a:p>
          <a:p>
            <a:pPr rtl="0">
              <a:spcBef>
                <a:spcPts val="0"/>
              </a:spcBef>
              <a:buNone/>
            </a:pPr>
            <a:endParaRPr/>
          </a:p>
          <a:p>
            <a:pPr marL="457200" lvl="0" indent="-304800" rtl="0">
              <a:lnSpc>
                <a:spcPct val="115000"/>
              </a:lnSpc>
              <a:spcBef>
                <a:spcPts val="0"/>
              </a:spcBef>
              <a:buClr>
                <a:srgbClr val="000000"/>
              </a:buClr>
              <a:buSzPct val="100000"/>
              <a:buFont typeface="Arial"/>
              <a:buChar char="●"/>
            </a:pPr>
            <a:r>
              <a:rPr lang="nl" sz="1200"/>
              <a:t>Een andere technologie die we gebruikt hebben die eigenlijk hand in hand gaat met ORM is LINQ-to-SQL. In de programmeerwereld is het “not done” om pure SQL-statements te gebruiken in de code en daarmee de bijhorende databank aan te spreken. De reden hiervoor is dat SQL zelf niet object georiënteerd is, daarom gebruiken we LINQ. Dit is als ik het zo mag zeggen een soort van tussenstuk voor de communicatie tussen de Guidance tool en de MySQL databank.</a:t>
            </a:r>
          </a:p>
          <a:p>
            <a:pPr marL="457200" lvl="0" indent="-304800" rtl="0">
              <a:lnSpc>
                <a:spcPct val="115000"/>
              </a:lnSpc>
              <a:spcBef>
                <a:spcPts val="0"/>
              </a:spcBef>
              <a:buClr>
                <a:srgbClr val="000000"/>
              </a:buClr>
              <a:buSzPct val="100000"/>
              <a:buFont typeface="Arial"/>
              <a:buChar char="●"/>
            </a:pPr>
            <a:r>
              <a:rPr lang="nl" sz="1200"/>
              <a:t>Het eerste grote voordeel van LinQ-to-SQL is dat men er hierdoor in slaagt om object georiënteerd te querieën.</a:t>
            </a:r>
          </a:p>
          <a:p>
            <a:pPr marL="457200" lvl="0" indent="-304800" rtl="0">
              <a:lnSpc>
                <a:spcPct val="115000"/>
              </a:lnSpc>
              <a:spcBef>
                <a:spcPts val="0"/>
              </a:spcBef>
              <a:buClr>
                <a:srgbClr val="000000"/>
              </a:buClr>
              <a:buSzPct val="100000"/>
              <a:buFont typeface="Arial"/>
              <a:buChar char="●"/>
            </a:pPr>
            <a:r>
              <a:rPr lang="nl" sz="1200"/>
              <a:t>Daarnaast zorgt LinQ-to-SQL ook voor een ander heel belangrijk pluspunt namelijk, dat men vrij gerust kan zijn op het vlak van SQL-injection aanvallen. Zolang dat men steevast via het ORM model en LinQ queried en niet via het commando 'executeQuery', is een SQl-injetion aanval technische niet mogelijk.</a:t>
            </a:r>
          </a:p>
          <a:p>
            <a:pPr marL="457200" lvl="0" indent="-304800" rtl="0">
              <a:lnSpc>
                <a:spcPct val="115000"/>
              </a:lnSpc>
              <a:spcBef>
                <a:spcPts val="0"/>
              </a:spcBef>
              <a:buClr>
                <a:srgbClr val="000000"/>
              </a:buClr>
              <a:buSzPct val="100000"/>
              <a:buFont typeface="Arial"/>
              <a:buChar char="●"/>
            </a:pPr>
            <a:r>
              <a:rPr lang="nl" sz="1200"/>
              <a:t>Als laatste wil ik hierover ook nog zeggen dat men via object georiënteerd querieën automatisch ook dynamische query’s heeft dankzij het gebruik van parameters en if-els takken.</a:t>
            </a:r>
          </a:p>
          <a:p>
            <a:pPr marL="457200" lvl="0" indent="-304800" rtl="0">
              <a:lnSpc>
                <a:spcPct val="115000"/>
              </a:lnSpc>
              <a:spcBef>
                <a:spcPts val="0"/>
              </a:spcBef>
              <a:buClr>
                <a:srgbClr val="000000"/>
              </a:buClr>
              <a:buSzPct val="100000"/>
              <a:buFont typeface="Arial"/>
              <a:buChar char="●"/>
            </a:pPr>
            <a:r>
              <a:rPr lang="nl" sz="1200"/>
              <a:t>Concreet zorgt de combinatie van ORM en LinQ-to-SQL ervoor dat wij een programma zijn bekomen dat eenvoudig aanpasbaar en/of uitbreidbaar is en dat een groot stuk van de code via het framework gegenereerd kan worden, wat het aantal fouten en het aantal lijnen code sterk reduceert.</a:t>
            </a:r>
          </a:p>
          <a:p>
            <a:pPr lvl="0" rtl="0">
              <a:lnSpc>
                <a:spcPct val="115000"/>
              </a:lnSpc>
              <a:spcBef>
                <a:spcPts val="0"/>
              </a:spcBef>
              <a:buNone/>
            </a:pPr>
            <a:endParaRPr sz="1200"/>
          </a:p>
        </p:txBody>
      </p:sp>
    </p:spTree>
    <p:extLst>
      <p:ext uri="{BB962C8B-B14F-4D97-AF65-F5344CB8AC3E}">
        <p14:creationId xmlns:p14="http://schemas.microsoft.com/office/powerpoint/2010/main" val="1109276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Shari</a:t>
            </a:r>
          </a:p>
          <a:p>
            <a:pPr rtl="0">
              <a:spcBef>
                <a:spcPts val="0"/>
              </a:spcBef>
              <a:buNone/>
            </a:pPr>
            <a:r>
              <a:rPr lang="nl"/>
              <a:t>Dit is het hoofdscherm dat de gebruiker als eerste te zien krijgt wanneer hij de applicatie start. Van hieruit  kunnen alle nodige voorbereidingen getroffen worden voor een wedstrijd. De gegevens van spelers, teams, media, … kunnen toegevoegd worden. We hebben de workflow die Philippe eerder heeft laten zien, gebruikt bij het schrijven van de code. In het filmpje in het begin hebben jullie kunnen zien hoe dit scherm werkt. Eens de gegevens ingevoerd zijn, kan via de groene knop kan een wedstrijd aangemaakt worden. Hier gaat Wouter meer uitleg over geven.</a:t>
            </a:r>
          </a:p>
          <a:p>
            <a:pPr rtl="0">
              <a:spcBef>
                <a:spcPts val="0"/>
              </a:spcBef>
              <a:buNone/>
            </a:pPr>
            <a:endParaRPr/>
          </a:p>
          <a:p>
            <a:pPr rtl="0">
              <a:spcBef>
                <a:spcPts val="0"/>
              </a:spcBef>
              <a:buNone/>
            </a:pPr>
            <a:endParaRPr/>
          </a:p>
          <a:p>
            <a:pPr rtl="0">
              <a:spcBef>
                <a:spcPts val="0"/>
              </a:spcBef>
              <a:buNone/>
            </a:pPr>
            <a:endParaRPr/>
          </a:p>
          <a:p>
            <a:pPr>
              <a:spcBef>
                <a:spcPts val="0"/>
              </a:spcBef>
              <a:buNone/>
            </a:pPr>
            <a:endParaRPr/>
          </a:p>
        </p:txBody>
      </p:sp>
    </p:spTree>
    <p:extLst>
      <p:ext uri="{BB962C8B-B14F-4D97-AF65-F5344CB8AC3E}">
        <p14:creationId xmlns:p14="http://schemas.microsoft.com/office/powerpoint/2010/main" val="1880067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a:spcBef>
                <a:spcPts val="0"/>
              </a:spcBef>
              <a:buNone/>
            </a:pPr>
            <a:r>
              <a:rPr lang="nl"/>
              <a:t>Wedstrijd aanmaken is het hele proces dat moet gebeuren alvorens een wedstrijd bedient kan worden.</a:t>
            </a:r>
          </a:p>
        </p:txBody>
      </p:sp>
    </p:spTree>
    <p:extLst>
      <p:ext uri="{BB962C8B-B14F-4D97-AF65-F5344CB8AC3E}">
        <p14:creationId xmlns:p14="http://schemas.microsoft.com/office/powerpoint/2010/main" val="3587619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Vooraleer het scorebord gebruikt kan worden. Dient er een wedstrijd aangemaakt te worden in ons programma.</a:t>
            </a:r>
          </a:p>
          <a:p>
            <a:pPr rtl="0">
              <a:spcBef>
                <a:spcPts val="0"/>
              </a:spcBef>
              <a:buNone/>
            </a:pPr>
            <a:r>
              <a:rPr lang="nl"/>
              <a:t>Dit is omdat we eerst de noodzakelijke informatie nodig hebben om in onze databank op te slaan.</a:t>
            </a:r>
          </a:p>
          <a:p>
            <a:pPr rtl="0">
              <a:spcBef>
                <a:spcPts val="0"/>
              </a:spcBef>
              <a:buNone/>
            </a:pPr>
            <a:endParaRPr/>
          </a:p>
          <a:p>
            <a:pPr rtl="0">
              <a:spcBef>
                <a:spcPts val="0"/>
              </a:spcBef>
              <a:buNone/>
            </a:pPr>
            <a:r>
              <a:rPr lang="nl"/>
              <a:t>Voor een wedstrijd moet er door de gebruiker specifieke informatie worden meegegeven. </a:t>
            </a:r>
          </a:p>
          <a:p>
            <a:pPr rtl="0">
              <a:spcBef>
                <a:spcPts val="0"/>
              </a:spcBef>
              <a:buNone/>
            </a:pPr>
            <a:r>
              <a:rPr lang="nl"/>
              <a:t>Waaronder de belangrijkste zijn: </a:t>
            </a:r>
          </a:p>
          <a:p>
            <a:pPr rtl="0">
              <a:spcBef>
                <a:spcPts val="0"/>
              </a:spcBef>
              <a:buNone/>
            </a:pPr>
            <a:r>
              <a:rPr lang="nl"/>
              <a:t>Welke teams er tegen elkaar spelen en welke spelers er gaan spelen. Van iedere speler willen we tot slot weten of ze starten op de bank of op het veld. </a:t>
            </a:r>
          </a:p>
          <a:p>
            <a:pPr rtl="0">
              <a:spcBef>
                <a:spcPts val="0"/>
              </a:spcBef>
              <a:buNone/>
            </a:pPr>
            <a:r>
              <a:rPr lang="nl"/>
              <a:t>Deze informatie hebben we nodig omdat deze zaken getoond worden op ons scorebord. </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r>
              <a:rPr lang="nl"/>
              <a:t>Dit is voor de reclame die getoond wordt tijdens de rust. </a:t>
            </a:r>
          </a:p>
          <a:p>
            <a:pPr rtl="0">
              <a:spcBef>
                <a:spcPts val="0"/>
              </a:spcBef>
              <a:buNone/>
            </a:pPr>
            <a:r>
              <a:rPr lang="nl"/>
              <a:t> </a:t>
            </a:r>
          </a:p>
          <a:p>
            <a:pPr rtl="0">
              <a:spcBef>
                <a:spcPts val="0"/>
              </a:spcBef>
              <a:buNone/>
            </a:pPr>
            <a:r>
              <a:rPr lang="nl"/>
              <a:t>Ook houden we enkele administratieve informatie bij over een wedstrijd. Zoals het tijdstip dat de wedstrijd gespeeld wordt en de locatie van de wedstrijd.</a:t>
            </a:r>
          </a:p>
          <a:p>
            <a:pPr rtl="0">
              <a:spcBef>
                <a:spcPts val="0"/>
              </a:spcBef>
              <a:buNone/>
            </a:pPr>
            <a:r>
              <a:rPr lang="nl"/>
              <a:t>Deze informatie wordt niet echt gebruikt voor ons scorebord, maar kan handig zijn als we later een bepaalde wedstrijd willen terug zoeken. </a:t>
            </a:r>
          </a:p>
          <a:p>
            <a:pPr rtl="0">
              <a:spcBef>
                <a:spcPts val="0"/>
              </a:spcBef>
              <a:buNone/>
            </a:pPr>
            <a:endParaRPr/>
          </a:p>
          <a:p>
            <a:pPr rtl="0">
              <a:spcBef>
                <a:spcPts val="0"/>
              </a:spcBef>
              <a:buNone/>
            </a:pPr>
            <a:r>
              <a:rPr lang="nl"/>
              <a:t>Tot slot vragen we de gebruiker ook nog welke media set er getoond moet worden tijdens de rust, dit was op vraag van Elmos. Elmos wou dat er tijdens de rust reclame filmpjes getoond werden, de gebruiker moest voor een wedstrijd een vooraf gedefinieerde “playlist” kunnen kiezen. </a:t>
            </a:r>
          </a:p>
          <a:p>
            <a:pPr lvl="0"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457200" lvl="0" indent="-317500" rtl="0">
              <a:spcBef>
                <a:spcPts val="0"/>
              </a:spcBef>
              <a:buClr>
                <a:srgbClr val="000000"/>
              </a:buClr>
              <a:buSzPct val="127272"/>
              <a:buFont typeface="Arial"/>
              <a:buChar char="-"/>
            </a:pPr>
            <a:r>
              <a:rPr lang="nl"/>
              <a:t>Welke twee teams spelen tegen elkaar?</a:t>
            </a:r>
          </a:p>
          <a:p>
            <a:pPr marL="457200" lvl="0" indent="-317500" rtl="0">
              <a:spcBef>
                <a:spcPts val="0"/>
              </a:spcBef>
              <a:buClr>
                <a:srgbClr val="000000"/>
              </a:buClr>
              <a:buSzPct val="127272"/>
              <a:buFont typeface="Arial"/>
              <a:buChar char="-"/>
            </a:pPr>
            <a:r>
              <a:rPr lang="nl"/>
              <a:t>Welke spelers van het team gaan spelen?</a:t>
            </a:r>
          </a:p>
          <a:p>
            <a:pPr marL="457200" lvl="0" indent="-317500" rtl="0">
              <a:spcBef>
                <a:spcPts val="0"/>
              </a:spcBef>
              <a:buClr>
                <a:srgbClr val="000000"/>
              </a:buClr>
              <a:buSzPct val="127272"/>
              <a:buFont typeface="Arial"/>
              <a:buChar char="-"/>
            </a:pPr>
            <a:r>
              <a:rPr lang="nl"/>
              <a:t>Waar start de speler? Veld of bank?</a:t>
            </a:r>
          </a:p>
          <a:p>
            <a:pPr rtl="0">
              <a:spcBef>
                <a:spcPts val="0"/>
              </a:spcBef>
              <a:buNone/>
            </a:pPr>
            <a:endParaRPr/>
          </a:p>
          <a:p>
            <a:pPr marL="457200" lvl="0" indent="-317500" rtl="0">
              <a:spcBef>
                <a:spcPts val="0"/>
              </a:spcBef>
              <a:buClr>
                <a:srgbClr val="000000"/>
              </a:buClr>
              <a:buSzPct val="127272"/>
              <a:buFont typeface="Arial"/>
              <a:buChar char="-"/>
            </a:pPr>
            <a:r>
              <a:rPr lang="nl"/>
              <a:t>Plaats en tijd</a:t>
            </a:r>
          </a:p>
          <a:p>
            <a:pPr marL="457200" lvl="0" indent="-317500" rtl="0">
              <a:spcBef>
                <a:spcPts val="0"/>
              </a:spcBef>
              <a:buClr>
                <a:srgbClr val="000000"/>
              </a:buClr>
              <a:buSzPct val="127272"/>
              <a:buFont typeface="Arial"/>
              <a:buChar char="-"/>
            </a:pPr>
            <a:r>
              <a:rPr lang="nl"/>
              <a:t>Media set</a:t>
            </a:r>
          </a:p>
          <a:p>
            <a:pPr>
              <a:spcBef>
                <a:spcPts val="0"/>
              </a:spcBef>
              <a:buNone/>
            </a:pPr>
            <a:endParaRPr/>
          </a:p>
        </p:txBody>
      </p:sp>
    </p:spTree>
    <p:extLst>
      <p:ext uri="{BB962C8B-B14F-4D97-AF65-F5344CB8AC3E}">
        <p14:creationId xmlns:p14="http://schemas.microsoft.com/office/powerpoint/2010/main" val="32629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Wouter</a:t>
            </a:r>
          </a:p>
        </p:txBody>
      </p:sp>
    </p:spTree>
    <p:extLst>
      <p:ext uri="{BB962C8B-B14F-4D97-AF65-F5344CB8AC3E}">
        <p14:creationId xmlns:p14="http://schemas.microsoft.com/office/powerpoint/2010/main" val="2490094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Wouter</a:t>
            </a:r>
          </a:p>
        </p:txBody>
      </p:sp>
    </p:spTree>
    <p:extLst>
      <p:ext uri="{BB962C8B-B14F-4D97-AF65-F5344CB8AC3E}">
        <p14:creationId xmlns:p14="http://schemas.microsoft.com/office/powerpoint/2010/main" val="1678771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Wouter</a:t>
            </a:r>
          </a:p>
        </p:txBody>
      </p:sp>
    </p:spTree>
    <p:extLst>
      <p:ext uri="{BB962C8B-B14F-4D97-AF65-F5344CB8AC3E}">
        <p14:creationId xmlns:p14="http://schemas.microsoft.com/office/powerpoint/2010/main" val="293300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Wouter</a:t>
            </a:r>
          </a:p>
        </p:txBody>
      </p:sp>
    </p:spTree>
    <p:extLst>
      <p:ext uri="{BB962C8B-B14F-4D97-AF65-F5344CB8AC3E}">
        <p14:creationId xmlns:p14="http://schemas.microsoft.com/office/powerpoint/2010/main" val="260917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nl"/>
              <a:t>Wouter</a:t>
            </a:r>
          </a:p>
        </p:txBody>
      </p:sp>
    </p:spTree>
    <p:extLst>
      <p:ext uri="{BB962C8B-B14F-4D97-AF65-F5344CB8AC3E}">
        <p14:creationId xmlns:p14="http://schemas.microsoft.com/office/powerpoint/2010/main" val="47083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dirty="0"/>
              <a:t>[Wouter]</a:t>
            </a:r>
          </a:p>
          <a:p>
            <a:pPr rtl="0">
              <a:spcBef>
                <a:spcPts val="0"/>
              </a:spcBef>
              <a:buNone/>
            </a:pPr>
            <a:endParaRPr dirty="0"/>
          </a:p>
          <a:p>
            <a:pPr rtl="0">
              <a:spcBef>
                <a:spcPts val="0"/>
              </a:spcBef>
              <a:buNone/>
            </a:pPr>
            <a:r>
              <a:rPr lang="nl" dirty="0"/>
              <a:t>We gaan onze presentatie beginnen met een korte beschrijving van ons product. Wat hebben we nu eigenlijk gemaakt? En wat is het doel van onze applicatie? (wie zal het gebruiken)</a:t>
            </a:r>
          </a:p>
          <a:p>
            <a:pPr rtl="0">
              <a:spcBef>
                <a:spcPts val="0"/>
              </a:spcBef>
              <a:buNone/>
            </a:pPr>
            <a:r>
              <a:rPr lang="nl" dirty="0"/>
              <a:t>Vervolgens gaan we jullie wat meer uitleg geven over Elmos. Het bedrijf waarmee we hebben samengewerkt om ons eindwerk te realiseren. We gaan jullie vertellen hoe we met hen in contact gekomen zijn en hoe we met hen hebben samengewerkt. </a:t>
            </a:r>
          </a:p>
          <a:p>
            <a:pPr rtl="0">
              <a:spcBef>
                <a:spcPts val="0"/>
              </a:spcBef>
              <a:buNone/>
            </a:pPr>
            <a:endParaRPr dirty="0"/>
          </a:p>
          <a:p>
            <a:pPr rtl="0">
              <a:spcBef>
                <a:spcPts val="0"/>
              </a:spcBef>
              <a:buNone/>
            </a:pPr>
            <a:r>
              <a:rPr lang="nl" dirty="0"/>
              <a:t>Daarna gaan we het hebben over hoe wij ons product inhoudelijk hebben uitgewerkt. “Hoe hebben we concrete vereisten van een klant uitgewerkt tot een werkende functionaliteit in ons programma”. </a:t>
            </a:r>
          </a:p>
          <a:p>
            <a:pPr rtl="0">
              <a:spcBef>
                <a:spcPts val="0"/>
              </a:spcBef>
              <a:buNone/>
            </a:pPr>
            <a:endParaRPr dirty="0"/>
          </a:p>
          <a:p>
            <a:pPr>
              <a:spcBef>
                <a:spcPts val="0"/>
              </a:spcBef>
              <a:buNone/>
            </a:pPr>
            <a:r>
              <a:rPr lang="nl" dirty="0"/>
              <a:t>En we sluiten onze presentatie af met het eindoordeel van Elmos en de uitbreidingsmogelijkheden van onze applicatie. </a:t>
            </a:r>
          </a:p>
        </p:txBody>
      </p:sp>
    </p:spTree>
    <p:extLst>
      <p:ext uri="{BB962C8B-B14F-4D97-AF65-F5344CB8AC3E}">
        <p14:creationId xmlns:p14="http://schemas.microsoft.com/office/powerpoint/2010/main" val="3028307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Wouter</a:t>
            </a:r>
          </a:p>
          <a:p>
            <a:pPr lvl="0" rtl="0">
              <a:spcBef>
                <a:spcPts val="0"/>
              </a:spcBef>
              <a:buNone/>
            </a:pPr>
            <a:endParaRPr/>
          </a:p>
          <a:p>
            <a:pPr lvl="0" rtl="0">
              <a:spcBef>
                <a:spcPts val="0"/>
              </a:spcBef>
              <a:buNone/>
            </a:pPr>
            <a:r>
              <a:rPr lang="nl"/>
              <a:t>De display tool dient voor het beheren van het scorebord. </a:t>
            </a:r>
          </a:p>
          <a:p>
            <a:pPr lvl="0" rtl="0">
              <a:spcBef>
                <a:spcPts val="0"/>
              </a:spcBef>
              <a:buNone/>
            </a:pPr>
            <a:r>
              <a:rPr lang="nl"/>
              <a:t>Hierover gaan we in dit deel meer uitleg geven</a:t>
            </a:r>
          </a:p>
        </p:txBody>
      </p:sp>
    </p:spTree>
    <p:extLst>
      <p:ext uri="{BB962C8B-B14F-4D97-AF65-F5344CB8AC3E}">
        <p14:creationId xmlns:p14="http://schemas.microsoft.com/office/powerpoint/2010/main" val="4263745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Dit is een klein schema van de opstelling die gebruikt wordt tijdens een match. We hebben links de computer die zal dienen als afstandsbediening en rechts de computer die we gaan gebruiken voor de presentatie van het scorebord. </a:t>
            </a:r>
          </a:p>
          <a:p>
            <a:pPr rtl="0">
              <a:spcBef>
                <a:spcPts val="0"/>
              </a:spcBef>
              <a:buNone/>
            </a:pPr>
            <a:endParaRPr/>
          </a:p>
          <a:p>
            <a:pPr rtl="0">
              <a:spcBef>
                <a:spcPts val="0"/>
              </a:spcBef>
              <a:buNone/>
            </a:pPr>
            <a:r>
              <a:rPr lang="nl"/>
              <a:t>De computer links is de computer waarmee het scorebord aangestuurd wordt. Deze zal gebruikt worden door de persoon die het scorebord zal besturen. Deze computer dient als een soort afstandsbediening voor het scorebord. </a:t>
            </a:r>
          </a:p>
          <a:p>
            <a:pPr rtl="0">
              <a:spcBef>
                <a:spcPts val="0"/>
              </a:spcBef>
              <a:buNone/>
            </a:pPr>
            <a:endParaRPr/>
          </a:p>
          <a:p>
            <a:pPr lvl="0" rtl="0">
              <a:spcBef>
                <a:spcPts val="0"/>
              </a:spcBef>
              <a:buNone/>
            </a:pPr>
            <a:r>
              <a:rPr lang="nl"/>
              <a:t>De computers rechts wordt enkel gebruikt om het scorebord te presenteren. Deze computer zou op deze manier bijvoorbeeld kunnen aangesloten worden op een beamer om het scorebord te tonen aan het publiek.</a:t>
            </a:r>
          </a:p>
        </p:txBody>
      </p:sp>
    </p:spTree>
    <p:extLst>
      <p:ext uri="{BB962C8B-B14F-4D97-AF65-F5344CB8AC3E}">
        <p14:creationId xmlns:p14="http://schemas.microsoft.com/office/powerpoint/2010/main" val="3567237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De belangrijkste vraag die ons dwars zat was: “Hoe krijgen we dit werkende?” Hoe zorgen we ervoor dat we via één computer de inhoud op een andere computer konden veranderen.</a:t>
            </a:r>
          </a:p>
          <a:p>
            <a:pPr rtl="0">
              <a:spcBef>
                <a:spcPts val="0"/>
              </a:spcBef>
              <a:buNone/>
            </a:pPr>
            <a:r>
              <a:rPr lang="nl"/>
              <a:t>Het antwoord was via een databank. </a:t>
            </a:r>
          </a:p>
          <a:p>
            <a:pPr rtl="0">
              <a:spcBef>
                <a:spcPts val="0"/>
              </a:spcBef>
              <a:buNone/>
            </a:pPr>
            <a:endParaRPr/>
          </a:p>
          <a:p>
            <a:pPr rtl="0">
              <a:spcBef>
                <a:spcPts val="0"/>
              </a:spcBef>
              <a:buNone/>
            </a:pPr>
            <a:r>
              <a:rPr lang="nl"/>
              <a:t>De controller of de applicatie die het scorebord bedient zou dan de waardes (zoals scores en strafpunten) wegschrijven naar de databank.</a:t>
            </a:r>
          </a:p>
          <a:p>
            <a:pPr rtl="0">
              <a:spcBef>
                <a:spcPts val="0"/>
              </a:spcBef>
              <a:buNone/>
            </a:pPr>
            <a:r>
              <a:rPr lang="nl"/>
              <a:t>Het scorebord zou dan gewoon via een live update de waarden uit de databank ophalen. Met als resultaat dat de afstandsbediening de punten van de teams opslaat in de databank en dat het scorebord altijd de waardes toont die in de databank staan.</a:t>
            </a:r>
          </a:p>
          <a:p>
            <a:pPr rtl="0">
              <a:spcBef>
                <a:spcPts val="0"/>
              </a:spcBef>
              <a:buNone/>
            </a:pPr>
            <a:endParaRPr/>
          </a:p>
          <a:p>
            <a:pPr>
              <a:spcBef>
                <a:spcPts val="0"/>
              </a:spcBef>
              <a:buNone/>
            </a:pPr>
            <a:r>
              <a:rPr lang="nl"/>
              <a:t>voorbeeld geven</a:t>
            </a:r>
          </a:p>
        </p:txBody>
      </p:sp>
    </p:spTree>
    <p:extLst>
      <p:ext uri="{BB962C8B-B14F-4D97-AF65-F5344CB8AC3E}">
        <p14:creationId xmlns:p14="http://schemas.microsoft.com/office/powerpoint/2010/main" val="2408230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Shari</a:t>
            </a:r>
          </a:p>
          <a:p>
            <a:pPr rtl="0">
              <a:spcBef>
                <a:spcPts val="0"/>
              </a:spcBef>
              <a:buNone/>
            </a:pPr>
            <a:r>
              <a:rPr lang="nl"/>
              <a:t>Om dit mogelijk te maken, wordt het scorebord in een browser getoond. Het bord is geschreven in PHP om de verbinding met de databank te kunnen maken.</a:t>
            </a:r>
          </a:p>
          <a:p>
            <a:pPr rtl="0">
              <a:spcBef>
                <a:spcPts val="0"/>
              </a:spcBef>
              <a:buNone/>
            </a:pPr>
            <a:r>
              <a:rPr lang="nl"/>
              <a:t>PHP is de snelste manier om met een databank te communiceren via een browser, omdat het server-sided is </a:t>
            </a:r>
          </a:p>
          <a:p>
            <a:pPr rtl="0">
              <a:spcBef>
                <a:spcPts val="0"/>
              </a:spcBef>
              <a:buNone/>
            </a:pPr>
            <a:r>
              <a:rPr lang="nl"/>
              <a:t>Het voordeel van het scorebord in een browser te openen, is dat deze op meerdere computers, en zelfs tabletten, geopend kan worden.</a:t>
            </a:r>
          </a:p>
          <a:p>
            <a:pPr rtl="0">
              <a:spcBef>
                <a:spcPts val="0"/>
              </a:spcBef>
              <a:buNone/>
            </a:pPr>
            <a:r>
              <a:rPr lang="nl"/>
              <a:t>De computers moeten niet fysiek met elkaar verbonden zijn. Dit is een groot voordeel omdat de 2de computer dan dichter bij de projector geplaatst kan worden, wat niet per se de zelfde locatie is van de gebruiker.</a:t>
            </a:r>
          </a:p>
          <a:p>
            <a:pPr rtl="0">
              <a:spcBef>
                <a:spcPts val="0"/>
              </a:spcBef>
              <a:buNone/>
            </a:pPr>
            <a:r>
              <a:rPr lang="nl"/>
              <a:t>Een nadeel is dat de databank en alle gegevens op 1 computer staan, indien deze crasht, zijn alle gegevens verloren. Het is dus aan de gebruiker om regelmatig een back-up te maken.</a:t>
            </a:r>
          </a:p>
          <a:p>
            <a:pPr rtl="0">
              <a:spcBef>
                <a:spcPts val="0"/>
              </a:spcBef>
              <a:buNone/>
            </a:pPr>
            <a:endParaRPr>
              <a:solidFill>
                <a:schemeClr val="dk1"/>
              </a:solidFill>
            </a:endParaRPr>
          </a:p>
          <a:p>
            <a:pPr>
              <a:spcBef>
                <a:spcPts val="0"/>
              </a:spcBef>
              <a:buNone/>
            </a:pPr>
            <a:endParaRPr>
              <a:solidFill>
                <a:schemeClr val="dk1"/>
              </a:solidFill>
            </a:endParaRPr>
          </a:p>
        </p:txBody>
      </p:sp>
    </p:spTree>
    <p:extLst>
      <p:ext uri="{BB962C8B-B14F-4D97-AF65-F5344CB8AC3E}">
        <p14:creationId xmlns:p14="http://schemas.microsoft.com/office/powerpoint/2010/main" val="2943463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De hoofdzakelijke functie van de scorebord controller is het bedienen van het scorebord op de tweede computer.</a:t>
            </a:r>
          </a:p>
          <a:p>
            <a:pPr rtl="0">
              <a:spcBef>
                <a:spcPts val="0"/>
              </a:spcBef>
              <a:buNone/>
            </a:pPr>
            <a:endParaRPr/>
          </a:p>
          <a:p>
            <a:pPr rtl="0">
              <a:spcBef>
                <a:spcPts val="0"/>
              </a:spcBef>
              <a:buNone/>
            </a:pPr>
            <a:r>
              <a:rPr lang="nl"/>
              <a:t>Punten kunnen toekennen aan een speler: Wanneer een speler een doelpunt maakt. </a:t>
            </a:r>
          </a:p>
          <a:p>
            <a:pPr rtl="0">
              <a:spcBef>
                <a:spcPts val="0"/>
              </a:spcBef>
              <a:buNone/>
            </a:pPr>
            <a:r>
              <a:rPr lang="nl"/>
              <a:t>Punten aftrekken: wanneer er bijvoorbeeld per ongeluk een punt is toegekend aan een speler, maar dit helemaal niet de bedoeling was, kan dit gecorrigeerd worden.</a:t>
            </a:r>
          </a:p>
          <a:p>
            <a:pPr rtl="0">
              <a:spcBef>
                <a:spcPts val="0"/>
              </a:spcBef>
              <a:buNone/>
            </a:pPr>
            <a:endParaRPr/>
          </a:p>
          <a:p>
            <a:pPr rtl="0">
              <a:spcBef>
                <a:spcPts val="0"/>
              </a:spcBef>
              <a:buNone/>
            </a:pPr>
            <a:r>
              <a:rPr lang="nl"/>
              <a:t>Hetzelfde met strafpunten:</a:t>
            </a:r>
          </a:p>
          <a:p>
            <a:pPr rtl="0">
              <a:spcBef>
                <a:spcPts val="0"/>
              </a:spcBef>
              <a:buNone/>
            </a:pPr>
            <a:r>
              <a:rPr lang="nl"/>
              <a:t>wanneer een speler een fout maakt kan er een strafpunt worden toegekend aan een speler. Strafpunten kunnen net zoals bij punten gecorrigeerd worden.</a:t>
            </a:r>
          </a:p>
          <a:p>
            <a:pPr rtl="0">
              <a:spcBef>
                <a:spcPts val="0"/>
              </a:spcBef>
              <a:buNone/>
            </a:pPr>
            <a:endParaRPr/>
          </a:p>
          <a:p>
            <a:pPr rtl="0">
              <a:spcBef>
                <a:spcPts val="0"/>
              </a:spcBef>
              <a:buNone/>
            </a:pPr>
            <a:r>
              <a:rPr lang="nl"/>
              <a:t>spelers moeten gewisseld kunnen worden: dit houdt in een speler op de bank kunnen zetten of een bankspeler op het veld kunnen zetten.</a:t>
            </a:r>
          </a:p>
          <a:p>
            <a:pPr rtl="0">
              <a:spcBef>
                <a:spcPts val="0"/>
              </a:spcBef>
              <a:buNone/>
            </a:pPr>
            <a:endParaRPr/>
          </a:p>
          <a:p>
            <a:pPr rtl="0">
              <a:spcBef>
                <a:spcPts val="0"/>
              </a:spcBef>
              <a:buNone/>
            </a:pPr>
            <a:r>
              <a:rPr lang="nl"/>
              <a:t>Wanneer het rust is moet de wedstrijd gepauzeerd kunnen worden. </a:t>
            </a:r>
          </a:p>
          <a:p>
            <a:pPr rtl="0">
              <a:spcBef>
                <a:spcPts val="0"/>
              </a:spcBef>
              <a:buNone/>
            </a:pPr>
            <a:endParaRPr/>
          </a:p>
          <a:p>
            <a:pPr lvl="0" rtl="0">
              <a:spcBef>
                <a:spcPts val="0"/>
              </a:spcBef>
              <a:buNone/>
            </a:pPr>
            <a:r>
              <a:rPr lang="nl"/>
              <a:t>En tot slot, wanneer de match gedaan is moet het scorebord afgesloten kunnen worden.</a:t>
            </a:r>
          </a:p>
        </p:txBody>
      </p:sp>
    </p:spTree>
    <p:extLst>
      <p:ext uri="{BB962C8B-B14F-4D97-AF65-F5344CB8AC3E}">
        <p14:creationId xmlns:p14="http://schemas.microsoft.com/office/powerpoint/2010/main" val="1735532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Shari</a:t>
            </a:r>
          </a:p>
          <a:p>
            <a:pPr rtl="0">
              <a:spcBef>
                <a:spcPts val="0"/>
              </a:spcBef>
              <a:buNone/>
            </a:pPr>
            <a:r>
              <a:rPr lang="nl"/>
              <a:t>Dit schema geeft weer welke handelingen er kunnen gebeuren tijdens een wedstrijd, vb als een speler scoort, zal de gebruiker een punt aan deze speler toekennen. Het scorebord wordt geüpdatet en de volgende actie kan gebeuren. Op het einde van de wedstrijd wordt de applicatie afgesloten.</a:t>
            </a:r>
          </a:p>
          <a:p>
            <a:pPr rtl="0">
              <a:spcBef>
                <a:spcPts val="0"/>
              </a:spcBef>
              <a:buNone/>
            </a:pPr>
            <a:r>
              <a:rPr lang="nl"/>
              <a:t>Deze handelingen worden gedaan via de controller.</a:t>
            </a:r>
          </a:p>
          <a:p>
            <a:pPr>
              <a:spcBef>
                <a:spcPts val="0"/>
              </a:spcBef>
              <a:buNone/>
            </a:pPr>
            <a:endParaRPr/>
          </a:p>
        </p:txBody>
      </p:sp>
    </p:spTree>
    <p:extLst>
      <p:ext uri="{BB962C8B-B14F-4D97-AF65-F5344CB8AC3E}">
        <p14:creationId xmlns:p14="http://schemas.microsoft.com/office/powerpoint/2010/main" val="2397933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solidFill>
                  <a:schemeClr val="dk1"/>
                </a:solidFill>
              </a:rPr>
              <a:t>Wouter</a:t>
            </a:r>
          </a:p>
          <a:p>
            <a:pPr rtl="0">
              <a:spcBef>
                <a:spcPts val="0"/>
              </a:spcBef>
              <a:buNone/>
            </a:pPr>
            <a:endParaRPr>
              <a:solidFill>
                <a:schemeClr val="dk1"/>
              </a:solidFill>
            </a:endParaRPr>
          </a:p>
          <a:p>
            <a:pPr rtl="0">
              <a:spcBef>
                <a:spcPts val="0"/>
              </a:spcBef>
              <a:buNone/>
            </a:pPr>
            <a:r>
              <a:rPr lang="nl"/>
              <a:t>Dit is hoe het uiteindelijke scherm van de scorebord controller er uit ziet.</a:t>
            </a:r>
          </a:p>
          <a:p>
            <a:pPr rtl="0">
              <a:spcBef>
                <a:spcPts val="0"/>
              </a:spcBef>
              <a:buNone/>
            </a:pPr>
            <a:endParaRPr/>
          </a:p>
          <a:p>
            <a:pPr rtl="0">
              <a:spcBef>
                <a:spcPts val="0"/>
              </a:spcBef>
              <a:buNone/>
            </a:pPr>
            <a:r>
              <a:rPr lang="nl"/>
              <a:t>We hebben gekozen voor een eenvoudige interface, vanboven hebben we een lijst met spelers. Deze spelers staan gegroepeerd per team. Links staan die van de ene ploeg en rechts die van de andere ploeg.</a:t>
            </a:r>
          </a:p>
          <a:p>
            <a:pPr rtl="0">
              <a:spcBef>
                <a:spcPts val="0"/>
              </a:spcBef>
              <a:buNone/>
            </a:pPr>
            <a:endParaRPr/>
          </a:p>
          <a:p>
            <a:pPr rtl="0">
              <a:spcBef>
                <a:spcPts val="0"/>
              </a:spcBef>
              <a:buNone/>
            </a:pPr>
            <a:r>
              <a:rPr lang="nl"/>
              <a:t>Vanonder hebben we ruimte gelaten voor de knoppen met speler acties. </a:t>
            </a:r>
          </a:p>
          <a:p>
            <a:pPr rtl="0">
              <a:spcBef>
                <a:spcPts val="0"/>
              </a:spcBef>
              <a:buNone/>
            </a:pPr>
            <a:r>
              <a:rPr lang="nl"/>
              <a:t>Hier kunnen punten worden gegeven aan spelers. We hebben gekozen om de kleuren duidelijk te maken. Groen is om punten toe te kennen aan spelers en rood is om de punten weer af te nemen.</a:t>
            </a:r>
          </a:p>
          <a:p>
            <a:pPr rtl="0">
              <a:spcBef>
                <a:spcPts val="0"/>
              </a:spcBef>
              <a:buNone/>
            </a:pPr>
            <a:endParaRPr/>
          </a:p>
          <a:p>
            <a:pPr rtl="0">
              <a:spcBef>
                <a:spcPts val="0"/>
              </a:spcBef>
              <a:buNone/>
            </a:pPr>
            <a:r>
              <a:rPr lang="nl"/>
              <a:t>Hetzelfde met strafpunten, alleen hebben we hier gekozen voor icoontjes. Het plus-icoontje geeft een strafpunt aan een speler en de min zal een strafpunt weer afnemen. </a:t>
            </a:r>
          </a:p>
          <a:p>
            <a:pPr rtl="0">
              <a:spcBef>
                <a:spcPts val="0"/>
              </a:spcBef>
              <a:buNone/>
            </a:pPr>
            <a:endParaRPr/>
          </a:p>
          <a:p>
            <a:pPr rtl="0">
              <a:spcBef>
                <a:spcPts val="0"/>
              </a:spcBef>
              <a:buNone/>
            </a:pPr>
            <a:r>
              <a:rPr lang="nl"/>
              <a:t>Daarnaast hebben we het menu waar spelers gewisseld kunnen worden. Spelers kunnen op het veld of op de bank worden gezet.</a:t>
            </a:r>
          </a:p>
          <a:p>
            <a:pPr rtl="0">
              <a:spcBef>
                <a:spcPts val="0"/>
              </a:spcBef>
              <a:buNone/>
            </a:pPr>
            <a:endParaRPr/>
          </a:p>
          <a:p>
            <a:pPr rtl="0">
              <a:spcBef>
                <a:spcPts val="0"/>
              </a:spcBef>
              <a:buNone/>
            </a:pPr>
            <a:r>
              <a:rPr lang="nl"/>
              <a:t>En tot slot helemaal in de hoek staan de knoppen waar de wedstrijd gepauzeerd of beëindigd kan worden. </a:t>
            </a:r>
          </a:p>
          <a:p>
            <a:pPr rtl="0">
              <a:spcBef>
                <a:spcPts val="0"/>
              </a:spcBef>
              <a:buNone/>
            </a:pPr>
            <a:endParaRPr/>
          </a:p>
          <a:p>
            <a:pPr>
              <a:spcBef>
                <a:spcPts val="0"/>
              </a:spcBef>
              <a:buNone/>
            </a:pPr>
            <a:endParaRPr/>
          </a:p>
        </p:txBody>
      </p:sp>
    </p:spTree>
    <p:extLst>
      <p:ext uri="{BB962C8B-B14F-4D97-AF65-F5344CB8AC3E}">
        <p14:creationId xmlns:p14="http://schemas.microsoft.com/office/powerpoint/2010/main" val="3144122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Shari</a:t>
            </a:r>
          </a:p>
          <a:p>
            <a:pPr rtl="0">
              <a:spcBef>
                <a:spcPts val="0"/>
              </a:spcBef>
              <a:buNone/>
            </a:pPr>
            <a:r>
              <a:rPr lang="nl"/>
              <a:t>We hadden onlangs met Elmos een afspraak gehad om de applicatie te demonstreren. Zij waren zeer tevreden over het resultaat. Het was gebruiksvriendelijk en de knoppen hebben een duidelijke betekenis. Alle gevraagde functionaliteiten waren ingebouwd.</a:t>
            </a:r>
          </a:p>
          <a:p>
            <a:pPr rtl="0">
              <a:spcBef>
                <a:spcPts val="0"/>
              </a:spcBef>
              <a:buNone/>
            </a:pPr>
            <a:r>
              <a:rPr lang="nl"/>
              <a:t>Ze haden ook enkele opmerkingen, voornamelijk over de lay-out van het scorebord. Zo hadden ze graag dat er een foto getoond wordt bij een speler als deze gescoord heeft, ipv alleen zijn naam. </a:t>
            </a:r>
          </a:p>
          <a:p>
            <a:pPr rtl="0">
              <a:spcBef>
                <a:spcPts val="0"/>
              </a:spcBef>
              <a:buNone/>
            </a:pPr>
            <a:r>
              <a:rPr lang="nl"/>
              <a:t>Vervolgens hebben we ook uitbreidingsmogelijkheden besproken, zoals het gebruik van de gegevens in grafieken.</a:t>
            </a:r>
          </a:p>
          <a:p>
            <a:pPr>
              <a:spcBef>
                <a:spcPts val="0"/>
              </a:spcBef>
              <a:buNone/>
            </a:pPr>
            <a:r>
              <a:rPr lang="nl"/>
              <a:t>Philippe gaat het hier nu over hebben.</a:t>
            </a:r>
          </a:p>
        </p:txBody>
      </p:sp>
    </p:spTree>
    <p:extLst>
      <p:ext uri="{BB962C8B-B14F-4D97-AF65-F5344CB8AC3E}">
        <p14:creationId xmlns:p14="http://schemas.microsoft.com/office/powerpoint/2010/main" val="2719555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 ⇒ via Qlikview</a:t>
            </a:r>
          </a:p>
          <a:p>
            <a:pPr rtl="0">
              <a:spcBef>
                <a:spcPts val="0"/>
              </a:spcBef>
              <a:buNone/>
            </a:pPr>
            <a:endParaRPr/>
          </a:p>
          <a:p>
            <a:pPr marL="457200" lvl="0" indent="-304800" rtl="0">
              <a:lnSpc>
                <a:spcPct val="115000"/>
              </a:lnSpc>
              <a:spcBef>
                <a:spcPts val="0"/>
              </a:spcBef>
              <a:buClr>
                <a:srgbClr val="000000"/>
              </a:buClr>
              <a:buSzPct val="100000"/>
              <a:buFont typeface="Arial"/>
              <a:buChar char="●"/>
            </a:pPr>
            <a:r>
              <a:rPr lang="nl" sz="1200"/>
              <a:t>Elmos had graag de mogelijkheid opengelaten om deze tool nog te kunnen uit te breiden met BI-mogelijkheden.</a:t>
            </a:r>
          </a:p>
          <a:p>
            <a:pPr marL="457200" lvl="0" indent="-304800" rtl="0">
              <a:lnSpc>
                <a:spcPct val="115000"/>
              </a:lnSpc>
              <a:spcBef>
                <a:spcPts val="0"/>
              </a:spcBef>
              <a:buClr>
                <a:srgbClr val="000000"/>
              </a:buClr>
              <a:buSzPct val="100000"/>
              <a:buFont typeface="Arial"/>
              <a:buChar char="●"/>
            </a:pPr>
            <a:r>
              <a:rPr lang="nl" sz="1200"/>
              <a:t>Daarom hebben wij om te bewijzen dat onze gehele applicatie eigenlijk als fundament kan dienen voor iets veel groters in scope dan wat de klant vroeg ook een Qlikvieuw-demo gemaakt</a:t>
            </a:r>
          </a:p>
          <a:p>
            <a:pPr marL="457200" lvl="0" indent="-304800" rtl="0">
              <a:lnSpc>
                <a:spcPct val="115000"/>
              </a:lnSpc>
              <a:spcBef>
                <a:spcPts val="0"/>
              </a:spcBef>
              <a:buClr>
                <a:srgbClr val="000000"/>
              </a:buClr>
              <a:buSzPct val="100000"/>
              <a:buFont typeface="Arial"/>
              <a:buChar char="●"/>
            </a:pPr>
            <a:r>
              <a:rPr lang="nl" sz="1200"/>
              <a:t>De data die gebruikt wordt voor deze grafieken is dummy data die plausibel is gemaakt vermits het product nog niet in gebruik is genomen.</a:t>
            </a:r>
          </a:p>
          <a:p>
            <a:pPr marL="457200" lvl="0" indent="-304800" rtl="0">
              <a:lnSpc>
                <a:spcPct val="115000"/>
              </a:lnSpc>
              <a:spcBef>
                <a:spcPts val="0"/>
              </a:spcBef>
              <a:buClr>
                <a:srgbClr val="000000"/>
              </a:buClr>
              <a:buSzPct val="100000"/>
              <a:buFont typeface="Arial"/>
              <a:buChar char="●"/>
            </a:pPr>
            <a:r>
              <a:rPr lang="nl" sz="1200"/>
              <a:t>Indien gewenst, is het perfect mogelijk om de data van de wedstrijdspelers en de wedstrijd bij te houden en te gebruiken voor analysen die vrijwel meteen klaar en up-to-date zouden kunnen zijn na elke gespeelde wedstrijd.</a:t>
            </a:r>
          </a:p>
          <a:p>
            <a:pPr marL="457200" lvl="0" indent="-304800" rtl="0">
              <a:lnSpc>
                <a:spcPct val="115000"/>
              </a:lnSpc>
              <a:spcBef>
                <a:spcPts val="0"/>
              </a:spcBef>
              <a:buClr>
                <a:srgbClr val="000000"/>
              </a:buClr>
              <a:buSzPct val="100000"/>
              <a:buFont typeface="Arial"/>
              <a:buChar char="●"/>
            </a:pPr>
            <a:r>
              <a:rPr lang="nl" sz="1200"/>
              <a:t>Een klein technisch puntje is dat men voor Qlikview specifiek eerst de juiste MySQL-connector dient te installeren zodat deze de data kan inladen van de databank.</a:t>
            </a:r>
          </a:p>
          <a:p>
            <a:pPr lvl="0" rtl="0">
              <a:lnSpc>
                <a:spcPct val="115000"/>
              </a:lnSpc>
              <a:spcBef>
                <a:spcPts val="0"/>
              </a:spcBef>
              <a:buNone/>
            </a:pPr>
            <a:endParaRPr sz="1200"/>
          </a:p>
          <a:p>
            <a:pPr>
              <a:spcBef>
                <a:spcPts val="0"/>
              </a:spcBef>
              <a:buNone/>
            </a:pPr>
            <a:endParaRPr/>
          </a:p>
        </p:txBody>
      </p:sp>
    </p:spTree>
    <p:extLst>
      <p:ext uri="{BB962C8B-B14F-4D97-AF65-F5344CB8AC3E}">
        <p14:creationId xmlns:p14="http://schemas.microsoft.com/office/powerpoint/2010/main" val="1363693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Een van de zaken die aanbod is gekomen bij mogelijke uitbreidingen is een BI Tool. </a:t>
            </a:r>
          </a:p>
          <a:p>
            <a:pPr rtl="0">
              <a:spcBef>
                <a:spcPts val="0"/>
              </a:spcBef>
              <a:buNone/>
            </a:pPr>
            <a:r>
              <a:rPr lang="nl"/>
              <a:t>Een BI Tool houdt in dat we de data die wordt opgeslagen in onze tool verder uitbreiden en de gebruiker een mogelijkheid geven om deze data te gebruiken en te verwerken. </a:t>
            </a:r>
          </a:p>
          <a:p>
            <a:pPr rtl="0">
              <a:spcBef>
                <a:spcPts val="0"/>
              </a:spcBef>
              <a:buNone/>
            </a:pPr>
            <a:r>
              <a:rPr lang="nl"/>
              <a:t>Dit zou ofwel kunnen via een ingebouwde tool in ons programma zelf of via een dashboard dat gemaakt is in Qlikview, hier zal Philippe u straks een voorbeeld van laten zien.</a:t>
            </a:r>
          </a:p>
          <a:p>
            <a:pPr rtl="0">
              <a:spcBef>
                <a:spcPts val="0"/>
              </a:spcBef>
              <a:buNone/>
            </a:pPr>
            <a:endParaRPr/>
          </a:p>
          <a:p>
            <a:pPr rtl="0">
              <a:spcBef>
                <a:spcPts val="0"/>
              </a:spcBef>
              <a:buNone/>
            </a:pPr>
            <a:r>
              <a:rPr lang="nl"/>
              <a:t>De BI Tool zou coaches de mogelijkheid geven om een beter inzicht te krijgen in hun spelers.</a:t>
            </a:r>
          </a:p>
          <a:p>
            <a:pPr rtl="0">
              <a:spcBef>
                <a:spcPts val="0"/>
              </a:spcBef>
              <a:buNone/>
            </a:pPr>
            <a:endParaRPr/>
          </a:p>
          <a:p>
            <a:pPr rtl="0">
              <a:spcBef>
                <a:spcPts val="0"/>
              </a:spcBef>
              <a:buNone/>
            </a:pPr>
            <a:r>
              <a:rPr lang="nl"/>
              <a:t>Eerst en vooral zouden ze een simpel administratief overzicht kunnen bijhouden over hun spelers en de wedstrijden die ze gespeeld hebben. “Aan welke wedstrijden hebben we allemaal deelgenomen?” en “Wie heeft er wanneer gespeeld?”</a:t>
            </a:r>
          </a:p>
          <a:p>
            <a:pPr rtl="0">
              <a:spcBef>
                <a:spcPts val="0"/>
              </a:spcBef>
              <a:buNone/>
            </a:pPr>
            <a:endParaRPr/>
          </a:p>
          <a:p>
            <a:pPr rtl="0">
              <a:spcBef>
                <a:spcPts val="0"/>
              </a:spcBef>
              <a:buNone/>
            </a:pPr>
            <a:r>
              <a:rPr lang="nl"/>
              <a:t>Vervolgens zouden ze na een match de opgeslagen data kunnen laten zien. Zoals doelpunten van een speler of het aantal strafpunten. Zo zouden we kunnen zien welke speler het beste of het minst goed presenteerde tijdens een wedstrijd.</a:t>
            </a:r>
          </a:p>
          <a:p>
            <a:pPr rtl="0">
              <a:spcBef>
                <a:spcPts val="0"/>
              </a:spcBef>
              <a:buNone/>
            </a:pPr>
            <a:endParaRPr/>
          </a:p>
          <a:p>
            <a:pPr rtl="0">
              <a:spcBef>
                <a:spcPts val="0"/>
              </a:spcBef>
              <a:buNone/>
            </a:pPr>
            <a:r>
              <a:rPr lang="nl"/>
              <a:t>Als we de data van een reeks matches verzamelen zouden we coaches toegang kunnen geven tot een seizoensoverzicht. Ze zouden dan kunnen zien welke speler er tijdens een bepaald seizoen het beste gespeeld heeft. Of welke speler het meeste doelpunten gemaakt heeft voor een team.   </a:t>
            </a:r>
          </a:p>
          <a:p>
            <a:pPr rtl="0">
              <a:spcBef>
                <a:spcPts val="0"/>
              </a:spcBef>
              <a:buNone/>
            </a:pPr>
            <a:endParaRPr/>
          </a:p>
          <a:p>
            <a:pPr>
              <a:spcBef>
                <a:spcPts val="0"/>
              </a:spcBef>
              <a:buNone/>
            </a:pPr>
            <a:r>
              <a:rPr lang="nl"/>
              <a:t>Coaches zouden op die manier de evoluties van hun spelers kunnen zien. Welke spelers zijn er het meest gegroeid? Welke spelers hebben er tijdens een seizoen het meeste vooruitgang geboekt? </a:t>
            </a:r>
          </a:p>
        </p:txBody>
      </p:sp>
    </p:spTree>
    <p:extLst>
      <p:ext uri="{BB962C8B-B14F-4D97-AF65-F5344CB8AC3E}">
        <p14:creationId xmlns:p14="http://schemas.microsoft.com/office/powerpoint/2010/main" val="251726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Wouter</a:t>
            </a:r>
          </a:p>
          <a:p>
            <a:pPr lvl="0" rtl="0">
              <a:spcBef>
                <a:spcPts val="0"/>
              </a:spcBef>
              <a:buNone/>
            </a:pPr>
            <a:endParaRPr/>
          </a:p>
          <a:p>
            <a:pPr lvl="0" rtl="0">
              <a:spcBef>
                <a:spcPts val="0"/>
              </a:spcBef>
              <a:buNone/>
            </a:pPr>
            <a:r>
              <a:rPr lang="nl"/>
              <a:t>Onze tool bestaat uit twee luiken:</a:t>
            </a:r>
          </a:p>
          <a:p>
            <a:pPr lvl="0" rtl="0">
              <a:spcBef>
                <a:spcPts val="0"/>
              </a:spcBef>
              <a:buNone/>
            </a:pPr>
            <a:endParaRPr/>
          </a:p>
          <a:p>
            <a:pPr lvl="0" rtl="0">
              <a:spcBef>
                <a:spcPts val="0"/>
              </a:spcBef>
              <a:buNone/>
            </a:pPr>
            <a:r>
              <a:rPr lang="nl"/>
              <a:t>De administratie tool maakt het mogelijk om belangrijke informatie over een basketbal match op te slaan en te beheren. Zijde: teams, spelers en sponsors.</a:t>
            </a:r>
          </a:p>
          <a:p>
            <a:pPr lvl="0" rtl="0">
              <a:spcBef>
                <a:spcPts val="0"/>
              </a:spcBef>
              <a:buNone/>
            </a:pPr>
            <a:r>
              <a:rPr lang="nl"/>
              <a:t>De display tool is hetgeen dat we nodig hebben voor het aansturen van een scorebord voor een basketbal wedstrijd. </a:t>
            </a:r>
          </a:p>
          <a:p>
            <a:pPr lvl="0" rtl="0">
              <a:spcBef>
                <a:spcPts val="0"/>
              </a:spcBef>
              <a:buNone/>
            </a:pPr>
            <a:endParaRPr/>
          </a:p>
          <a:p>
            <a:pPr lvl="0" rtl="0">
              <a:spcBef>
                <a:spcPts val="0"/>
              </a:spcBef>
              <a:buNone/>
            </a:pPr>
            <a:endParaRPr/>
          </a:p>
          <a:p>
            <a:pPr lvl="0" rtl="0">
              <a:spcBef>
                <a:spcPts val="0"/>
              </a:spcBef>
              <a:buNone/>
            </a:pPr>
            <a:r>
              <a:rPr lang="nl"/>
              <a:t>screenshot </a:t>
            </a:r>
          </a:p>
        </p:txBody>
      </p:sp>
    </p:spTree>
    <p:extLst>
      <p:ext uri="{BB962C8B-B14F-4D97-AF65-F5344CB8AC3E}">
        <p14:creationId xmlns:p14="http://schemas.microsoft.com/office/powerpoint/2010/main" val="1291502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Met deze grafiek geven we weer hoe vaak een bepaalde speler een goal maakt per wedstrijd. </a:t>
            </a:r>
          </a:p>
          <a:p>
            <a:pPr rtl="0">
              <a:spcBef>
                <a:spcPts val="0"/>
              </a:spcBef>
              <a:buNone/>
            </a:pPr>
            <a:r>
              <a:rPr lang="nl"/>
              <a:t>Coaches krijgen hiermee een overzicht van de speler doelpunten binnen een bepaald seizoen.</a:t>
            </a:r>
          </a:p>
          <a:p>
            <a:pPr rtl="0">
              <a:spcBef>
                <a:spcPts val="0"/>
              </a:spcBef>
              <a:buNone/>
            </a:pPr>
            <a:endParaRPr/>
          </a:p>
          <a:p>
            <a:pPr rtl="0">
              <a:spcBef>
                <a:spcPts val="0"/>
              </a:spcBef>
              <a:buNone/>
            </a:pPr>
            <a:r>
              <a:rPr lang="nl"/>
              <a:t>Op de horizontale as worden de datums van de wedstrijden weergeven</a:t>
            </a:r>
          </a:p>
          <a:p>
            <a:pPr rtl="0">
              <a:spcBef>
                <a:spcPts val="0"/>
              </a:spcBef>
              <a:buNone/>
            </a:pPr>
            <a:r>
              <a:rPr lang="nl"/>
              <a:t>en op de verticale as kunnen ze zien hoeveel doelpunten de speler gemaakt heeft in die wedstrijd.</a:t>
            </a:r>
          </a:p>
          <a:p>
            <a:pPr rtl="0">
              <a:spcBef>
                <a:spcPts val="0"/>
              </a:spcBef>
              <a:buNone/>
            </a:pPr>
            <a:endParaRPr/>
          </a:p>
          <a:p>
            <a:pPr rtl="0">
              <a:spcBef>
                <a:spcPts val="0"/>
              </a:spcBef>
              <a:buNone/>
            </a:pPr>
            <a:r>
              <a:rPr lang="nl"/>
              <a:t>Het voordeel van deze lijngrafiek is dat de gegevens vergeleken kunnen worden met andere matches. </a:t>
            </a:r>
          </a:p>
          <a:p>
            <a:pPr>
              <a:spcBef>
                <a:spcPts val="0"/>
              </a:spcBef>
              <a:buNone/>
            </a:pPr>
            <a:r>
              <a:rPr lang="nl"/>
              <a:t>We kunnen bijvoorbeeld zien of een speler meer of minder scoort dan in de vorige match.  </a:t>
            </a:r>
          </a:p>
        </p:txBody>
      </p:sp>
    </p:spTree>
    <p:extLst>
      <p:ext uri="{BB962C8B-B14F-4D97-AF65-F5344CB8AC3E}">
        <p14:creationId xmlns:p14="http://schemas.microsoft.com/office/powerpoint/2010/main" val="2145237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a:t>
            </a:r>
          </a:p>
          <a:p>
            <a:pPr rtl="0">
              <a:spcBef>
                <a:spcPts val="0"/>
              </a:spcBef>
              <a:buNone/>
            </a:pPr>
            <a:endParaRPr/>
          </a:p>
          <a:p>
            <a:pPr rtl="0">
              <a:spcBef>
                <a:spcPts val="0"/>
              </a:spcBef>
              <a:buNone/>
            </a:pPr>
            <a:r>
              <a:rPr lang="nl"/>
              <a:t>Wel zeggen bij het dashboard!</a:t>
            </a:r>
          </a:p>
          <a:p>
            <a:pPr rtl="0">
              <a:spcBef>
                <a:spcPts val="0"/>
              </a:spcBef>
              <a:buNone/>
            </a:pPr>
            <a:endParaRPr/>
          </a:p>
          <a:p>
            <a:pPr rtl="0">
              <a:spcBef>
                <a:spcPts val="0"/>
              </a:spcBef>
              <a:buNone/>
            </a:pPr>
            <a:r>
              <a:rPr lang="nl"/>
              <a:t>Of een team een wedstrijd al dan niet gewonnen heeft.</a:t>
            </a:r>
          </a:p>
          <a:p>
            <a:pPr>
              <a:spcBef>
                <a:spcPts val="0"/>
              </a:spcBef>
              <a:buNone/>
            </a:pPr>
            <a:r>
              <a:rPr lang="nl"/>
              <a:t>Hoeveel wedstrijden een team wint binnen een bepaald seizoen. </a:t>
            </a:r>
          </a:p>
        </p:txBody>
      </p:sp>
    </p:spTree>
    <p:extLst>
      <p:ext uri="{BB962C8B-B14F-4D97-AF65-F5344CB8AC3E}">
        <p14:creationId xmlns:p14="http://schemas.microsoft.com/office/powerpoint/2010/main" val="63658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a:t>
            </a:r>
          </a:p>
          <a:p>
            <a:pPr rtl="0">
              <a:spcBef>
                <a:spcPts val="0"/>
              </a:spcBef>
              <a:buNone/>
            </a:pPr>
            <a:endParaRPr/>
          </a:p>
          <a:p>
            <a:pPr>
              <a:spcBef>
                <a:spcPts val="0"/>
              </a:spcBef>
              <a:buNone/>
            </a:pPr>
            <a:r>
              <a:rPr lang="nl"/>
              <a:t>Wel zeggen bij het dashboard!</a:t>
            </a:r>
          </a:p>
        </p:txBody>
      </p:sp>
    </p:spTree>
    <p:extLst>
      <p:ext uri="{BB962C8B-B14F-4D97-AF65-F5344CB8AC3E}">
        <p14:creationId xmlns:p14="http://schemas.microsoft.com/office/powerpoint/2010/main" val="2750995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nl"/>
              <a:t>Philippe ⇒ via QlikView</a:t>
            </a:r>
          </a:p>
          <a:p>
            <a:pPr lvl="0" rtl="0">
              <a:spcBef>
                <a:spcPts val="0"/>
              </a:spcBef>
              <a:buNone/>
            </a:pPr>
            <a:endParaRPr/>
          </a:p>
          <a:p>
            <a:pPr marL="457200" lvl="0" indent="-304800" rtl="0">
              <a:spcBef>
                <a:spcPts val="0"/>
              </a:spcBef>
              <a:buClr>
                <a:srgbClr val="000000"/>
              </a:buClr>
              <a:buSzPct val="100000"/>
              <a:buFont typeface="Arial"/>
              <a:buChar char="●"/>
            </a:pPr>
            <a:r>
              <a:rPr lang="nl" sz="1200"/>
              <a:t>Heel dit dashboard is opgesteld met twee verschillende invalshoeken. Het tabblad met KPI’s per “teams” en het tabblad met KPI’s per “Spelers”. Daarnaast zijn de verschillende kleuren op de verschillende grafieken gelijk gezet, zodat men snel van bijvoorbeeld Oostende ook het totaal aantal gescoorde punten kan zien binnen het seizoen.</a:t>
            </a:r>
          </a:p>
          <a:p>
            <a:pPr marL="457200" lvl="0" indent="-304800" rtl="0">
              <a:spcBef>
                <a:spcPts val="0"/>
              </a:spcBef>
              <a:buClr>
                <a:srgbClr val="000000"/>
              </a:buClr>
              <a:buSzPct val="100000"/>
              <a:buFont typeface="Arial"/>
              <a:buChar char="●"/>
            </a:pPr>
            <a:r>
              <a:rPr lang="nl" sz="1200"/>
              <a:t>Zoals u ziet op deze grafieken is het perfect mogelijk om de prestatie van het team en de spelers in KPI’s uit te drukken. De coaches en de spelers krijgen hierdoor meteen een beeld van de team- en/of spelersprestaties. Indien men de gegevens van zoveel mogelijk wedstrijden met elkaar vergelijkt kan men te weten komen wat de werkpunten van het team en/of van de spelers zijn.</a:t>
            </a:r>
          </a:p>
          <a:p>
            <a:pPr marL="457200" lvl="0" indent="-304800" rtl="0">
              <a:spcBef>
                <a:spcPts val="0"/>
              </a:spcBef>
              <a:buClr>
                <a:srgbClr val="000000"/>
              </a:buClr>
              <a:buSzPct val="100000"/>
              <a:buFont typeface="Arial"/>
              <a:buChar char="●"/>
            </a:pPr>
            <a:r>
              <a:rPr lang="nl" sz="1200"/>
              <a:t>Daarnaast lijkt het ons ook handig om te voorzien dat men gegevens van de verschillende divisies kan bijhouden binnen het Vlaamse basketbal. Hierdoor kan men kruisanalysen maken, die heel specifiek een antwoord geven op de vraag van “wat maakt nu een derde, tweede of eerste klasspeler?”.</a:t>
            </a:r>
          </a:p>
          <a:p>
            <a:pPr marL="457200" lvl="0" indent="-304800" rtl="0">
              <a:spcBef>
                <a:spcPts val="0"/>
              </a:spcBef>
              <a:buClr>
                <a:srgbClr val="000000"/>
              </a:buClr>
              <a:buSzPct val="100000"/>
              <a:buFont typeface="Arial"/>
              <a:buChar char="●"/>
            </a:pPr>
            <a:r>
              <a:rPr lang="nl" sz="1200"/>
              <a:t>Dit is maar een voorbeeld van een bestaande tool die hand in hand kan werken met onze applicatie. De klant is volledig vrij in het kiezen van zijn analysetool zolang deze maar compatible is met een databank en/of tabellen (wat elke goede BI-tool tegenwoordig kan).</a:t>
            </a:r>
          </a:p>
          <a:p>
            <a:pPr lvl="0" rtl="0">
              <a:spcBef>
                <a:spcPts val="0"/>
              </a:spcBef>
              <a:buNone/>
            </a:pPr>
            <a:endParaRPr sz="1200"/>
          </a:p>
        </p:txBody>
      </p:sp>
    </p:spTree>
    <p:extLst>
      <p:ext uri="{BB962C8B-B14F-4D97-AF65-F5344CB8AC3E}">
        <p14:creationId xmlns:p14="http://schemas.microsoft.com/office/powerpoint/2010/main" val="3309562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Tijdens dit project hebben is onze bestaande programmeer kennis enorm van pas gekomen.</a:t>
            </a:r>
          </a:p>
          <a:p>
            <a:pPr rtl="0">
              <a:spcBef>
                <a:spcPts val="0"/>
              </a:spcBef>
              <a:buNone/>
            </a:pPr>
            <a:r>
              <a:rPr lang="nl"/>
              <a:t>We hebben gekozen voor een programmeer project omdat we reeds een basis kennis hadden van programmeren. Tijdens dit project is onze bestaande programmeerkennis verder uitgebreid.</a:t>
            </a:r>
          </a:p>
          <a:p>
            <a:pPr rtl="0">
              <a:spcBef>
                <a:spcPts val="0"/>
              </a:spcBef>
              <a:buNone/>
            </a:pPr>
            <a:endParaRPr/>
          </a:p>
          <a:p>
            <a:pPr rtl="0">
              <a:spcBef>
                <a:spcPts val="0"/>
              </a:spcBef>
              <a:buNone/>
            </a:pPr>
            <a:r>
              <a:rPr lang="nl"/>
              <a:t>Onze kennis van SQL erg nuttig geweest omdat we grotendeels gewerkt hebben met een databank. We hebben dus sowieso SQL queries nodig gehad. </a:t>
            </a:r>
          </a:p>
          <a:p>
            <a:pPr rtl="0">
              <a:spcBef>
                <a:spcPts val="0"/>
              </a:spcBef>
              <a:buNone/>
            </a:pPr>
            <a:r>
              <a:rPr lang="nl"/>
              <a:t>Aangezien we gebruik maakte van een applicatie in dot net hebben we gebruik gemaakt van ORM. Door deze techniek te gebruiken hebben we nieuwe zaken bijgeleerd over het gebruik van gegevens en databanken in applicaties.</a:t>
            </a:r>
          </a:p>
          <a:p>
            <a:pPr rtl="0">
              <a:spcBef>
                <a:spcPts val="0"/>
              </a:spcBef>
              <a:buNone/>
            </a:pPr>
            <a:endParaRPr/>
          </a:p>
          <a:p>
            <a:pPr rtl="0">
              <a:spcBef>
                <a:spcPts val="0"/>
              </a:spcBef>
              <a:buNone/>
            </a:pPr>
            <a:r>
              <a:rPr lang="nl"/>
              <a:t>-------------------------------------------------------------------------------------------</a:t>
            </a:r>
          </a:p>
          <a:p>
            <a:pPr rtl="0">
              <a:spcBef>
                <a:spcPts val="0"/>
              </a:spcBef>
              <a:buNone/>
            </a:pPr>
            <a:r>
              <a:rPr lang="nl"/>
              <a:t>Ook zijn we in aanraking gekomen met nieuwe technologieën. </a:t>
            </a:r>
          </a:p>
          <a:p>
            <a:pPr rtl="0">
              <a:spcBef>
                <a:spcPts val="0"/>
              </a:spcBef>
              <a:buNone/>
            </a:pPr>
            <a:r>
              <a:rPr lang="nl"/>
              <a:t>Over deze technologieën hadden we relatief weinig kennis. Deze technologieën waren onder andere C# en Entity Framework.</a:t>
            </a:r>
          </a:p>
          <a:p>
            <a:pPr rtl="0">
              <a:spcBef>
                <a:spcPts val="0"/>
              </a:spcBef>
              <a:buNone/>
            </a:pPr>
            <a:endParaRPr/>
          </a:p>
          <a:p>
            <a:pPr rtl="0">
              <a:spcBef>
                <a:spcPts val="0"/>
              </a:spcBef>
              <a:buNone/>
            </a:pPr>
            <a:r>
              <a:rPr lang="nl"/>
              <a:t>Er waren ook zaken die volledig nieuw waren voor ons. Zoals PHP en ORM. Dit zijn zaken die we zelfstandig hebben aangeleerd met behulp van het noodzakelijke opzoekingswerk op het internet. </a:t>
            </a:r>
          </a:p>
          <a:p>
            <a:pPr rtl="0">
              <a:spcBef>
                <a:spcPts val="0"/>
              </a:spcBef>
              <a:buNone/>
            </a:pPr>
            <a:endParaRPr/>
          </a:p>
          <a:p>
            <a:pPr rtl="0">
              <a:spcBef>
                <a:spcPts val="0"/>
              </a:spcBef>
              <a:buNone/>
            </a:pPr>
            <a:r>
              <a:rPr lang="nl"/>
              <a:t>We hebben veel tutorials gevolgd op het internet of instructie filmpjes bekeken. Die zaken hebben ons enorm vooruit geholpen.</a:t>
            </a:r>
          </a:p>
          <a:p>
            <a:pPr rtl="0">
              <a:spcBef>
                <a:spcPts val="0"/>
              </a:spcBef>
              <a:buNone/>
            </a:pPr>
            <a:r>
              <a:rPr lang="nl"/>
              <a:t>Ook hebben we enorm veel praktische zaken bijgeleerd zoals: Het opzetten van een databank en het laten draaien van een webserver. </a:t>
            </a:r>
          </a:p>
          <a:p>
            <a:pPr rtl="0">
              <a:spcBef>
                <a:spcPts val="0"/>
              </a:spcBef>
              <a:buNone/>
            </a:pPr>
            <a:r>
              <a:rPr lang="nl"/>
              <a:t>En dan het belangrijkste zorgen dat deze zaken toegankelijk zijn vanop een tweede computer. </a:t>
            </a:r>
          </a:p>
          <a:p>
            <a:pPr rtl="0">
              <a:spcBef>
                <a:spcPts val="0"/>
              </a:spcBef>
              <a:buNone/>
            </a:pPr>
            <a:r>
              <a:rPr lang="nl"/>
              <a:t>We hadden voor dit project weinig kennis van basketbal. We hebben hiervoor onderzoek moeten doen naar de wedstrijdregels alvorens een goede analyse te kunnen maken.</a:t>
            </a:r>
          </a:p>
          <a:p>
            <a:pPr>
              <a:spcBef>
                <a:spcPts val="0"/>
              </a:spcBef>
              <a:buNone/>
            </a:pPr>
            <a:r>
              <a:rPr lang="nl"/>
              <a:t>Maar het belangrijkste dat we hebben bijgeleerd is het samenwerken in een team. Ik zeg het graag: zonder mijn twee lieve collega’s was het niet mogelijk geweest om dit eindwerk in een goeie staat af te werken. Dit vereiste ook een noodzakelijke planning. Werken met deadlines </a:t>
            </a:r>
          </a:p>
        </p:txBody>
      </p:sp>
    </p:spTree>
    <p:extLst>
      <p:ext uri="{BB962C8B-B14F-4D97-AF65-F5344CB8AC3E}">
        <p14:creationId xmlns:p14="http://schemas.microsoft.com/office/powerpoint/2010/main" val="1541364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Mogelijke vragen:</a:t>
            </a:r>
          </a:p>
          <a:p>
            <a:pPr rtl="0">
              <a:spcBef>
                <a:spcPts val="0"/>
              </a:spcBef>
              <a:buNone/>
            </a:pPr>
            <a:endParaRPr/>
          </a:p>
          <a:p>
            <a:pPr marL="457200" lvl="0" indent="-317500" rtl="0">
              <a:spcBef>
                <a:spcPts val="0"/>
              </a:spcBef>
              <a:buClr>
                <a:srgbClr val="000000"/>
              </a:buClr>
              <a:buSzPct val="127272"/>
              <a:buFont typeface="Arial"/>
              <a:buChar char="-"/>
            </a:pPr>
            <a:r>
              <a:rPr lang="nl"/>
              <a:t>Waarom hebben jullie voor dit project gekozen?</a:t>
            </a:r>
          </a:p>
          <a:p>
            <a:pPr marL="457200" lvl="0" indent="-317500">
              <a:spcBef>
                <a:spcPts val="0"/>
              </a:spcBef>
              <a:buClr>
                <a:srgbClr val="000000"/>
              </a:buClr>
              <a:buFont typeface="Arial"/>
              <a:buChar char="-"/>
            </a:pPr>
            <a:endParaRPr/>
          </a:p>
        </p:txBody>
      </p:sp>
    </p:spTree>
    <p:extLst>
      <p:ext uri="{BB962C8B-B14F-4D97-AF65-F5344CB8AC3E}">
        <p14:creationId xmlns:p14="http://schemas.microsoft.com/office/powerpoint/2010/main" val="2974769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7834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Wouter</a:t>
            </a:r>
          </a:p>
          <a:p>
            <a:pPr rtl="0">
              <a:spcBef>
                <a:spcPts val="0"/>
              </a:spcBef>
              <a:buNone/>
            </a:pPr>
            <a:endParaRPr/>
          </a:p>
          <a:p>
            <a:pPr rtl="0">
              <a:spcBef>
                <a:spcPts val="0"/>
              </a:spcBef>
              <a:buNone/>
            </a:pPr>
            <a:r>
              <a:rPr lang="nl"/>
              <a:t>Onze tool bestaat uit twee luiken:</a:t>
            </a:r>
          </a:p>
          <a:p>
            <a:pPr rtl="0">
              <a:spcBef>
                <a:spcPts val="0"/>
              </a:spcBef>
              <a:buNone/>
            </a:pPr>
            <a:endParaRPr/>
          </a:p>
          <a:p>
            <a:pPr rtl="0">
              <a:spcBef>
                <a:spcPts val="0"/>
              </a:spcBef>
              <a:buNone/>
            </a:pPr>
            <a:r>
              <a:rPr lang="nl"/>
              <a:t>De administratie tool maakt het mogelijk om belangrijke informatie over een basketbal match op te slaan en te beheren. Zijde: teams, spelers en sponsors.</a:t>
            </a:r>
          </a:p>
          <a:p>
            <a:pPr rtl="0">
              <a:spcBef>
                <a:spcPts val="0"/>
              </a:spcBef>
              <a:buNone/>
            </a:pPr>
            <a:r>
              <a:rPr lang="nl"/>
              <a:t>De display tool is hetgeen dat we nodig hebben voor het aansturen van een scorebord voor een basketbal wedstrijd. </a:t>
            </a:r>
          </a:p>
          <a:p>
            <a:pPr rtl="0">
              <a:spcBef>
                <a:spcPts val="0"/>
              </a:spcBef>
              <a:buNone/>
            </a:pPr>
            <a:endParaRPr/>
          </a:p>
          <a:p>
            <a:pPr rtl="0">
              <a:spcBef>
                <a:spcPts val="0"/>
              </a:spcBef>
              <a:buNone/>
            </a:pPr>
            <a:endParaRPr/>
          </a:p>
          <a:p>
            <a:pPr>
              <a:spcBef>
                <a:spcPts val="0"/>
              </a:spcBef>
              <a:buNone/>
            </a:pPr>
            <a:r>
              <a:rPr lang="nl"/>
              <a:t>screenshot </a:t>
            </a:r>
          </a:p>
        </p:txBody>
      </p:sp>
    </p:spTree>
    <p:extLst>
      <p:ext uri="{BB962C8B-B14F-4D97-AF65-F5344CB8AC3E}">
        <p14:creationId xmlns:p14="http://schemas.microsoft.com/office/powerpoint/2010/main" val="78918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Shari</a:t>
            </a:r>
          </a:p>
          <a:p>
            <a:pPr rtl="0">
              <a:spcBef>
                <a:spcPts val="0"/>
              </a:spcBef>
              <a:buNone/>
            </a:pPr>
            <a:r>
              <a:rPr lang="nl"/>
              <a:t>We hebben Elmos en enkele andere bedrijven een mail gestuurd met de vraag of ze een project hadden dat we voor ons eindwerk konden gebruiken. We kregen al snel reactie van Elmos, met de vraag om eens langs te komen. Hun vraag was om een oude applicatie te moderniseren, in een programmeertaal naar keuze. We hebben besloten om hier ook een functionele analyse rond te maken. Dit was niet de vraag van Elmos, maar ze wilden hier ook graag in helpen.</a:t>
            </a:r>
          </a:p>
          <a:p>
            <a:pPr rtl="0">
              <a:spcBef>
                <a:spcPts val="0"/>
              </a:spcBef>
              <a:buNone/>
            </a:pPr>
            <a:endParaRPr/>
          </a:p>
          <a:p>
            <a:pPr rtl="0">
              <a:spcBef>
                <a:spcPts val="0"/>
              </a:spcBef>
              <a:buNone/>
            </a:pPr>
            <a:r>
              <a:rPr lang="nl"/>
              <a:t>Nadat we akkoord gingen met hun project, hebben we nog enkele afspraken gehad met Elmos. Om de functionele analyse te kunnen voltooien, hadden we eerst nog een paar vragen over de werking van de applicatie. Deze hadden we op voorhand opgelijst en hun opmerkingen genoteerd.</a:t>
            </a:r>
          </a:p>
          <a:p>
            <a:pPr rtl="0">
              <a:spcBef>
                <a:spcPts val="0"/>
              </a:spcBef>
              <a:buNone/>
            </a:pPr>
            <a:r>
              <a:rPr lang="nl"/>
              <a:t>De functionele analyse hebben we na voltooien doorgestuurd naar Elmos en positieve commentaar op gekregen.</a:t>
            </a:r>
          </a:p>
          <a:p>
            <a:pPr rtl="0">
              <a:spcBef>
                <a:spcPts val="0"/>
              </a:spcBef>
              <a:buNone/>
            </a:pPr>
            <a:r>
              <a:rPr lang="nl"/>
              <a:t>Later hebben we nog een afspraak gemaakt om onze voortgang te bespreken. We hadden al enkele schermen uitgewerkt en een voorbeeld gemaakt van het scorebord. We hebben hun feedback genoteerd en de nodige aanpassingen gedaan.</a:t>
            </a:r>
          </a:p>
          <a:p>
            <a:pPr>
              <a:spcBef>
                <a:spcPts val="0"/>
              </a:spcBef>
              <a:buNone/>
            </a:pPr>
            <a:endParaRPr/>
          </a:p>
        </p:txBody>
      </p:sp>
    </p:spTree>
    <p:extLst>
      <p:ext uri="{BB962C8B-B14F-4D97-AF65-F5344CB8AC3E}">
        <p14:creationId xmlns:p14="http://schemas.microsoft.com/office/powerpoint/2010/main" val="428599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Dank u Shari;</a:t>
            </a:r>
          </a:p>
          <a:p>
            <a:pPr rtl="0">
              <a:spcBef>
                <a:spcPts val="0"/>
              </a:spcBef>
              <a:buNone/>
            </a:pPr>
            <a:r>
              <a:rPr lang="nl"/>
              <a:t>Hallo, goede namiddag iedereen mijn naam is Philippe Van Vlierberghe en ik ga jullie wat meer vertellen over het ‘hoe en waarom’ we als eerste stap van ons eindwerk een Functionele analyse hebben uitgeschreven. Daarbij zou ik graag beginnen met jullie een concreet antwoord te geven op de vraag: waarom we zijn begonnen met een functionele analyse.</a:t>
            </a:r>
          </a:p>
          <a:p>
            <a:pPr rtl="0">
              <a:spcBef>
                <a:spcPts val="0"/>
              </a:spcBef>
              <a:buNone/>
            </a:pPr>
            <a:r>
              <a:rPr lang="nl"/>
              <a:t>De reden hiervoor is duidelijk, om een goede start te verzekeren voor ons eindwerk vonden wij als team het gepast om een functionele analyse uit te tekenen. Het zorgt er immers voor dat we steevast hetzelfde pad als onze klant blijven bewandelen. Tevens verzekert een functionele analyse ons dat we niets afspreken met de klant dat technische niet mogelijk is.</a:t>
            </a:r>
          </a:p>
          <a:p>
            <a:pPr rtl="0">
              <a:spcBef>
                <a:spcPts val="0"/>
              </a:spcBef>
              <a:buNone/>
            </a:pPr>
            <a:r>
              <a:rPr lang="nl"/>
              <a:t>Om aan de wens van Elmos te kunnen voldoen hebben we deze neergeschreven in use cases, activity diagrammen, flowcharts, een ERD en een klassendiagram. Hierbij is natuurlijk niet over één nacht ijs gegaan, deze schema’s zijn verschillende keren aangepast in overleg met de klant.</a:t>
            </a:r>
          </a:p>
          <a:p>
            <a:pPr rtl="0">
              <a:spcBef>
                <a:spcPts val="0"/>
              </a:spcBef>
              <a:buNone/>
            </a:pPr>
            <a:r>
              <a:rPr lang="nl"/>
              <a:t>Specifieke vereisten van de klant</a:t>
            </a:r>
          </a:p>
          <a:p>
            <a:pPr rtl="0">
              <a:spcBef>
                <a:spcPts val="0"/>
              </a:spcBef>
              <a:buNone/>
            </a:pPr>
            <a:r>
              <a:rPr lang="nl"/>
              <a:t>Elmos wilde graag een softwareproduct, een administratieve tool waarmee zij basketbalwedstrijdelementen konden opslaan en bewerken. Het gaat hierbij dan specifiek over informatie van: spelers, sponsors, teams, publiekelijke boodschappen, reclamefilmpjes en wedstrijdanimatie filmpjes. Ook de onderliggende relaties tussen deze verschillende elementen moet via deze tool beheerd kunnen worden en het liefst van al op een zo eenvoudig mogelijk en intuïtieve manier.</a:t>
            </a:r>
          </a:p>
          <a:p>
            <a:pPr rtl="0">
              <a:spcBef>
                <a:spcPts val="0"/>
              </a:spcBef>
              <a:buNone/>
            </a:pPr>
            <a:r>
              <a:rPr lang="nl"/>
              <a:t>Hoe ?</a:t>
            </a:r>
          </a:p>
          <a:p>
            <a:pPr rtl="0">
              <a:spcBef>
                <a:spcPts val="0"/>
              </a:spcBef>
              <a:buNone/>
            </a:pPr>
            <a:r>
              <a:rPr lang="nl"/>
              <a:t>De tool zelf bestaat eigenlijk uit twee delen namelijk de ‘Guidance tool’ en de ‘Projectie tool’. Deze eerste, dus de ‘guidance tool’  neemt de taak van alle administratie vereisten voor zich en het 2de tool beheert de projectie van een live wedstrijd maar daarover zullen we jullie straks meer vertellen. Eerst zou ik nu met jullie graag kort een schema van de ‘guidance tool’ willen bespreken zodat jullie daarvan een beter zicht krijgen.</a:t>
            </a:r>
          </a:p>
          <a:p>
            <a:pPr>
              <a:spcBef>
                <a:spcPts val="0"/>
              </a:spcBef>
              <a:buNone/>
            </a:pPr>
            <a:endParaRPr/>
          </a:p>
        </p:txBody>
      </p:sp>
    </p:spTree>
    <p:extLst>
      <p:ext uri="{BB962C8B-B14F-4D97-AF65-F5344CB8AC3E}">
        <p14:creationId xmlns:p14="http://schemas.microsoft.com/office/powerpoint/2010/main" val="111525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 gegevens inladen -----&gt; extend wedstrijd aanmaken </a:t>
            </a:r>
          </a:p>
          <a:p>
            <a:pPr marL="457200" lvl="0" indent="-317500" rtl="0">
              <a:spcBef>
                <a:spcPts val="0"/>
              </a:spcBef>
              <a:buClr>
                <a:srgbClr val="980000"/>
              </a:buClr>
              <a:buSzPct val="127272"/>
              <a:buFont typeface="Arial"/>
              <a:buChar char="●"/>
            </a:pPr>
            <a:r>
              <a:rPr lang="nl">
                <a:solidFill>
                  <a:srgbClr val="980000"/>
                </a:solidFill>
              </a:rPr>
              <a:t>Hier niet uitleggen wat de administratie tool doet. Doe dit in de volgende slide</a:t>
            </a:r>
          </a:p>
          <a:p>
            <a:pPr marL="457200" lvl="0" indent="-317500" rtl="0">
              <a:lnSpc>
                <a:spcPct val="120000"/>
              </a:lnSpc>
              <a:spcBef>
                <a:spcPts val="0"/>
              </a:spcBef>
              <a:buClr>
                <a:srgbClr val="000000"/>
              </a:buClr>
              <a:buSzPct val="127272"/>
              <a:buFont typeface="Arial"/>
              <a:buChar char="●"/>
            </a:pPr>
            <a:r>
              <a:rPr lang="nl"/>
              <a:t>Zoals u hier op het hoofdschema van de ‘Guidence tool’ kunt zien voorziet deze app de mogelijkheid om steeds een nieuw record aan te maken, een record te verwijderen of een bestaande te verbeteren. Vandaar de beslissingsruiten die u ziet op het schema. Kort gezegd dient men dus eerst en vooral, alle gevraagde elementen aan te maken vooraleer men de wedstrijd effectief kan aanmaken en starten. Deze stap vervult heel dat proces.</a:t>
            </a:r>
          </a:p>
          <a:p>
            <a:pPr lvl="0">
              <a:spcBef>
                <a:spcPts val="0"/>
              </a:spcBef>
              <a:buNone/>
            </a:pPr>
            <a:endParaRPr/>
          </a:p>
        </p:txBody>
      </p:sp>
    </p:spTree>
    <p:extLst>
      <p:ext uri="{BB962C8B-B14F-4D97-AF65-F5344CB8AC3E}">
        <p14:creationId xmlns:p14="http://schemas.microsoft.com/office/powerpoint/2010/main" val="93040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Philippe</a:t>
            </a:r>
          </a:p>
          <a:p>
            <a:pPr marL="457200" lvl="0" indent="-317500" rtl="0">
              <a:spcBef>
                <a:spcPts val="0"/>
              </a:spcBef>
              <a:buClr>
                <a:srgbClr val="980000"/>
              </a:buClr>
              <a:buSzPct val="127272"/>
              <a:buFont typeface="Arial"/>
              <a:buChar char="●"/>
            </a:pPr>
            <a:r>
              <a:rPr lang="nl">
                <a:solidFill>
                  <a:srgbClr val="980000"/>
                </a:solidFill>
              </a:rPr>
              <a:t>Leg hier uit wat de administratie tool is!</a:t>
            </a:r>
          </a:p>
          <a:p>
            <a:pPr rtl="0">
              <a:spcBef>
                <a:spcPts val="0"/>
              </a:spcBef>
              <a:buNone/>
            </a:pPr>
            <a:endParaRPr/>
          </a:p>
          <a:p>
            <a:pPr>
              <a:spcBef>
                <a:spcPts val="0"/>
              </a:spcBef>
              <a:buNone/>
            </a:pPr>
            <a:r>
              <a:rPr lang="nl"/>
              <a:t>Na de functionele analyse zijn we begonnen aan het bouwen van de applicatie. Hiervoor hebben we eerst enkele keuzes moeten maken. Deze gaan we nu toelichten.</a:t>
            </a:r>
          </a:p>
        </p:txBody>
      </p:sp>
    </p:spTree>
    <p:extLst>
      <p:ext uri="{BB962C8B-B14F-4D97-AF65-F5344CB8AC3E}">
        <p14:creationId xmlns:p14="http://schemas.microsoft.com/office/powerpoint/2010/main" val="229889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Shari</a:t>
            </a:r>
          </a:p>
          <a:p>
            <a:pPr rtl="0">
              <a:spcBef>
                <a:spcPts val="0"/>
              </a:spcBef>
              <a:buNone/>
            </a:pPr>
            <a:r>
              <a:rPr lang="nl"/>
              <a:t>Waarom .NET? .Net geeft meer mogelijkheden voor grafische interfaces. Met Java kun je dan weer applicaties maken die door een groot aantal mensen tegelijk gebruikt kunnen worden. Dit is echter niet de bedoeling van onze applicatie.</a:t>
            </a:r>
          </a:p>
          <a:p>
            <a:pPr rtl="0">
              <a:spcBef>
                <a:spcPts val="0"/>
              </a:spcBef>
              <a:buNone/>
            </a:pPr>
            <a:r>
              <a:rPr lang="nl"/>
              <a:t>Java werkt op meerdere besturingssystemen, terwijl .Net vooral voor Windows wordt gebruikt. We hebben aan Elmos gevraagd of de applicatie op Linux of Apple-pc moest kunnen werken. Dit was niet het geval, de applicatie zou enkel op Windows gebruikt worden.</a:t>
            </a:r>
          </a:p>
          <a:p>
            <a:pPr rtl="0">
              <a:spcBef>
                <a:spcPts val="0"/>
              </a:spcBef>
              <a:buNone/>
            </a:pPr>
            <a:r>
              <a:rPr lang="nl"/>
              <a:t>Met Visual Studio hadden we alles wat we nodig hadden om een applicatie in .Net te maken.</a:t>
            </a:r>
          </a:p>
          <a:p>
            <a:pPr rtl="0">
              <a:spcBef>
                <a:spcPts val="0"/>
              </a:spcBef>
              <a:buNone/>
            </a:pPr>
            <a:endParaRPr/>
          </a:p>
          <a:p>
            <a:pPr rtl="0">
              <a:spcBef>
                <a:spcPts val="0"/>
              </a:spcBef>
              <a:buNone/>
            </a:pPr>
            <a:r>
              <a:rPr lang="nl" u="sng">
                <a:solidFill>
                  <a:schemeClr val="hlink"/>
                </a:solidFill>
                <a:hlinkClick r:id="rId3"/>
              </a:rPr>
              <a:t>http://www.seguetech.com/blog/2013/06/03/dotnet-vs-java-how-to-pick</a:t>
            </a:r>
          </a:p>
          <a:p>
            <a:pPr>
              <a:spcBef>
                <a:spcPts val="0"/>
              </a:spcBef>
              <a:buNone/>
            </a:pPr>
            <a:endParaRPr/>
          </a:p>
        </p:txBody>
      </p:sp>
    </p:spTree>
    <p:extLst>
      <p:ext uri="{BB962C8B-B14F-4D97-AF65-F5344CB8AC3E}">
        <p14:creationId xmlns:p14="http://schemas.microsoft.com/office/powerpoint/2010/main" val="368993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1" name="Shape 11"/>
          <p:cNvSpPr txBox="1">
            <a:spLocks noGrp="1"/>
          </p:cNvSpPr>
          <p:nvPr>
            <p:ph type="ctrTitle"/>
          </p:nvPr>
        </p:nvSpPr>
        <p:spPr>
          <a:xfrm>
            <a:off x="685800" y="473108"/>
            <a:ext cx="7772400" cy="2842199"/>
          </a:xfrm>
          <a:prstGeom prst="rect">
            <a:avLst/>
          </a:prstGeom>
        </p:spPr>
        <p:txBody>
          <a:bodyPr lIns="91425" tIns="91425" rIns="91425" bIns="91425" anchor="b" anchorCtr="0"/>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a:endParaRPr/>
          </a:p>
        </p:txBody>
      </p:sp>
      <p:sp>
        <p:nvSpPr>
          <p:cNvPr id="12" name="Shape 12"/>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rtl="0">
              <a:spcBef>
                <a:spcPts val="0"/>
              </a:spcBef>
              <a:buNone/>
              <a:defRPr/>
            </a:lvl1pPr>
            <a:lvl2pPr rtl="0">
              <a:spcBef>
                <a:spcPts val="0"/>
              </a:spcBef>
              <a:buSzPct val="100000"/>
              <a:buNone/>
              <a:defRPr sz="3000"/>
            </a:lvl2pPr>
            <a:lvl3pPr rtl="0">
              <a:spcBef>
                <a:spcPts val="0"/>
              </a:spcBef>
              <a:buSzPct val="100000"/>
              <a:buNone/>
              <a:defRPr sz="3000"/>
            </a:lvl3pPr>
            <a:lvl4pPr rtl="0">
              <a:spcBef>
                <a:spcPts val="0"/>
              </a:spcBef>
              <a:buSzPct val="100000"/>
              <a:buNone/>
              <a:defRPr sz="3000"/>
            </a:lvl4pPr>
            <a:lvl5pPr rtl="0">
              <a:spcBef>
                <a:spcPts val="0"/>
              </a:spcBef>
              <a:buSzPct val="100000"/>
              <a:buNone/>
              <a:defRPr sz="3000"/>
            </a:lvl5pPr>
            <a:lvl6pPr rtl="0">
              <a:spcBef>
                <a:spcPts val="0"/>
              </a:spcBef>
              <a:buSzPct val="100000"/>
              <a:buNone/>
              <a:defRPr sz="3000"/>
            </a:lvl6pPr>
            <a:lvl7pPr rtl="0">
              <a:spcBef>
                <a:spcPts val="0"/>
              </a:spcBef>
              <a:buSzPct val="100000"/>
              <a:buNone/>
              <a:defRPr sz="3000"/>
            </a:lvl7pPr>
            <a:lvl8pPr rtl="0">
              <a:spcBef>
                <a:spcPts val="0"/>
              </a:spcBef>
              <a:buSzPct val="100000"/>
              <a:buNone/>
              <a:defRPr sz="3000"/>
            </a:lvl8pPr>
            <a:lvl9pPr rtl="0">
              <a:spcBef>
                <a:spcPts val="0"/>
              </a:spcBef>
              <a:buSzPct val="100000"/>
              <a:buNone/>
              <a:defRPr sz="3000"/>
            </a:lvl9pPr>
          </a:lstStyle>
          <a:p>
            <a:endParaRPr/>
          </a:p>
        </p:txBody>
      </p:sp>
      <p:sp>
        <p:nvSpPr>
          <p:cNvPr id="13" name="Shape 13"/>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nl"/>
              <a:t>‹nr.›</a:t>
            </a:fld>
            <a:endParaRPr lang="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139527"/>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nl"/>
              <a:t>‹nr.›</a:t>
            </a:fld>
            <a:endParaRPr lang="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3" name="Shape 23"/>
          <p:cNvSpPr txBox="1">
            <a:spLocks noGrp="1"/>
          </p:cNvSpPr>
          <p:nvPr>
            <p:ph type="title"/>
          </p:nvPr>
        </p:nvSpPr>
        <p:spPr>
          <a:xfrm>
            <a:off x="457200" y="139527"/>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nl"/>
              <a:t>‹nr.›</a:t>
            </a:fld>
            <a:endParaRPr lang="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1" name="Shape 31"/>
          <p:cNvSpPr txBox="1">
            <a:spLocks noGrp="1"/>
          </p:cNvSpPr>
          <p:nvPr>
            <p:ph type="title"/>
          </p:nvPr>
        </p:nvSpPr>
        <p:spPr>
          <a:xfrm>
            <a:off x="457200" y="139527"/>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nl"/>
              <a:t>‹nr.›</a:t>
            </a:fld>
            <a:endParaRPr lang="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rtl="0">
              <a:spcBef>
                <a:spcPts val="0"/>
              </a:spcBef>
              <a:buClr>
                <a:schemeClr val="lt1"/>
              </a:buClr>
              <a:buSzPct val="100000"/>
              <a:buNone/>
              <a:defRPr sz="2400" b="1">
                <a:solidFill>
                  <a:schemeClr val="lt1"/>
                </a:solidFill>
              </a:defRPr>
            </a:lvl1pPr>
          </a:lstStyle>
          <a:p>
            <a:endParaRPr/>
          </a:p>
        </p:txBody>
      </p:sp>
      <p:sp>
        <p:nvSpPr>
          <p:cNvPr id="35" name="Shape 35"/>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6" name="Shape 36"/>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nl"/>
              <a:t>‹nr.›</a:t>
            </a:fld>
            <a:endParaRPr lang="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9" name="Shape 39"/>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nl"/>
              <a:t>‹nr.›</a:t>
            </a:fld>
            <a:endParaRPr lang="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buClr>
                <a:schemeClr val="dk2"/>
              </a:buClr>
              <a:buSzPct val="100000"/>
              <a:buNone/>
              <a:defRPr sz="3600" b="1">
                <a:solidFill>
                  <a:schemeClr val="dk2"/>
                </a:solidFill>
              </a:defRPr>
            </a:lvl1pPr>
            <a:lvl2pPr rtl="0">
              <a:spcBef>
                <a:spcPts val="0"/>
              </a:spcBef>
              <a:buClr>
                <a:schemeClr val="dk2"/>
              </a:buClr>
              <a:buSzPct val="100000"/>
              <a:buNone/>
              <a:defRPr sz="3600" b="1">
                <a:solidFill>
                  <a:schemeClr val="dk2"/>
                </a:solidFill>
              </a:defRPr>
            </a:lvl2pPr>
            <a:lvl3pPr rtl="0">
              <a:spcBef>
                <a:spcPts val="0"/>
              </a:spcBef>
              <a:buClr>
                <a:schemeClr val="dk2"/>
              </a:buClr>
              <a:buSzPct val="100000"/>
              <a:buNone/>
              <a:defRPr sz="3600" b="1">
                <a:solidFill>
                  <a:schemeClr val="dk2"/>
                </a:solidFill>
              </a:defRPr>
            </a:lvl3pPr>
            <a:lvl4pPr rtl="0">
              <a:spcBef>
                <a:spcPts val="0"/>
              </a:spcBef>
              <a:buClr>
                <a:schemeClr val="dk2"/>
              </a:buClr>
              <a:buSzPct val="100000"/>
              <a:buNone/>
              <a:defRPr sz="3600" b="1">
                <a:solidFill>
                  <a:schemeClr val="dk2"/>
                </a:solidFill>
              </a:defRPr>
            </a:lvl4pPr>
            <a:lvl5pPr rtl="0">
              <a:spcBef>
                <a:spcPts val="0"/>
              </a:spcBef>
              <a:buClr>
                <a:schemeClr val="dk2"/>
              </a:buClr>
              <a:buSzPct val="100000"/>
              <a:buNone/>
              <a:defRPr sz="3600" b="1">
                <a:solidFill>
                  <a:schemeClr val="dk2"/>
                </a:solidFill>
              </a:defRPr>
            </a:lvl5pPr>
            <a:lvl6pPr rtl="0">
              <a:spcBef>
                <a:spcPts val="0"/>
              </a:spcBef>
              <a:buClr>
                <a:schemeClr val="dk2"/>
              </a:buClr>
              <a:buSzPct val="100000"/>
              <a:buNone/>
              <a:defRPr sz="3600" b="1">
                <a:solidFill>
                  <a:schemeClr val="dk2"/>
                </a:solidFill>
              </a:defRPr>
            </a:lvl6pPr>
            <a:lvl7pPr rtl="0">
              <a:spcBef>
                <a:spcPts val="0"/>
              </a:spcBef>
              <a:buClr>
                <a:schemeClr val="dk2"/>
              </a:buClr>
              <a:buSzPct val="100000"/>
              <a:buNone/>
              <a:defRPr sz="3600" b="1">
                <a:solidFill>
                  <a:schemeClr val="dk2"/>
                </a:solidFill>
              </a:defRPr>
            </a:lvl7pPr>
            <a:lvl8pPr rtl="0">
              <a:spcBef>
                <a:spcPts val="0"/>
              </a:spcBef>
              <a:buClr>
                <a:schemeClr val="dk2"/>
              </a:buClr>
              <a:buSzPct val="100000"/>
              <a:buNone/>
              <a:defRPr sz="3600" b="1">
                <a:solidFill>
                  <a:schemeClr val="dk2"/>
                </a:solidFill>
              </a:defRPr>
            </a:lvl8pPr>
            <a:lvl9pPr rtl="0">
              <a:spcBef>
                <a:spcPts val="0"/>
              </a:spcBef>
              <a:buClr>
                <a:schemeClr val="dk2"/>
              </a:buClr>
              <a:buSzPct val="100000"/>
              <a:buNone/>
              <a:defRPr sz="3600" b="1">
                <a:solidFill>
                  <a:schemeClr val="dk2"/>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algn="r" rtl="0">
              <a:spcBef>
                <a:spcPts val="0"/>
              </a:spcBef>
              <a:buNone/>
              <a:defRPr sz="1300">
                <a:solidFill>
                  <a:schemeClr val="lt1"/>
                </a:solidFill>
              </a:defRPr>
            </a:lvl1pPr>
          </a:lstStyle>
          <a:p>
            <a:pPr lvl="0">
              <a:spcBef>
                <a:spcPts val="0"/>
              </a:spcBef>
              <a:buNone/>
            </a:pPr>
            <a:fld id="{00000000-1234-1234-1234-123412341234}" type="slidenum">
              <a:rPr lang="nl"/>
              <a:t>‹nr.›</a:t>
            </a:fld>
            <a:endParaRPr lang="nl"/>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685800" y="198200"/>
            <a:ext cx="7772400" cy="3086099"/>
          </a:xfrm>
          <a:prstGeom prst="rect">
            <a:avLst/>
          </a:prstGeom>
        </p:spPr>
        <p:txBody>
          <a:bodyPr lIns="91425" tIns="91425" rIns="91425" bIns="91425" anchor="b" anchorCtr="0">
            <a:noAutofit/>
          </a:bodyPr>
          <a:lstStyle/>
          <a:p>
            <a:pPr>
              <a:spcBef>
                <a:spcPts val="0"/>
              </a:spcBef>
              <a:buNone/>
            </a:pPr>
            <a:r>
              <a:rPr lang="nl" sz="6000"/>
              <a:t>Basketbal Promotion System</a:t>
            </a:r>
          </a:p>
        </p:txBody>
      </p:sp>
      <p:sp>
        <p:nvSpPr>
          <p:cNvPr id="42" name="Shape 42"/>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spcBef>
                <a:spcPts val="0"/>
              </a:spcBef>
              <a:buNone/>
            </a:pPr>
            <a:r>
              <a:rPr lang="nl" sz="2400"/>
              <a:t>Eindwerk van Wouter van der Auwera, Philippe Van Vlierberghe en Shari Maes</a:t>
            </a:r>
          </a:p>
        </p:txBody>
      </p:sp>
      <p:pic>
        <p:nvPicPr>
          <p:cNvPr id="43" name="Shape 43"/>
          <p:cNvPicPr preferRelativeResize="0"/>
          <p:nvPr/>
        </p:nvPicPr>
        <p:blipFill>
          <a:blip r:embed="rId3">
            <a:alphaModFix amt="31000"/>
          </a:blip>
          <a:stretch>
            <a:fillRect/>
          </a:stretch>
        </p:blipFill>
        <p:spPr>
          <a:xfrm>
            <a:off x="333375" y="198200"/>
            <a:ext cx="8444875" cy="335285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a:t>Wat is ORM ?</a:t>
            </a:r>
          </a:p>
        </p:txBody>
      </p:sp>
      <p:sp>
        <p:nvSpPr>
          <p:cNvPr id="100" name="Shape 100"/>
          <p:cNvSpPr txBox="1">
            <a:spLocks noGrp="1"/>
          </p:cNvSpPr>
          <p:nvPr>
            <p:ph type="body" idx="1"/>
          </p:nvPr>
        </p:nvSpPr>
        <p:spPr>
          <a:xfrm>
            <a:off x="457200" y="1200150"/>
            <a:ext cx="5718300" cy="37256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Arial"/>
              <a:buChar char="-"/>
            </a:pPr>
            <a:r>
              <a:rPr lang="nl"/>
              <a:t>Programmeer technologie</a:t>
            </a:r>
          </a:p>
          <a:p>
            <a:pPr marL="457200" marR="0" lvl="0" indent="-419100" algn="l" rtl="0">
              <a:lnSpc>
                <a:spcPct val="100000"/>
              </a:lnSpc>
              <a:spcBef>
                <a:spcPts val="600"/>
              </a:spcBef>
              <a:spcAft>
                <a:spcPts val="0"/>
              </a:spcAft>
              <a:buClr>
                <a:schemeClr val="dk1"/>
              </a:buClr>
              <a:buSzPct val="100000"/>
              <a:buFont typeface="Arial"/>
              <a:buChar char="-"/>
            </a:pPr>
            <a:r>
              <a:rPr lang="nl"/>
              <a:t>ERD ⇔ APP ?</a:t>
            </a:r>
          </a:p>
          <a:p>
            <a:pPr marL="457200" marR="0" lvl="0" indent="-419100" algn="l" rtl="0">
              <a:lnSpc>
                <a:spcPct val="100000"/>
              </a:lnSpc>
              <a:spcBef>
                <a:spcPts val="600"/>
              </a:spcBef>
              <a:spcAft>
                <a:spcPts val="0"/>
              </a:spcAft>
              <a:buClr>
                <a:schemeClr val="dk1"/>
              </a:buClr>
              <a:buSzPct val="100000"/>
              <a:buFont typeface="Arial"/>
              <a:buChar char="-"/>
            </a:pPr>
            <a:r>
              <a:rPr lang="nl"/>
              <a:t>Object-relational mapping</a:t>
            </a:r>
          </a:p>
          <a:p>
            <a:pPr marL="457200" marR="0" lvl="0" indent="-419100" algn="l" rtl="0">
              <a:lnSpc>
                <a:spcPct val="100000"/>
              </a:lnSpc>
              <a:spcBef>
                <a:spcPts val="600"/>
              </a:spcBef>
              <a:spcAft>
                <a:spcPts val="0"/>
              </a:spcAft>
              <a:buClr>
                <a:schemeClr val="dk1"/>
              </a:buClr>
              <a:buSzPct val="100000"/>
              <a:buFont typeface="Arial"/>
              <a:buChar char="-"/>
            </a:pPr>
            <a:r>
              <a:rPr lang="nl"/>
              <a:t>Code first or database First</a:t>
            </a:r>
          </a:p>
          <a:p>
            <a:pPr marL="457200" lvl="0" indent="-419100" rtl="0">
              <a:spcBef>
                <a:spcPts val="0"/>
              </a:spcBef>
              <a:buClr>
                <a:schemeClr val="dk1"/>
              </a:buClr>
              <a:buSzPct val="100000"/>
              <a:buFont typeface="Arial"/>
              <a:buChar char="-"/>
            </a:pPr>
            <a:r>
              <a:rPr lang="nl"/>
              <a:t>Entity model ⇔ Object model</a:t>
            </a:r>
          </a:p>
          <a:p>
            <a:pPr marR="0" lvl="0" algn="l" rtl="0">
              <a:lnSpc>
                <a:spcPct val="100000"/>
              </a:lnSpc>
              <a:spcBef>
                <a:spcPts val="600"/>
              </a:spcBef>
              <a:spcAft>
                <a:spcPts val="0"/>
              </a:spcAft>
              <a:buNone/>
            </a:pPr>
            <a:endParaRPr/>
          </a:p>
          <a:p>
            <a:pPr lvl="0" rtl="0">
              <a:spcBef>
                <a:spcPts val="0"/>
              </a:spcBef>
              <a:buNone/>
            </a:pPr>
            <a:endParaRPr/>
          </a:p>
        </p:txBody>
      </p:sp>
      <p:pic>
        <p:nvPicPr>
          <p:cNvPr id="101" name="Shape 101"/>
          <p:cNvPicPr preferRelativeResize="0"/>
          <p:nvPr/>
        </p:nvPicPr>
        <p:blipFill>
          <a:blip r:embed="rId3">
            <a:alphaModFix/>
          </a:blip>
          <a:stretch>
            <a:fillRect/>
          </a:stretch>
        </p:blipFill>
        <p:spPr>
          <a:xfrm>
            <a:off x="6790525" y="1209250"/>
            <a:ext cx="1896274" cy="37256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a:t>Waarom LinQ to SQL?</a:t>
            </a:r>
          </a:p>
        </p:txBody>
      </p:sp>
      <p:sp>
        <p:nvSpPr>
          <p:cNvPr id="107" name="Shape 107"/>
          <p:cNvSpPr txBox="1">
            <a:spLocks noGrp="1"/>
          </p:cNvSpPr>
          <p:nvPr>
            <p:ph type="body" idx="1"/>
          </p:nvPr>
        </p:nvSpPr>
        <p:spPr>
          <a:xfrm>
            <a:off x="457200" y="1200150"/>
            <a:ext cx="7158900" cy="37256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Arial"/>
              <a:buChar char="-"/>
            </a:pPr>
            <a:r>
              <a:rPr lang="nl"/>
              <a:t>LinQ to SQL</a:t>
            </a:r>
          </a:p>
          <a:p>
            <a:pPr marL="914400" marR="0" lvl="1" indent="-419100" algn="l" rtl="0">
              <a:lnSpc>
                <a:spcPct val="100000"/>
              </a:lnSpc>
              <a:spcBef>
                <a:spcPts val="600"/>
              </a:spcBef>
              <a:spcAft>
                <a:spcPts val="0"/>
              </a:spcAft>
              <a:buClr>
                <a:schemeClr val="dk1"/>
              </a:buClr>
              <a:buSzPct val="100000"/>
              <a:buFont typeface="Arial"/>
              <a:buChar char="-"/>
            </a:pPr>
            <a:r>
              <a:rPr lang="nl"/>
              <a:t>Object georiënteerd</a:t>
            </a:r>
          </a:p>
          <a:p>
            <a:pPr marL="914400" marR="0" lvl="1" indent="-381000" algn="l" rtl="0">
              <a:lnSpc>
                <a:spcPct val="100000"/>
              </a:lnSpc>
              <a:spcBef>
                <a:spcPts val="600"/>
              </a:spcBef>
              <a:spcAft>
                <a:spcPts val="0"/>
              </a:spcAft>
              <a:buClr>
                <a:schemeClr val="dk1"/>
              </a:buClr>
              <a:buSzPct val="80000"/>
              <a:buFont typeface="Arial"/>
              <a:buChar char="-"/>
            </a:pPr>
            <a:r>
              <a:rPr lang="nl"/>
              <a:t>Geen SQL-injection</a:t>
            </a:r>
          </a:p>
          <a:p>
            <a:pPr marL="457200" marR="0" lvl="0" indent="-419100" algn="l" rtl="0">
              <a:lnSpc>
                <a:spcPct val="100000"/>
              </a:lnSpc>
              <a:spcBef>
                <a:spcPts val="600"/>
              </a:spcBef>
              <a:spcAft>
                <a:spcPts val="0"/>
              </a:spcAft>
              <a:buClr>
                <a:schemeClr val="dk1"/>
              </a:buClr>
              <a:buSzPct val="100000"/>
              <a:buFont typeface="Arial"/>
              <a:buChar char="-"/>
            </a:pPr>
            <a:r>
              <a:rPr lang="nl"/>
              <a:t>Combinatie</a:t>
            </a:r>
          </a:p>
          <a:p>
            <a:pPr marL="914400" marR="0" lvl="1" indent="-381000" algn="l" rtl="0">
              <a:lnSpc>
                <a:spcPct val="100000"/>
              </a:lnSpc>
              <a:spcBef>
                <a:spcPts val="600"/>
              </a:spcBef>
              <a:spcAft>
                <a:spcPts val="0"/>
              </a:spcAft>
              <a:buClr>
                <a:schemeClr val="dk1"/>
              </a:buClr>
              <a:buSzPct val="80000"/>
              <a:buFont typeface="Arial"/>
              <a:buChar char="-"/>
            </a:pPr>
            <a:r>
              <a:rPr lang="nl"/>
              <a:t>Maakt uitbreidingen eenvoudiger</a:t>
            </a:r>
          </a:p>
          <a:p>
            <a:pPr marL="914400" marR="0" lvl="1" indent="-419100" algn="l" rtl="0">
              <a:lnSpc>
                <a:spcPct val="100000"/>
              </a:lnSpc>
              <a:spcBef>
                <a:spcPts val="600"/>
              </a:spcBef>
              <a:spcAft>
                <a:spcPts val="0"/>
              </a:spcAft>
              <a:buClr>
                <a:schemeClr val="dk1"/>
              </a:buClr>
              <a:buSzPct val="100000"/>
              <a:buFont typeface="Arial"/>
              <a:buChar char="-"/>
            </a:pPr>
            <a:r>
              <a:rPr lang="nl"/>
              <a:t>Reduceert aantal lijnen code</a:t>
            </a:r>
          </a:p>
          <a:p>
            <a:pPr lvl="0" rt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Hoofdscherm </a:t>
            </a:r>
          </a:p>
        </p:txBody>
      </p:sp>
      <p:pic>
        <p:nvPicPr>
          <p:cNvPr id="113" name="Shape 113"/>
          <p:cNvPicPr preferRelativeResize="0"/>
          <p:nvPr/>
        </p:nvPicPr>
        <p:blipFill>
          <a:blip r:embed="rId3">
            <a:alphaModFix/>
          </a:blip>
          <a:stretch>
            <a:fillRect/>
          </a:stretch>
        </p:blipFill>
        <p:spPr>
          <a:xfrm>
            <a:off x="1723390" y="1378224"/>
            <a:ext cx="5697220" cy="3498599"/>
          </a:xfrm>
          <a:prstGeom prst="rect">
            <a:avLst/>
          </a:prstGeom>
          <a:noFill/>
          <a:ln>
            <a:noFill/>
          </a:ln>
        </p:spPr>
      </p:pic>
      <p:sp>
        <p:nvSpPr>
          <p:cNvPr id="114" name="Shape 114"/>
          <p:cNvSpPr txBox="1"/>
          <p:nvPr/>
        </p:nvSpPr>
        <p:spPr>
          <a:xfrm>
            <a:off x="159025" y="1378225"/>
            <a:ext cx="2504700" cy="3498600"/>
          </a:xfrm>
          <a:prstGeom prst="rect">
            <a:avLst/>
          </a:prstGeom>
          <a:noFill/>
          <a:ln>
            <a:noFill/>
          </a:ln>
        </p:spPr>
        <p:txBody>
          <a:bodyPr lIns="91425" tIns="91425" rIns="91425" bIns="91425" anchor="t" anchorCtr="0">
            <a:noAutofit/>
          </a:bodyPr>
          <a:lstStyle/>
          <a:p>
            <a:pPr lvl="0" rtl="0">
              <a:spcBef>
                <a:spcPts val="0"/>
              </a:spcBef>
              <a:buNone/>
            </a:pPr>
            <a:endParaRPr sz="2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685800" y="198200"/>
            <a:ext cx="7772400" cy="3086099"/>
          </a:xfrm>
          <a:prstGeom prst="rect">
            <a:avLst/>
          </a:prstGeom>
        </p:spPr>
        <p:txBody>
          <a:bodyPr lIns="91425" tIns="91425" rIns="91425" bIns="91425" anchor="b" anchorCtr="0">
            <a:noAutofit/>
          </a:bodyPr>
          <a:lstStyle/>
          <a:p>
            <a:pPr lvl="0" rtl="0">
              <a:spcBef>
                <a:spcPts val="0"/>
              </a:spcBef>
              <a:buNone/>
            </a:pPr>
            <a:r>
              <a:rPr lang="nl"/>
              <a:t>Wedstrijd aanmaken</a:t>
            </a:r>
          </a:p>
        </p:txBody>
      </p:sp>
      <p:sp>
        <p:nvSpPr>
          <p:cNvPr id="120" name="Shape 120"/>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sz="3000"/>
              <a:t>Welke informatie hebben we nodig?</a:t>
            </a:r>
          </a:p>
        </p:txBody>
      </p:sp>
      <p:sp>
        <p:nvSpPr>
          <p:cNvPr id="126" name="Shape 12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2750" rtl="0">
              <a:spcBef>
                <a:spcPts val="0"/>
              </a:spcBef>
              <a:buClr>
                <a:schemeClr val="dk1"/>
              </a:buClr>
              <a:buSzPct val="100000"/>
              <a:buFont typeface="Arial"/>
              <a:buChar char="-"/>
            </a:pPr>
            <a:r>
              <a:rPr lang="nl" sz="2900"/>
              <a:t>Teams</a:t>
            </a:r>
          </a:p>
        </p:txBody>
      </p:sp>
      <p:pic>
        <p:nvPicPr>
          <p:cNvPr id="127" name="Shape 127"/>
          <p:cNvPicPr preferRelativeResize="0"/>
          <p:nvPr/>
        </p:nvPicPr>
        <p:blipFill>
          <a:blip r:embed="rId3">
            <a:alphaModFix/>
          </a:blip>
          <a:stretch>
            <a:fillRect/>
          </a:stretch>
        </p:blipFill>
        <p:spPr>
          <a:xfrm>
            <a:off x="3438525" y="1283975"/>
            <a:ext cx="5248275" cy="6000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sz="3000"/>
              <a:t>Welke informatie hebben we nodig?</a:t>
            </a:r>
          </a:p>
        </p:txBody>
      </p:sp>
      <p:sp>
        <p:nvSpPr>
          <p:cNvPr id="133" name="Shape 1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2750" rtl="0">
              <a:spcBef>
                <a:spcPts val="0"/>
              </a:spcBef>
              <a:buClr>
                <a:schemeClr val="dk1"/>
              </a:buClr>
              <a:buSzPct val="100000"/>
              <a:buFont typeface="Arial"/>
              <a:buChar char="-"/>
            </a:pPr>
            <a:r>
              <a:rPr lang="nl" sz="2900"/>
              <a:t>Teams</a:t>
            </a:r>
          </a:p>
          <a:p>
            <a:pPr marL="457200" lvl="0" indent="-412750" rtl="0">
              <a:spcBef>
                <a:spcPts val="0"/>
              </a:spcBef>
              <a:buClr>
                <a:schemeClr val="dk1"/>
              </a:buClr>
              <a:buSzPct val="100000"/>
              <a:buFont typeface="Arial"/>
              <a:buChar char="-"/>
            </a:pPr>
            <a:r>
              <a:rPr lang="nl" sz="2900"/>
              <a:t>Spelers</a:t>
            </a:r>
          </a:p>
        </p:txBody>
      </p:sp>
      <p:pic>
        <p:nvPicPr>
          <p:cNvPr id="134" name="Shape 134"/>
          <p:cNvPicPr preferRelativeResize="0"/>
          <p:nvPr/>
        </p:nvPicPr>
        <p:blipFill>
          <a:blip r:embed="rId3">
            <a:alphaModFix/>
          </a:blip>
          <a:stretch>
            <a:fillRect/>
          </a:stretch>
        </p:blipFill>
        <p:spPr>
          <a:xfrm>
            <a:off x="3075450" y="1371600"/>
            <a:ext cx="5422750" cy="17830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sz="3000"/>
              <a:t>Welke informatie hebben we nodig?</a:t>
            </a:r>
          </a:p>
        </p:txBody>
      </p:sp>
      <p:sp>
        <p:nvSpPr>
          <p:cNvPr id="140" name="Shape 1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2750" rtl="0">
              <a:spcBef>
                <a:spcPts val="0"/>
              </a:spcBef>
              <a:buClr>
                <a:schemeClr val="dk1"/>
              </a:buClr>
              <a:buSzPct val="100000"/>
              <a:buFont typeface="Arial"/>
              <a:buChar char="-"/>
            </a:pPr>
            <a:r>
              <a:rPr lang="nl" sz="2900"/>
              <a:t>Teams</a:t>
            </a:r>
          </a:p>
          <a:p>
            <a:pPr marL="457200" lvl="0" indent="-412750" rtl="0">
              <a:spcBef>
                <a:spcPts val="0"/>
              </a:spcBef>
              <a:buClr>
                <a:schemeClr val="dk1"/>
              </a:buClr>
              <a:buSzPct val="100000"/>
              <a:buFont typeface="Arial"/>
              <a:buChar char="-"/>
            </a:pPr>
            <a:r>
              <a:rPr lang="nl" sz="2900"/>
              <a:t>Spelers</a:t>
            </a:r>
          </a:p>
          <a:p>
            <a:pPr marL="457200" lvl="0" indent="-412750" rtl="0">
              <a:spcBef>
                <a:spcPts val="0"/>
              </a:spcBef>
              <a:buClr>
                <a:schemeClr val="dk1"/>
              </a:buClr>
              <a:buSzPct val="100000"/>
              <a:buFont typeface="Arial"/>
              <a:buChar char="-"/>
            </a:pPr>
            <a:r>
              <a:rPr lang="nl" sz="2900"/>
              <a:t>Positie</a:t>
            </a:r>
          </a:p>
          <a:p>
            <a:pPr lvl="0" rtl="0">
              <a:spcBef>
                <a:spcPts val="0"/>
              </a:spcBef>
              <a:buNone/>
            </a:pPr>
            <a:endParaRPr sz="2900"/>
          </a:p>
          <a:p>
            <a:pPr lvl="0" rtl="0">
              <a:spcBef>
                <a:spcPts val="0"/>
              </a:spcBef>
              <a:buNone/>
            </a:pPr>
            <a:endParaRPr sz="2900"/>
          </a:p>
        </p:txBody>
      </p:sp>
      <p:pic>
        <p:nvPicPr>
          <p:cNvPr id="141" name="Shape 141"/>
          <p:cNvPicPr preferRelativeResize="0"/>
          <p:nvPr/>
        </p:nvPicPr>
        <p:blipFill>
          <a:blip r:embed="rId3">
            <a:alphaModFix/>
          </a:blip>
          <a:stretch>
            <a:fillRect/>
          </a:stretch>
        </p:blipFill>
        <p:spPr>
          <a:xfrm>
            <a:off x="2981325" y="1352550"/>
            <a:ext cx="5600700" cy="18954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sz="3000"/>
              <a:t>Welke informatie hebben we nodig?</a:t>
            </a:r>
          </a:p>
        </p:txBody>
      </p:sp>
      <p:sp>
        <p:nvSpPr>
          <p:cNvPr id="147" name="Shape 1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2750" rtl="0">
              <a:spcBef>
                <a:spcPts val="0"/>
              </a:spcBef>
              <a:buClr>
                <a:schemeClr val="dk1"/>
              </a:buClr>
              <a:buSzPct val="100000"/>
              <a:buFont typeface="Arial"/>
              <a:buChar char="-"/>
            </a:pPr>
            <a:r>
              <a:rPr lang="nl" sz="2900"/>
              <a:t>Teams</a:t>
            </a:r>
          </a:p>
          <a:p>
            <a:pPr marL="457200" lvl="0" indent="-412750" rtl="0">
              <a:spcBef>
                <a:spcPts val="0"/>
              </a:spcBef>
              <a:buClr>
                <a:schemeClr val="dk1"/>
              </a:buClr>
              <a:buSzPct val="100000"/>
              <a:buFont typeface="Arial"/>
              <a:buChar char="-"/>
            </a:pPr>
            <a:r>
              <a:rPr lang="nl" sz="2900"/>
              <a:t>Spelers</a:t>
            </a:r>
          </a:p>
          <a:p>
            <a:pPr marL="457200" lvl="0" indent="-412750" rtl="0">
              <a:spcBef>
                <a:spcPts val="0"/>
              </a:spcBef>
              <a:buClr>
                <a:schemeClr val="dk1"/>
              </a:buClr>
              <a:buSzPct val="100000"/>
              <a:buFont typeface="Arial"/>
              <a:buChar char="-"/>
            </a:pPr>
            <a:r>
              <a:rPr lang="nl" sz="2900"/>
              <a:t>Positie</a:t>
            </a:r>
          </a:p>
          <a:p>
            <a:pPr lvl="0" rtl="0">
              <a:spcBef>
                <a:spcPts val="0"/>
              </a:spcBef>
              <a:buNone/>
            </a:pPr>
            <a:endParaRPr sz="2900"/>
          </a:p>
          <a:p>
            <a:pPr marL="457200" lvl="0" indent="-412750" rtl="0">
              <a:spcBef>
                <a:spcPts val="0"/>
              </a:spcBef>
              <a:buClr>
                <a:schemeClr val="dk1"/>
              </a:buClr>
              <a:buSzPct val="100000"/>
              <a:buFont typeface="Arial"/>
              <a:buChar char="-"/>
            </a:pPr>
            <a:r>
              <a:rPr lang="nl" sz="2900"/>
              <a:t>Plaats en tijd</a:t>
            </a:r>
          </a:p>
        </p:txBody>
      </p:sp>
      <p:pic>
        <p:nvPicPr>
          <p:cNvPr id="148" name="Shape 148"/>
          <p:cNvPicPr preferRelativeResize="0"/>
          <p:nvPr/>
        </p:nvPicPr>
        <p:blipFill>
          <a:blip r:embed="rId3">
            <a:alphaModFix/>
          </a:blip>
          <a:stretch>
            <a:fillRect/>
          </a:stretch>
        </p:blipFill>
        <p:spPr>
          <a:xfrm>
            <a:off x="3390900" y="1296825"/>
            <a:ext cx="5295900" cy="22574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sz="3000"/>
              <a:t>Welke informatie hebben we nodig?</a:t>
            </a:r>
          </a:p>
        </p:txBody>
      </p:sp>
      <p:sp>
        <p:nvSpPr>
          <p:cNvPr id="154" name="Shape 1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2750" rtl="0">
              <a:spcBef>
                <a:spcPts val="0"/>
              </a:spcBef>
              <a:buClr>
                <a:schemeClr val="dk1"/>
              </a:buClr>
              <a:buSzPct val="100000"/>
              <a:buFont typeface="Arial"/>
              <a:buChar char="-"/>
            </a:pPr>
            <a:r>
              <a:rPr lang="nl" sz="2900"/>
              <a:t>Teams</a:t>
            </a:r>
          </a:p>
          <a:p>
            <a:pPr marL="457200" lvl="0" indent="-412750" rtl="0">
              <a:spcBef>
                <a:spcPts val="0"/>
              </a:spcBef>
              <a:buClr>
                <a:schemeClr val="dk1"/>
              </a:buClr>
              <a:buSzPct val="100000"/>
              <a:buFont typeface="Arial"/>
              <a:buChar char="-"/>
            </a:pPr>
            <a:r>
              <a:rPr lang="nl" sz="2900"/>
              <a:t>Spelers</a:t>
            </a:r>
          </a:p>
          <a:p>
            <a:pPr marL="457200" lvl="0" indent="-412750" rtl="0">
              <a:spcBef>
                <a:spcPts val="0"/>
              </a:spcBef>
              <a:buClr>
                <a:schemeClr val="dk1"/>
              </a:buClr>
              <a:buSzPct val="100000"/>
              <a:buFont typeface="Arial"/>
              <a:buChar char="-"/>
            </a:pPr>
            <a:r>
              <a:rPr lang="nl" sz="2900"/>
              <a:t>Positie</a:t>
            </a:r>
          </a:p>
          <a:p>
            <a:pPr lvl="0" rtl="0">
              <a:spcBef>
                <a:spcPts val="0"/>
              </a:spcBef>
              <a:buNone/>
            </a:pPr>
            <a:endParaRPr sz="2900"/>
          </a:p>
          <a:p>
            <a:pPr marL="457200" lvl="0" indent="-412750" rtl="0">
              <a:spcBef>
                <a:spcPts val="0"/>
              </a:spcBef>
              <a:buClr>
                <a:schemeClr val="dk1"/>
              </a:buClr>
              <a:buSzPct val="100000"/>
              <a:buFont typeface="Arial"/>
              <a:buChar char="-"/>
            </a:pPr>
            <a:r>
              <a:rPr lang="nl" sz="2900"/>
              <a:t>Plaats en tijd</a:t>
            </a:r>
          </a:p>
          <a:p>
            <a:pPr marL="457200" lvl="0" indent="-412750" rtl="0">
              <a:spcBef>
                <a:spcPts val="0"/>
              </a:spcBef>
              <a:buClr>
                <a:schemeClr val="dk1"/>
              </a:buClr>
              <a:buSzPct val="100000"/>
              <a:buFont typeface="Arial"/>
              <a:buChar char="-"/>
            </a:pPr>
            <a:r>
              <a:rPr lang="nl" sz="2900"/>
              <a:t>Mediaset</a:t>
            </a:r>
          </a:p>
        </p:txBody>
      </p:sp>
      <p:pic>
        <p:nvPicPr>
          <p:cNvPr id="155" name="Shape 155"/>
          <p:cNvPicPr preferRelativeResize="0"/>
          <p:nvPr/>
        </p:nvPicPr>
        <p:blipFill>
          <a:blip r:embed="rId3">
            <a:alphaModFix/>
          </a:blip>
          <a:stretch>
            <a:fillRect/>
          </a:stretch>
        </p:blipFill>
        <p:spPr>
          <a:xfrm>
            <a:off x="5391900" y="1339925"/>
            <a:ext cx="2889125" cy="34461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Overzicht</a:t>
            </a:r>
          </a:p>
        </p:txBody>
      </p:sp>
      <p:sp>
        <p:nvSpPr>
          <p:cNvPr id="161" name="Shape 16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162" name="Shape 162"/>
          <p:cNvPicPr preferRelativeResize="0"/>
          <p:nvPr/>
        </p:nvPicPr>
        <p:blipFill>
          <a:blip r:embed="rId3">
            <a:alphaModFix/>
          </a:blip>
          <a:stretch>
            <a:fillRect/>
          </a:stretch>
        </p:blipFill>
        <p:spPr>
          <a:xfrm>
            <a:off x="2208100" y="1287537"/>
            <a:ext cx="4162200" cy="35509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Inhoud</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Ons product</a:t>
            </a:r>
          </a:p>
          <a:p>
            <a:pPr marL="457200" lvl="0" indent="-419100" rtl="0">
              <a:spcBef>
                <a:spcPts val="0"/>
              </a:spcBef>
              <a:buClr>
                <a:schemeClr val="dk1"/>
              </a:buClr>
              <a:buSzPct val="100000"/>
              <a:buFont typeface="Arial"/>
              <a:buChar char="●"/>
            </a:pPr>
            <a:r>
              <a:rPr lang="nl"/>
              <a:t>Elmos</a:t>
            </a:r>
          </a:p>
          <a:p>
            <a:pPr marL="457200" lvl="0" indent="-419100" rtl="0">
              <a:spcBef>
                <a:spcPts val="0"/>
              </a:spcBef>
              <a:buClr>
                <a:schemeClr val="dk1"/>
              </a:buClr>
              <a:buSzPct val="100000"/>
              <a:buFont typeface="Arial"/>
              <a:buChar char="●"/>
            </a:pPr>
            <a:r>
              <a:rPr lang="nl"/>
              <a:t>Inhoudelijke uitwerking</a:t>
            </a:r>
          </a:p>
          <a:p>
            <a:pPr marL="457200" lvl="0" indent="-419100" rtl="0">
              <a:spcBef>
                <a:spcPts val="0"/>
              </a:spcBef>
              <a:buClr>
                <a:schemeClr val="dk1"/>
              </a:buClr>
              <a:buSzPct val="100000"/>
              <a:buFont typeface="Arial"/>
              <a:buChar char="●"/>
            </a:pPr>
            <a:r>
              <a:rPr lang="nl"/>
              <a:t>Eindoordeel &amp; mogelijke uitbreiding</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685800" y="198200"/>
            <a:ext cx="7772400" cy="3086099"/>
          </a:xfrm>
          <a:prstGeom prst="rect">
            <a:avLst/>
          </a:prstGeom>
        </p:spPr>
        <p:txBody>
          <a:bodyPr lIns="91425" tIns="91425" rIns="91425" bIns="91425" anchor="b" anchorCtr="0">
            <a:noAutofit/>
          </a:bodyPr>
          <a:lstStyle/>
          <a:p>
            <a:pPr lvl="0" rtl="0">
              <a:spcBef>
                <a:spcPts val="0"/>
              </a:spcBef>
              <a:buNone/>
            </a:pPr>
            <a:r>
              <a:rPr lang="nl"/>
              <a:t>Display Tool</a:t>
            </a:r>
          </a:p>
        </p:txBody>
      </p:sp>
      <p:sp>
        <p:nvSpPr>
          <p:cNvPr id="168" name="Shape 168"/>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a:t>Twee computers</a:t>
            </a:r>
          </a:p>
        </p:txBody>
      </p:sp>
      <p:sp>
        <p:nvSpPr>
          <p:cNvPr id="174" name="Shape 174"/>
          <p:cNvSpPr txBox="1">
            <a:spLocks noGrp="1"/>
          </p:cNvSpPr>
          <p:nvPr>
            <p:ph type="body" idx="1"/>
          </p:nvPr>
        </p:nvSpPr>
        <p:spPr>
          <a:xfrm>
            <a:off x="457200" y="1200150"/>
            <a:ext cx="8229600" cy="1337699"/>
          </a:xfrm>
          <a:prstGeom prst="rect">
            <a:avLst/>
          </a:prstGeom>
        </p:spPr>
        <p:txBody>
          <a:bodyPr lIns="91425" tIns="91425" rIns="91425" bIns="91425" anchor="t" anchorCtr="0">
            <a:noAutofit/>
          </a:bodyPr>
          <a:lstStyle/>
          <a:p>
            <a:pPr lvl="0" rtl="0">
              <a:spcBef>
                <a:spcPts val="0"/>
              </a:spcBef>
              <a:buNone/>
            </a:pPr>
            <a:endParaRPr/>
          </a:p>
        </p:txBody>
      </p:sp>
      <p:cxnSp>
        <p:nvCxnSpPr>
          <p:cNvPr id="175" name="Shape 175"/>
          <p:cNvCxnSpPr/>
          <p:nvPr/>
        </p:nvCxnSpPr>
        <p:spPr>
          <a:xfrm>
            <a:off x="2667400" y="3267975"/>
            <a:ext cx="3613799" cy="3299"/>
          </a:xfrm>
          <a:prstGeom prst="straightConnector1">
            <a:avLst/>
          </a:prstGeom>
          <a:noFill/>
          <a:ln w="19050" cap="flat" cmpd="sng">
            <a:solidFill>
              <a:schemeClr val="dk2"/>
            </a:solidFill>
            <a:prstDash val="solid"/>
            <a:round/>
            <a:headEnd type="none" w="lg" len="lg"/>
            <a:tailEnd type="triangle" w="lg" len="lg"/>
          </a:ln>
        </p:spPr>
      </p:cxnSp>
      <p:sp>
        <p:nvSpPr>
          <p:cNvPr id="176" name="Shape 176"/>
          <p:cNvSpPr txBox="1"/>
          <p:nvPr/>
        </p:nvSpPr>
        <p:spPr>
          <a:xfrm>
            <a:off x="7216823" y="3099925"/>
            <a:ext cx="1238400" cy="934500"/>
          </a:xfrm>
          <a:prstGeom prst="rect">
            <a:avLst/>
          </a:prstGeom>
          <a:noFill/>
          <a:ln>
            <a:noFill/>
          </a:ln>
        </p:spPr>
        <p:txBody>
          <a:bodyPr lIns="91425" tIns="91425" rIns="91425" bIns="91425" anchor="t" anchorCtr="0">
            <a:noAutofit/>
          </a:bodyPr>
          <a:lstStyle/>
          <a:p>
            <a:pPr lvl="0" rtl="0">
              <a:spcBef>
                <a:spcPts val="0"/>
              </a:spcBef>
              <a:buNone/>
            </a:pPr>
            <a:r>
              <a:rPr lang="nl" sz="3600" b="1">
                <a:solidFill>
                  <a:schemeClr val="lt1"/>
                </a:solidFill>
              </a:rPr>
              <a:t>C#</a:t>
            </a:r>
          </a:p>
        </p:txBody>
      </p:sp>
      <p:grpSp>
        <p:nvGrpSpPr>
          <p:cNvPr id="177" name="Shape 177"/>
          <p:cNvGrpSpPr/>
          <p:nvPr/>
        </p:nvGrpSpPr>
        <p:grpSpPr>
          <a:xfrm>
            <a:off x="6863037" y="2741062"/>
            <a:ext cx="1528425" cy="1566624"/>
            <a:chOff x="6073112" y="2944812"/>
            <a:chExt cx="1528425" cy="1566624"/>
          </a:xfrm>
        </p:grpSpPr>
        <p:pic>
          <p:nvPicPr>
            <p:cNvPr id="178" name="Shape 178"/>
            <p:cNvPicPr preferRelativeResize="0"/>
            <p:nvPr/>
          </p:nvPicPr>
          <p:blipFill>
            <a:blip r:embed="rId3">
              <a:alphaModFix/>
            </a:blip>
            <a:stretch>
              <a:fillRect/>
            </a:stretch>
          </p:blipFill>
          <p:spPr>
            <a:xfrm>
              <a:off x="6073112" y="2944812"/>
              <a:ext cx="1528425" cy="1566624"/>
            </a:xfrm>
            <a:prstGeom prst="rect">
              <a:avLst/>
            </a:prstGeom>
            <a:noFill/>
            <a:ln>
              <a:noFill/>
            </a:ln>
          </p:spPr>
        </p:pic>
        <p:pic>
          <p:nvPicPr>
            <p:cNvPr id="179" name="Shape 179"/>
            <p:cNvPicPr preferRelativeResize="0"/>
            <p:nvPr/>
          </p:nvPicPr>
          <p:blipFill>
            <a:blip r:embed="rId4">
              <a:alphaModFix/>
            </a:blip>
            <a:stretch>
              <a:fillRect/>
            </a:stretch>
          </p:blipFill>
          <p:spPr>
            <a:xfrm flipH="1">
              <a:off x="6439624" y="3203649"/>
              <a:ext cx="746100" cy="643374"/>
            </a:xfrm>
            <a:prstGeom prst="rect">
              <a:avLst/>
            </a:prstGeom>
            <a:noFill/>
            <a:ln>
              <a:noFill/>
            </a:ln>
          </p:spPr>
        </p:pic>
      </p:grpSp>
      <p:grpSp>
        <p:nvGrpSpPr>
          <p:cNvPr id="180" name="Shape 180"/>
          <p:cNvGrpSpPr/>
          <p:nvPr/>
        </p:nvGrpSpPr>
        <p:grpSpPr>
          <a:xfrm>
            <a:off x="861025" y="2666762"/>
            <a:ext cx="1528425" cy="1566624"/>
            <a:chOff x="457200" y="2996212"/>
            <a:chExt cx="1528425" cy="1566624"/>
          </a:xfrm>
        </p:grpSpPr>
        <p:pic>
          <p:nvPicPr>
            <p:cNvPr id="181" name="Shape 181"/>
            <p:cNvPicPr preferRelativeResize="0"/>
            <p:nvPr/>
          </p:nvPicPr>
          <p:blipFill>
            <a:blip r:embed="rId3">
              <a:alphaModFix/>
            </a:blip>
            <a:stretch>
              <a:fillRect/>
            </a:stretch>
          </p:blipFill>
          <p:spPr>
            <a:xfrm>
              <a:off x="457200" y="2996212"/>
              <a:ext cx="1528425" cy="1566624"/>
            </a:xfrm>
            <a:prstGeom prst="rect">
              <a:avLst/>
            </a:prstGeom>
            <a:noFill/>
            <a:ln>
              <a:noFill/>
            </a:ln>
          </p:spPr>
        </p:pic>
        <p:pic>
          <p:nvPicPr>
            <p:cNvPr id="182" name="Shape 182"/>
            <p:cNvPicPr preferRelativeResize="0"/>
            <p:nvPr/>
          </p:nvPicPr>
          <p:blipFill>
            <a:blip r:embed="rId5">
              <a:alphaModFix/>
            </a:blip>
            <a:stretch>
              <a:fillRect/>
            </a:stretch>
          </p:blipFill>
          <p:spPr>
            <a:xfrm>
              <a:off x="848362" y="3194125"/>
              <a:ext cx="746099" cy="746099"/>
            </a:xfrm>
            <a:prstGeom prst="rect">
              <a:avLst/>
            </a:prstGeom>
            <a:noFill/>
            <a:ln>
              <a:noFill/>
            </a:ln>
          </p:spPr>
        </p:pic>
      </p:grpSp>
      <p:sp>
        <p:nvSpPr>
          <p:cNvPr id="183" name="Shape 183"/>
          <p:cNvSpPr txBox="1"/>
          <p:nvPr/>
        </p:nvSpPr>
        <p:spPr>
          <a:xfrm>
            <a:off x="871425" y="4208325"/>
            <a:ext cx="1710899" cy="329400"/>
          </a:xfrm>
          <a:prstGeom prst="rect">
            <a:avLst/>
          </a:prstGeom>
          <a:noFill/>
          <a:ln>
            <a:noFill/>
          </a:ln>
        </p:spPr>
        <p:txBody>
          <a:bodyPr lIns="91425" tIns="91425" rIns="91425" bIns="91425" anchor="t" anchorCtr="0">
            <a:noAutofit/>
          </a:bodyPr>
          <a:lstStyle/>
          <a:p>
            <a:pPr>
              <a:spcBef>
                <a:spcPts val="0"/>
              </a:spcBef>
              <a:buNone/>
            </a:pPr>
            <a:r>
              <a:rPr lang="nl"/>
              <a:t>Afstandsbediening</a:t>
            </a:r>
          </a:p>
        </p:txBody>
      </p:sp>
      <p:sp>
        <p:nvSpPr>
          <p:cNvPr id="184" name="Shape 184"/>
          <p:cNvSpPr txBox="1"/>
          <p:nvPr/>
        </p:nvSpPr>
        <p:spPr>
          <a:xfrm>
            <a:off x="6980575" y="4233375"/>
            <a:ext cx="1710899" cy="329400"/>
          </a:xfrm>
          <a:prstGeom prst="rect">
            <a:avLst/>
          </a:prstGeom>
          <a:noFill/>
          <a:ln>
            <a:noFill/>
          </a:ln>
        </p:spPr>
        <p:txBody>
          <a:bodyPr lIns="91425" tIns="91425" rIns="91425" bIns="91425" anchor="t" anchorCtr="0">
            <a:noAutofit/>
          </a:bodyPr>
          <a:lstStyle/>
          <a:p>
            <a:pPr lvl="0" rtl="0">
              <a:spcBef>
                <a:spcPts val="0"/>
              </a:spcBef>
              <a:buNone/>
            </a:pPr>
            <a:r>
              <a:rPr lang="nl"/>
              <a:t>Presentatie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Twee computers</a:t>
            </a:r>
          </a:p>
        </p:txBody>
      </p:sp>
      <p:sp>
        <p:nvSpPr>
          <p:cNvPr id="190" name="Shape 190"/>
          <p:cNvSpPr txBox="1">
            <a:spLocks noGrp="1"/>
          </p:cNvSpPr>
          <p:nvPr>
            <p:ph type="body" idx="1"/>
          </p:nvPr>
        </p:nvSpPr>
        <p:spPr>
          <a:xfrm>
            <a:off x="457200" y="1200150"/>
            <a:ext cx="8229600" cy="1337699"/>
          </a:xfrm>
          <a:prstGeom prst="rect">
            <a:avLst/>
          </a:prstGeom>
        </p:spPr>
        <p:txBody>
          <a:bodyPr lIns="91425" tIns="91425" rIns="91425" bIns="91425" anchor="t" anchorCtr="0">
            <a:noAutofit/>
          </a:bodyPr>
          <a:lstStyle/>
          <a:p>
            <a:pPr>
              <a:spcBef>
                <a:spcPts val="0"/>
              </a:spcBef>
              <a:buNone/>
            </a:pPr>
            <a:endParaRPr/>
          </a:p>
        </p:txBody>
      </p:sp>
      <p:pic>
        <p:nvPicPr>
          <p:cNvPr id="191" name="Shape 191"/>
          <p:cNvPicPr preferRelativeResize="0"/>
          <p:nvPr/>
        </p:nvPicPr>
        <p:blipFill>
          <a:blip r:embed="rId3">
            <a:alphaModFix/>
          </a:blip>
          <a:stretch>
            <a:fillRect/>
          </a:stretch>
        </p:blipFill>
        <p:spPr>
          <a:xfrm>
            <a:off x="457200" y="2996212"/>
            <a:ext cx="1528425" cy="1566624"/>
          </a:xfrm>
          <a:prstGeom prst="rect">
            <a:avLst/>
          </a:prstGeom>
          <a:noFill/>
          <a:ln>
            <a:noFill/>
          </a:ln>
        </p:spPr>
      </p:pic>
      <p:pic>
        <p:nvPicPr>
          <p:cNvPr id="192" name="Shape 192"/>
          <p:cNvPicPr preferRelativeResize="0"/>
          <p:nvPr/>
        </p:nvPicPr>
        <p:blipFill>
          <a:blip r:embed="rId4">
            <a:alphaModFix/>
          </a:blip>
          <a:stretch>
            <a:fillRect/>
          </a:stretch>
        </p:blipFill>
        <p:spPr>
          <a:xfrm>
            <a:off x="3558825" y="2860350"/>
            <a:ext cx="1413945" cy="1566625"/>
          </a:xfrm>
          <a:prstGeom prst="rect">
            <a:avLst/>
          </a:prstGeom>
          <a:noFill/>
          <a:ln>
            <a:noFill/>
          </a:ln>
        </p:spPr>
      </p:pic>
      <p:cxnSp>
        <p:nvCxnSpPr>
          <p:cNvPr id="193" name="Shape 193"/>
          <p:cNvCxnSpPr/>
          <p:nvPr/>
        </p:nvCxnSpPr>
        <p:spPr>
          <a:xfrm>
            <a:off x="2386637" y="3352450"/>
            <a:ext cx="852899" cy="2099"/>
          </a:xfrm>
          <a:prstGeom prst="straightConnector1">
            <a:avLst/>
          </a:prstGeom>
          <a:noFill/>
          <a:ln w="19050" cap="flat" cmpd="sng">
            <a:solidFill>
              <a:schemeClr val="dk2"/>
            </a:solidFill>
            <a:prstDash val="solid"/>
            <a:round/>
            <a:headEnd type="none" w="lg" len="lg"/>
            <a:tailEnd type="triangle" w="lg" len="lg"/>
          </a:ln>
        </p:spPr>
      </p:cxnSp>
      <p:cxnSp>
        <p:nvCxnSpPr>
          <p:cNvPr id="194" name="Shape 194"/>
          <p:cNvCxnSpPr/>
          <p:nvPr/>
        </p:nvCxnSpPr>
        <p:spPr>
          <a:xfrm rot="10800000">
            <a:off x="2386712" y="3717299"/>
            <a:ext cx="770999" cy="9000"/>
          </a:xfrm>
          <a:prstGeom prst="straightConnector1">
            <a:avLst/>
          </a:prstGeom>
          <a:noFill/>
          <a:ln w="19050" cap="flat" cmpd="sng">
            <a:solidFill>
              <a:schemeClr val="dk2"/>
            </a:solidFill>
            <a:prstDash val="solid"/>
            <a:round/>
            <a:headEnd type="none" w="lg" len="lg"/>
            <a:tailEnd type="triangle" w="lg" len="lg"/>
          </a:ln>
        </p:spPr>
      </p:cxnSp>
      <p:cxnSp>
        <p:nvCxnSpPr>
          <p:cNvPr id="195" name="Shape 195"/>
          <p:cNvCxnSpPr/>
          <p:nvPr/>
        </p:nvCxnSpPr>
        <p:spPr>
          <a:xfrm>
            <a:off x="5254050" y="3352450"/>
            <a:ext cx="852899" cy="2099"/>
          </a:xfrm>
          <a:prstGeom prst="straightConnector1">
            <a:avLst/>
          </a:prstGeom>
          <a:noFill/>
          <a:ln w="19050" cap="flat" cmpd="sng">
            <a:solidFill>
              <a:schemeClr val="dk2"/>
            </a:solidFill>
            <a:prstDash val="solid"/>
            <a:round/>
            <a:headEnd type="none" w="lg" len="lg"/>
            <a:tailEnd type="triangle" w="lg" len="lg"/>
          </a:ln>
        </p:spPr>
      </p:cxnSp>
      <p:sp>
        <p:nvSpPr>
          <p:cNvPr id="196" name="Shape 196"/>
          <p:cNvSpPr txBox="1"/>
          <p:nvPr/>
        </p:nvSpPr>
        <p:spPr>
          <a:xfrm>
            <a:off x="615298" y="3099925"/>
            <a:ext cx="1238400" cy="934500"/>
          </a:xfrm>
          <a:prstGeom prst="rect">
            <a:avLst/>
          </a:prstGeom>
          <a:noFill/>
          <a:ln>
            <a:noFill/>
          </a:ln>
        </p:spPr>
        <p:txBody>
          <a:bodyPr lIns="91425" tIns="91425" rIns="91425" bIns="91425" anchor="t" anchorCtr="0">
            <a:noAutofit/>
          </a:bodyPr>
          <a:lstStyle/>
          <a:p>
            <a:pPr>
              <a:spcBef>
                <a:spcPts val="0"/>
              </a:spcBef>
              <a:buNone/>
            </a:pPr>
            <a:r>
              <a:rPr lang="nl" sz="3600" b="1">
                <a:solidFill>
                  <a:schemeClr val="lt1"/>
                </a:solidFill>
              </a:rPr>
              <a:t> C#</a:t>
            </a:r>
          </a:p>
        </p:txBody>
      </p:sp>
      <p:sp>
        <p:nvSpPr>
          <p:cNvPr id="197" name="Shape 197"/>
          <p:cNvSpPr txBox="1"/>
          <p:nvPr/>
        </p:nvSpPr>
        <p:spPr>
          <a:xfrm>
            <a:off x="7216823" y="3099925"/>
            <a:ext cx="1238400" cy="934500"/>
          </a:xfrm>
          <a:prstGeom prst="rect">
            <a:avLst/>
          </a:prstGeom>
          <a:noFill/>
          <a:ln>
            <a:noFill/>
          </a:ln>
        </p:spPr>
        <p:txBody>
          <a:bodyPr lIns="91425" tIns="91425" rIns="91425" bIns="91425" anchor="t" anchorCtr="0">
            <a:noAutofit/>
          </a:bodyPr>
          <a:lstStyle/>
          <a:p>
            <a:pPr lvl="0" rtl="0">
              <a:spcBef>
                <a:spcPts val="0"/>
              </a:spcBef>
              <a:buNone/>
            </a:pPr>
            <a:r>
              <a:rPr lang="nl" sz="3600" b="1">
                <a:solidFill>
                  <a:schemeClr val="lt1"/>
                </a:solidFill>
              </a:rPr>
              <a:t>C#</a:t>
            </a:r>
          </a:p>
        </p:txBody>
      </p:sp>
      <p:sp>
        <p:nvSpPr>
          <p:cNvPr id="198" name="Shape 198"/>
          <p:cNvSpPr txBox="1"/>
          <p:nvPr/>
        </p:nvSpPr>
        <p:spPr>
          <a:xfrm>
            <a:off x="6796198" y="3203650"/>
            <a:ext cx="1238400" cy="934500"/>
          </a:xfrm>
          <a:prstGeom prst="rect">
            <a:avLst/>
          </a:prstGeom>
          <a:noFill/>
          <a:ln>
            <a:noFill/>
          </a:ln>
        </p:spPr>
        <p:txBody>
          <a:bodyPr lIns="91425" tIns="91425" rIns="91425" bIns="91425" anchor="t" anchorCtr="0">
            <a:noAutofit/>
          </a:bodyPr>
          <a:lstStyle/>
          <a:p>
            <a:pPr lvl="0" rtl="0">
              <a:spcBef>
                <a:spcPts val="0"/>
              </a:spcBef>
              <a:buNone/>
            </a:pPr>
            <a:r>
              <a:rPr lang="nl" sz="3600" b="1">
                <a:solidFill>
                  <a:schemeClr val="lt1"/>
                </a:solidFill>
              </a:rPr>
              <a:t>C#</a:t>
            </a:r>
          </a:p>
        </p:txBody>
      </p:sp>
      <p:pic>
        <p:nvPicPr>
          <p:cNvPr id="199" name="Shape 199"/>
          <p:cNvPicPr preferRelativeResize="0"/>
          <p:nvPr/>
        </p:nvPicPr>
        <p:blipFill>
          <a:blip r:embed="rId3">
            <a:alphaModFix/>
          </a:blip>
          <a:stretch>
            <a:fillRect/>
          </a:stretch>
        </p:blipFill>
        <p:spPr>
          <a:xfrm>
            <a:off x="6604462" y="3029837"/>
            <a:ext cx="1528425" cy="1566624"/>
          </a:xfrm>
          <a:prstGeom prst="rect">
            <a:avLst/>
          </a:prstGeom>
          <a:noFill/>
          <a:ln>
            <a:noFill/>
          </a:ln>
        </p:spPr>
      </p:pic>
      <p:sp>
        <p:nvSpPr>
          <p:cNvPr id="200" name="Shape 200"/>
          <p:cNvSpPr txBox="1"/>
          <p:nvPr/>
        </p:nvSpPr>
        <p:spPr>
          <a:xfrm>
            <a:off x="6749485" y="3099925"/>
            <a:ext cx="1238400" cy="934500"/>
          </a:xfrm>
          <a:prstGeom prst="rect">
            <a:avLst/>
          </a:prstGeom>
          <a:noFill/>
          <a:ln>
            <a:noFill/>
          </a:ln>
        </p:spPr>
        <p:txBody>
          <a:bodyPr lIns="91425" tIns="91425" rIns="91425" bIns="91425" anchor="t" anchorCtr="0">
            <a:noAutofit/>
          </a:bodyPr>
          <a:lstStyle/>
          <a:p>
            <a:pPr lvl="0" rtl="0">
              <a:spcBef>
                <a:spcPts val="0"/>
              </a:spcBef>
              <a:buNone/>
            </a:pPr>
            <a:r>
              <a:rPr lang="nl" sz="3600" b="1">
                <a:solidFill>
                  <a:schemeClr val="lt1"/>
                </a:solidFill>
              </a:rPr>
              <a:t>PHP</a:t>
            </a:r>
          </a:p>
        </p:txBody>
      </p:sp>
      <p:sp>
        <p:nvSpPr>
          <p:cNvPr id="201" name="Shape 201"/>
          <p:cNvSpPr txBox="1"/>
          <p:nvPr/>
        </p:nvSpPr>
        <p:spPr>
          <a:xfrm>
            <a:off x="457200" y="4488875"/>
            <a:ext cx="1710899" cy="329400"/>
          </a:xfrm>
          <a:prstGeom prst="rect">
            <a:avLst/>
          </a:prstGeom>
          <a:noFill/>
          <a:ln>
            <a:noFill/>
          </a:ln>
        </p:spPr>
        <p:txBody>
          <a:bodyPr lIns="91425" tIns="91425" rIns="91425" bIns="91425" anchor="t" anchorCtr="0">
            <a:noAutofit/>
          </a:bodyPr>
          <a:lstStyle/>
          <a:p>
            <a:pPr lvl="0" rtl="0">
              <a:spcBef>
                <a:spcPts val="0"/>
              </a:spcBef>
              <a:buNone/>
            </a:pPr>
            <a:r>
              <a:rPr lang="nl"/>
              <a:t>Afstandsbediening</a:t>
            </a:r>
          </a:p>
        </p:txBody>
      </p:sp>
      <p:sp>
        <p:nvSpPr>
          <p:cNvPr id="202" name="Shape 202"/>
          <p:cNvSpPr txBox="1"/>
          <p:nvPr/>
        </p:nvSpPr>
        <p:spPr>
          <a:xfrm>
            <a:off x="6875375" y="4488875"/>
            <a:ext cx="1710899" cy="329400"/>
          </a:xfrm>
          <a:prstGeom prst="rect">
            <a:avLst/>
          </a:prstGeom>
          <a:noFill/>
          <a:ln>
            <a:noFill/>
          </a:ln>
        </p:spPr>
        <p:txBody>
          <a:bodyPr lIns="91425" tIns="91425" rIns="91425" bIns="91425" anchor="t" anchorCtr="0">
            <a:noAutofit/>
          </a:bodyPr>
          <a:lstStyle/>
          <a:p>
            <a:pPr lvl="0" rtl="0">
              <a:spcBef>
                <a:spcPts val="0"/>
              </a:spcBef>
              <a:buNone/>
            </a:pPr>
            <a:r>
              <a:rPr lang="nl"/>
              <a:t>Presentatie</a:t>
            </a:r>
          </a:p>
        </p:txBody>
      </p:sp>
      <p:pic>
        <p:nvPicPr>
          <p:cNvPr id="203" name="Shape 203"/>
          <p:cNvPicPr preferRelativeResize="0"/>
          <p:nvPr/>
        </p:nvPicPr>
        <p:blipFill>
          <a:blip r:embed="rId5">
            <a:alphaModFix/>
          </a:blip>
          <a:stretch>
            <a:fillRect/>
          </a:stretch>
        </p:blipFill>
        <p:spPr>
          <a:xfrm>
            <a:off x="1524316" y="3684225"/>
            <a:ext cx="257816" cy="257825"/>
          </a:xfrm>
          <a:prstGeom prst="rect">
            <a:avLst/>
          </a:prstGeom>
          <a:noFill/>
          <a:ln>
            <a:noFill/>
          </a:ln>
        </p:spPr>
      </p:pic>
      <p:pic>
        <p:nvPicPr>
          <p:cNvPr id="204" name="Shape 204"/>
          <p:cNvPicPr preferRelativeResize="0"/>
          <p:nvPr/>
        </p:nvPicPr>
        <p:blipFill>
          <a:blip r:embed="rId6">
            <a:alphaModFix/>
          </a:blip>
          <a:stretch>
            <a:fillRect/>
          </a:stretch>
        </p:blipFill>
        <p:spPr>
          <a:xfrm>
            <a:off x="7707125" y="3717300"/>
            <a:ext cx="257799" cy="222301"/>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Scorebord in PHP</a:t>
            </a:r>
          </a:p>
        </p:txBody>
      </p:sp>
      <p:sp>
        <p:nvSpPr>
          <p:cNvPr id="210" name="Shape 2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Server-sided</a:t>
            </a:r>
          </a:p>
          <a:p>
            <a:pPr marL="457200" lvl="0" indent="-419100" rtl="0">
              <a:spcBef>
                <a:spcPts val="0"/>
              </a:spcBef>
              <a:buClr>
                <a:schemeClr val="dk1"/>
              </a:buClr>
              <a:buSzPct val="100000"/>
              <a:buFont typeface="Arial"/>
              <a:buChar char="-"/>
            </a:pPr>
            <a:r>
              <a:rPr lang="nl"/>
              <a:t>Voordelen</a:t>
            </a:r>
          </a:p>
          <a:p>
            <a:pPr marL="914400" lvl="1" indent="-381000" rtl="0">
              <a:spcBef>
                <a:spcPts val="0"/>
              </a:spcBef>
              <a:buClr>
                <a:schemeClr val="dk1"/>
              </a:buClr>
              <a:buSzPct val="80000"/>
              <a:buFont typeface="Arial"/>
              <a:buChar char="-"/>
            </a:pPr>
            <a:r>
              <a:rPr lang="nl"/>
              <a:t>Snel</a:t>
            </a:r>
          </a:p>
          <a:p>
            <a:pPr marL="914400" lvl="1" indent="-381000" rtl="0">
              <a:spcBef>
                <a:spcPts val="0"/>
              </a:spcBef>
              <a:buClr>
                <a:schemeClr val="dk1"/>
              </a:buClr>
              <a:buSzPct val="80000"/>
              <a:buFont typeface="Arial"/>
              <a:buChar char="-"/>
            </a:pPr>
            <a:r>
              <a:rPr lang="nl"/>
              <a:t>Geen fysieke verbinding nodig tussen pc’s</a:t>
            </a:r>
          </a:p>
          <a:p>
            <a:pPr lvl="0">
              <a:spcBef>
                <a:spcPts val="0"/>
              </a:spcBef>
              <a:buNone/>
            </a:pP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Scorebord controller</a:t>
            </a:r>
          </a:p>
        </p:txBody>
      </p:sp>
      <p:sp>
        <p:nvSpPr>
          <p:cNvPr id="216" name="Shape 2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nl"/>
              <a:t>Functies</a:t>
            </a:r>
          </a:p>
          <a:p>
            <a:pPr marL="457200" lvl="0" indent="-419100" rtl="0">
              <a:spcBef>
                <a:spcPts val="0"/>
              </a:spcBef>
              <a:buClr>
                <a:schemeClr val="dk1"/>
              </a:buClr>
              <a:buSzPct val="100000"/>
              <a:buFont typeface="Arial"/>
              <a:buChar char="-"/>
            </a:pPr>
            <a:r>
              <a:rPr lang="nl"/>
              <a:t>Punten toekennen en aftrekken</a:t>
            </a:r>
          </a:p>
          <a:p>
            <a:pPr marL="457200" lvl="0" indent="-419100" rtl="0">
              <a:spcBef>
                <a:spcPts val="0"/>
              </a:spcBef>
              <a:buClr>
                <a:schemeClr val="dk1"/>
              </a:buClr>
              <a:buSzPct val="100000"/>
              <a:buFont typeface="Arial"/>
              <a:buChar char="-"/>
            </a:pPr>
            <a:r>
              <a:rPr lang="nl"/>
              <a:t>Strafpunten geven en wegnemen</a:t>
            </a:r>
          </a:p>
          <a:p>
            <a:pPr marL="457200" lvl="0" indent="-419100" rtl="0">
              <a:spcBef>
                <a:spcPts val="0"/>
              </a:spcBef>
              <a:buClr>
                <a:schemeClr val="dk1"/>
              </a:buClr>
              <a:buSzPct val="100000"/>
              <a:buFont typeface="Arial"/>
              <a:buChar char="-"/>
            </a:pPr>
            <a:r>
              <a:rPr lang="nl"/>
              <a:t>Spelers wisselen</a:t>
            </a:r>
          </a:p>
          <a:p>
            <a:pPr marL="457200" lvl="0" indent="-419100" rtl="0">
              <a:spcBef>
                <a:spcPts val="0"/>
              </a:spcBef>
              <a:buClr>
                <a:schemeClr val="dk1"/>
              </a:buClr>
              <a:buSzPct val="100000"/>
              <a:buFont typeface="Arial"/>
              <a:buChar char="-"/>
            </a:pPr>
            <a:r>
              <a:rPr lang="nl"/>
              <a:t>Wedstrijd pauzeren</a:t>
            </a:r>
          </a:p>
          <a:p>
            <a:pPr marL="457200" lvl="0" indent="-419100">
              <a:spcBef>
                <a:spcPts val="0"/>
              </a:spcBef>
              <a:buClr>
                <a:schemeClr val="dk1"/>
              </a:buClr>
              <a:buSzPct val="100000"/>
              <a:buFont typeface="Arial"/>
              <a:buChar char="-"/>
            </a:pPr>
            <a:r>
              <a:rPr lang="nl"/>
              <a:t>Wedstrijd beëindigen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Flowchart wedstrijd</a:t>
            </a:r>
          </a:p>
        </p:txBody>
      </p:sp>
      <p:pic>
        <p:nvPicPr>
          <p:cNvPr id="222" name="Shape 222"/>
          <p:cNvPicPr preferRelativeResize="0"/>
          <p:nvPr/>
        </p:nvPicPr>
        <p:blipFill>
          <a:blip r:embed="rId3">
            <a:alphaModFix/>
          </a:blip>
          <a:stretch>
            <a:fillRect/>
          </a:stretch>
        </p:blipFill>
        <p:spPr>
          <a:xfrm>
            <a:off x="1170887" y="1559525"/>
            <a:ext cx="6802225" cy="300694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Beheren van het scorebord.</a:t>
            </a:r>
          </a:p>
        </p:txBody>
      </p:sp>
      <p:pic>
        <p:nvPicPr>
          <p:cNvPr id="228" name="Shape 228"/>
          <p:cNvPicPr preferRelativeResize="0"/>
          <p:nvPr/>
        </p:nvPicPr>
        <p:blipFill>
          <a:blip r:embed="rId3">
            <a:alphaModFix/>
          </a:blip>
          <a:stretch>
            <a:fillRect/>
          </a:stretch>
        </p:blipFill>
        <p:spPr>
          <a:xfrm>
            <a:off x="1825387" y="1252825"/>
            <a:ext cx="5493225" cy="3646274"/>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Het eindoordeel van Elmos</a:t>
            </a:r>
          </a:p>
        </p:txBody>
      </p:sp>
      <p:sp>
        <p:nvSpPr>
          <p:cNvPr id="234" name="Shape 2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Arial"/>
              <a:buChar char="-"/>
            </a:pPr>
            <a:r>
              <a:rPr lang="nl" dirty="0"/>
              <a:t>Tevreden reactie</a:t>
            </a:r>
          </a:p>
          <a:p>
            <a:pPr marL="457200" marR="0" lvl="0" indent="-419100" algn="l" rtl="0">
              <a:lnSpc>
                <a:spcPct val="100000"/>
              </a:lnSpc>
              <a:spcBef>
                <a:spcPts val="600"/>
              </a:spcBef>
              <a:spcAft>
                <a:spcPts val="0"/>
              </a:spcAft>
              <a:buClr>
                <a:schemeClr val="dk1"/>
              </a:buClr>
              <a:buSzPct val="100000"/>
              <a:buFont typeface="Arial"/>
              <a:buChar char="-"/>
            </a:pPr>
            <a:r>
              <a:rPr lang="nl" dirty="0"/>
              <a:t>Kansen tot verbetering</a:t>
            </a:r>
          </a:p>
          <a:p>
            <a:pPr marL="914400" marR="0" lvl="1" indent="-381000" algn="l" rtl="0">
              <a:lnSpc>
                <a:spcPct val="100000"/>
              </a:lnSpc>
              <a:spcBef>
                <a:spcPts val="600"/>
              </a:spcBef>
              <a:spcAft>
                <a:spcPts val="0"/>
              </a:spcAft>
              <a:buClr>
                <a:schemeClr val="dk1"/>
              </a:buClr>
              <a:buSzPct val="80000"/>
              <a:buFont typeface="Arial"/>
              <a:buChar char="-"/>
            </a:pPr>
            <a:r>
              <a:rPr lang="nl" dirty="0"/>
              <a:t>Layout scorebord</a:t>
            </a:r>
          </a:p>
          <a:p>
            <a:pPr marL="457200" marR="0" lvl="0" indent="-419100" algn="l" rtl="0">
              <a:lnSpc>
                <a:spcPct val="100000"/>
              </a:lnSpc>
              <a:spcBef>
                <a:spcPts val="600"/>
              </a:spcBef>
              <a:spcAft>
                <a:spcPts val="0"/>
              </a:spcAft>
              <a:buClr>
                <a:schemeClr val="dk1"/>
              </a:buClr>
              <a:buSzPct val="100000"/>
              <a:buFont typeface="Arial"/>
              <a:buChar char="-"/>
            </a:pPr>
            <a:r>
              <a:rPr lang="nl" dirty="0"/>
              <a:t>Extra uitbreidingen</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Uitbreidingsmogelijkheden</a:t>
            </a:r>
          </a:p>
        </p:txBody>
      </p:sp>
      <p:sp>
        <p:nvSpPr>
          <p:cNvPr id="240" name="Shape 240"/>
          <p:cNvSpPr txBox="1">
            <a:spLocks noGrp="1"/>
          </p:cNvSpPr>
          <p:nvPr>
            <p:ph type="body" idx="1"/>
          </p:nvPr>
        </p:nvSpPr>
        <p:spPr>
          <a:xfrm>
            <a:off x="457200" y="1200150"/>
            <a:ext cx="5635950" cy="3943499"/>
          </a:xfrm>
          <a:prstGeom prst="rect">
            <a:avLst/>
          </a:prstGeom>
        </p:spPr>
        <p:txBody>
          <a:bodyPr lIns="91425" tIns="91425" rIns="91425" bIns="91425" anchor="t" anchorCtr="0">
            <a:noAutofit/>
          </a:bodyPr>
          <a:lstStyle/>
          <a:p>
            <a:pPr marL="457200" indent="-419100">
              <a:spcBef>
                <a:spcPts val="600"/>
              </a:spcBef>
              <a:buFont typeface="Arial"/>
              <a:buChar char="-"/>
            </a:pPr>
            <a:r>
              <a:rPr lang="nl" dirty="0"/>
              <a:t>Elmos heeft nog plannen met deze tool.</a:t>
            </a:r>
          </a:p>
          <a:p>
            <a:pPr marL="914400" lvl="1" indent="-381000" rtl="0">
              <a:spcBef>
                <a:spcPts val="0"/>
              </a:spcBef>
              <a:buClr>
                <a:schemeClr val="dk1"/>
              </a:buClr>
              <a:buSzPct val="80000"/>
              <a:buFont typeface="Arial"/>
              <a:buChar char="-"/>
            </a:pPr>
            <a:r>
              <a:rPr lang="nl" dirty="0"/>
              <a:t>BI Tool</a:t>
            </a:r>
          </a:p>
          <a:p>
            <a:pPr marL="1371600" lvl="2" indent="-381000" rtl="0">
              <a:spcBef>
                <a:spcPts val="0"/>
              </a:spcBef>
              <a:buClr>
                <a:schemeClr val="dk1"/>
              </a:buClr>
              <a:buSzPct val="80000"/>
              <a:buFont typeface="Arial"/>
              <a:buChar char="-"/>
            </a:pPr>
            <a:r>
              <a:rPr lang="nl" dirty="0"/>
              <a:t>Grafieken en rapporten</a:t>
            </a:r>
          </a:p>
          <a:p>
            <a:pPr marL="914400" lvl="1" indent="-381000" rtl="0">
              <a:spcBef>
                <a:spcPts val="0"/>
              </a:spcBef>
              <a:buClr>
                <a:schemeClr val="dk1"/>
              </a:buClr>
              <a:buSzPct val="80000"/>
              <a:buFont typeface="Arial"/>
              <a:buChar char="-"/>
            </a:pPr>
            <a:r>
              <a:rPr lang="nl" dirty="0"/>
              <a:t>Mobile</a:t>
            </a:r>
          </a:p>
          <a:p>
            <a:pPr lvl="0" rtl="0">
              <a:spcBef>
                <a:spcPts val="0"/>
              </a:spcBef>
              <a:buNone/>
            </a:pPr>
            <a:endParaRPr dirty="0"/>
          </a:p>
        </p:txBody>
      </p:sp>
      <p:pic>
        <p:nvPicPr>
          <p:cNvPr id="241" name="Shape 241"/>
          <p:cNvPicPr preferRelativeResize="0"/>
          <p:nvPr/>
        </p:nvPicPr>
        <p:blipFill>
          <a:blip r:embed="rId3">
            <a:alphaModFix/>
          </a:blip>
          <a:stretch>
            <a:fillRect/>
          </a:stretch>
        </p:blipFill>
        <p:spPr>
          <a:xfrm>
            <a:off x="6093150" y="1909201"/>
            <a:ext cx="2593649" cy="25253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BI Tool</a:t>
            </a:r>
          </a:p>
        </p:txBody>
      </p:sp>
      <p:sp>
        <p:nvSpPr>
          <p:cNvPr id="247" name="Shape 2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Beter inzicht</a:t>
            </a:r>
          </a:p>
          <a:p>
            <a:pPr marL="457200" lvl="0" indent="-419100" rtl="0">
              <a:spcBef>
                <a:spcPts val="0"/>
              </a:spcBef>
              <a:buClr>
                <a:schemeClr val="dk1"/>
              </a:buClr>
              <a:buSzPct val="100000"/>
              <a:buFont typeface="Arial"/>
              <a:buChar char="-"/>
            </a:pPr>
            <a:r>
              <a:rPr lang="nl"/>
              <a:t>Administratief overzicht</a:t>
            </a:r>
          </a:p>
          <a:p>
            <a:pPr marL="457200" lvl="0" indent="-419100" rtl="0">
              <a:spcBef>
                <a:spcPts val="0"/>
              </a:spcBef>
              <a:buClr>
                <a:schemeClr val="dk1"/>
              </a:buClr>
              <a:buSzPct val="100000"/>
              <a:buFont typeface="Arial"/>
              <a:buChar char="-"/>
            </a:pPr>
            <a:r>
              <a:rPr lang="nl"/>
              <a:t>Resultaten na een match</a:t>
            </a:r>
          </a:p>
          <a:p>
            <a:pPr marL="457200" lvl="0" indent="-419100">
              <a:spcBef>
                <a:spcPts val="0"/>
              </a:spcBef>
              <a:buClr>
                <a:schemeClr val="dk1"/>
              </a:buClr>
              <a:buSzPct val="100000"/>
              <a:buFont typeface="Arial"/>
              <a:buChar char="-"/>
            </a:pPr>
            <a:r>
              <a:rPr lang="nl"/>
              <a:t>Seizoensoverzicht</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a:t>Ons Product</a:t>
            </a:r>
          </a:p>
        </p:txBody>
      </p:sp>
      <p:sp>
        <p:nvSpPr>
          <p:cNvPr id="55" name="Shape 55"/>
          <p:cNvSpPr txBox="1">
            <a:spLocks noGrp="1"/>
          </p:cNvSpPr>
          <p:nvPr>
            <p:ph type="body" idx="1"/>
          </p:nvPr>
        </p:nvSpPr>
        <p:spPr>
          <a:xfrm>
            <a:off x="457200" y="1224475"/>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Administratie tool</a:t>
            </a:r>
          </a:p>
        </p:txBody>
      </p:sp>
      <p:pic>
        <p:nvPicPr>
          <p:cNvPr id="56" name="Shape 56"/>
          <p:cNvPicPr preferRelativeResize="0"/>
          <p:nvPr/>
        </p:nvPicPr>
        <p:blipFill>
          <a:blip r:embed="rId3">
            <a:alphaModFix/>
          </a:blip>
          <a:stretch>
            <a:fillRect/>
          </a:stretch>
        </p:blipFill>
        <p:spPr>
          <a:xfrm>
            <a:off x="4303400" y="1224475"/>
            <a:ext cx="4383400" cy="3370374"/>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a:t>Spelersgegevens in een seizoen</a:t>
            </a:r>
          </a:p>
        </p:txBody>
      </p:sp>
      <p:sp>
        <p:nvSpPr>
          <p:cNvPr id="253" name="Shape 2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a:p>
        </p:txBody>
      </p:sp>
      <p:pic>
        <p:nvPicPr>
          <p:cNvPr id="254" name="Shape 254"/>
          <p:cNvPicPr preferRelativeResize="0"/>
          <p:nvPr/>
        </p:nvPicPr>
        <p:blipFill>
          <a:blip r:embed="rId3">
            <a:alphaModFix/>
          </a:blip>
          <a:stretch>
            <a:fillRect/>
          </a:stretch>
        </p:blipFill>
        <p:spPr>
          <a:xfrm>
            <a:off x="506125" y="1328325"/>
            <a:ext cx="8071325" cy="3356274"/>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Team KPI’s</a:t>
            </a:r>
          </a:p>
        </p:txBody>
      </p:sp>
      <p:sp>
        <p:nvSpPr>
          <p:cNvPr id="260" name="Shape 2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Percentage gewonnen</a:t>
            </a:r>
          </a:p>
          <a:p>
            <a:pPr marL="457200" lvl="0" indent="-419100" rtl="0">
              <a:spcBef>
                <a:spcPts val="0"/>
              </a:spcBef>
              <a:buClr>
                <a:schemeClr val="dk1"/>
              </a:buClr>
              <a:buSzPct val="100000"/>
              <a:buFont typeface="Arial"/>
              <a:buChar char="-"/>
            </a:pPr>
            <a:r>
              <a:rPr lang="nl"/>
              <a:t>Aantal punten per team</a:t>
            </a:r>
          </a:p>
          <a:p>
            <a:pPr marL="457200" lvl="0" indent="-419100" rtl="0">
              <a:spcBef>
                <a:spcPts val="0"/>
              </a:spcBef>
              <a:buClr>
                <a:schemeClr val="dk1"/>
              </a:buClr>
              <a:buSzPct val="100000"/>
              <a:buFont typeface="Arial"/>
              <a:buChar char="-"/>
            </a:pPr>
            <a:r>
              <a:rPr lang="nl"/>
              <a:t>Puntenverschil</a:t>
            </a:r>
          </a:p>
          <a:p>
            <a:pPr marL="457200" lvl="0" indent="-419100">
              <a:spcBef>
                <a:spcPts val="0"/>
              </a:spcBef>
              <a:buClr>
                <a:schemeClr val="dk1"/>
              </a:buClr>
              <a:buSzPct val="100000"/>
              <a:buFont typeface="Arial"/>
              <a:buChar char="-"/>
            </a:pPr>
            <a:r>
              <a:rPr lang="nl"/>
              <a:t>Aantal </a:t>
            </a:r>
            <a:r>
              <a:rPr lang="nl" i="1"/>
              <a:t>wins </a:t>
            </a:r>
            <a:r>
              <a:rPr lang="nl"/>
              <a:t>binnen een seizoen.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Speler KPI’s</a:t>
            </a:r>
          </a:p>
        </p:txBody>
      </p:sp>
      <p:sp>
        <p:nvSpPr>
          <p:cNvPr id="266" name="Shape 26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dirty="0"/>
              <a:t>Aantal doelpunten</a:t>
            </a:r>
          </a:p>
          <a:p>
            <a:pPr marL="457200" lvl="0" indent="-419100" rtl="0">
              <a:spcBef>
                <a:spcPts val="0"/>
              </a:spcBef>
              <a:buClr>
                <a:schemeClr val="dk1"/>
              </a:buClr>
              <a:buSzPct val="100000"/>
              <a:buFont typeface="Arial"/>
              <a:buChar char="-"/>
            </a:pPr>
            <a:r>
              <a:rPr lang="nl" dirty="0"/>
              <a:t>Aantal fouten</a:t>
            </a:r>
          </a:p>
          <a:p>
            <a:pPr marL="457200" lvl="0" indent="-419100" rtl="0">
              <a:spcBef>
                <a:spcPts val="0"/>
              </a:spcBef>
              <a:buClr>
                <a:schemeClr val="dk1"/>
              </a:buClr>
              <a:buSzPct val="100000"/>
              <a:buFont typeface="Arial"/>
              <a:buChar char="-"/>
            </a:pPr>
            <a:r>
              <a:rPr lang="nl" dirty="0"/>
              <a:t>Tijd op het veld</a:t>
            </a:r>
          </a:p>
          <a:p>
            <a:pPr marL="457200" lvl="0" indent="-419100">
              <a:spcBef>
                <a:spcPts val="0"/>
              </a:spcBef>
              <a:buClr>
                <a:schemeClr val="dk1"/>
              </a:buClr>
              <a:buSzPct val="100000"/>
              <a:buFont typeface="Arial"/>
              <a:buChar char="-"/>
            </a:pPr>
            <a:r>
              <a:rPr lang="nl" dirty="0"/>
              <a:t>Tijd dat een speler gemiddeld gespeeld heeft per </a:t>
            </a:r>
            <a:r>
              <a:rPr lang="nl" dirty="0" smtClean="0"/>
              <a:t>match. </a:t>
            </a:r>
            <a:endParaRPr lang="nl" dirty="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nl"/>
              <a:t>QlikView demo</a:t>
            </a:r>
          </a:p>
        </p:txBody>
      </p:sp>
      <p:pic>
        <p:nvPicPr>
          <p:cNvPr id="272" name="Shape 272"/>
          <p:cNvPicPr preferRelativeResize="0"/>
          <p:nvPr/>
        </p:nvPicPr>
        <p:blipFill>
          <a:blip r:embed="rId3">
            <a:alphaModFix/>
          </a:blip>
          <a:stretch>
            <a:fillRect/>
          </a:stretch>
        </p:blipFill>
        <p:spPr>
          <a:xfrm>
            <a:off x="1585375" y="1457725"/>
            <a:ext cx="5973249" cy="3140774"/>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Wat bijgeleerd?</a:t>
            </a:r>
          </a:p>
        </p:txBody>
      </p:sp>
      <p:sp>
        <p:nvSpPr>
          <p:cNvPr id="278" name="Shape 2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Uitbreiding bestaande kennis:</a:t>
            </a:r>
          </a:p>
          <a:p>
            <a:pPr marL="914400" lvl="1" indent="-381000" rtl="0">
              <a:spcBef>
                <a:spcPts val="0"/>
              </a:spcBef>
              <a:buClr>
                <a:schemeClr val="dk1"/>
              </a:buClr>
              <a:buSzPct val="80000"/>
              <a:buFont typeface="Arial"/>
              <a:buChar char="-"/>
            </a:pPr>
            <a:r>
              <a:rPr lang="nl"/>
              <a:t>Programmeren</a:t>
            </a:r>
          </a:p>
          <a:p>
            <a:pPr marL="914400" lvl="1" indent="-381000" rtl="0">
              <a:spcBef>
                <a:spcPts val="0"/>
              </a:spcBef>
              <a:buClr>
                <a:schemeClr val="dk1"/>
              </a:buClr>
              <a:buSzPct val="80000"/>
              <a:buFont typeface="Arial"/>
              <a:buChar char="-"/>
            </a:pPr>
            <a:r>
              <a:rPr lang="nl"/>
              <a:t>SQL</a:t>
            </a:r>
          </a:p>
          <a:p>
            <a:pPr marL="457200" lvl="0" indent="-419100" rtl="0">
              <a:spcBef>
                <a:spcPts val="0"/>
              </a:spcBef>
              <a:buClr>
                <a:schemeClr val="dk1"/>
              </a:buClr>
              <a:buSzPct val="100000"/>
              <a:buFont typeface="Arial"/>
              <a:buChar char="-"/>
            </a:pPr>
            <a:r>
              <a:rPr lang="nl"/>
              <a:t>Databanken in applicaties </a:t>
            </a:r>
          </a:p>
          <a:p>
            <a:pPr marL="457200" lvl="0" indent="-419100" rtl="0">
              <a:spcBef>
                <a:spcPts val="0"/>
              </a:spcBef>
              <a:buClr>
                <a:schemeClr val="dk1"/>
              </a:buClr>
              <a:buSzPct val="100000"/>
              <a:buFont typeface="Arial"/>
              <a:buChar char="-"/>
            </a:pPr>
            <a:r>
              <a:rPr lang="nl"/>
              <a:t>Nieuwe technologieën  (ORM, PHP, C#)</a:t>
            </a:r>
          </a:p>
          <a:p>
            <a:pPr marL="457200" lvl="0" indent="-419100" rtl="0">
              <a:spcBef>
                <a:spcPts val="0"/>
              </a:spcBef>
              <a:buClr>
                <a:schemeClr val="dk1"/>
              </a:buClr>
              <a:buSzPct val="100000"/>
              <a:buFont typeface="Arial"/>
              <a:buChar char="-"/>
            </a:pPr>
            <a:r>
              <a:rPr lang="nl"/>
              <a:t>Praktische zaken</a:t>
            </a:r>
          </a:p>
          <a:p>
            <a:pPr marL="457200" lvl="0" indent="-419100">
              <a:spcBef>
                <a:spcPts val="0"/>
              </a:spcBef>
              <a:buClr>
                <a:schemeClr val="dk1"/>
              </a:buClr>
              <a:buSzPct val="100000"/>
              <a:buFont typeface="Arial"/>
              <a:buChar char="-"/>
            </a:pPr>
            <a:r>
              <a:rPr lang="nl"/>
              <a:t>Teamwork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lgn="ctr" rtl="0">
              <a:spcBef>
                <a:spcPts val="0"/>
              </a:spcBef>
              <a:buNone/>
            </a:pPr>
            <a:r>
              <a:rPr lang="nl" sz="4800"/>
              <a:t>Dank u voor uw aandacht</a:t>
            </a:r>
          </a:p>
          <a:p>
            <a:pPr rtl="0">
              <a:spcBef>
                <a:spcPts val="0"/>
              </a:spcBef>
              <a:buNone/>
            </a:pPr>
            <a:endParaRPr sz="4800"/>
          </a:p>
          <a:p>
            <a:pPr rtl="0">
              <a:spcBef>
                <a:spcPts val="0"/>
              </a:spcBef>
              <a:buNone/>
            </a:pPr>
            <a:endParaRPr sz="4800"/>
          </a:p>
          <a:p>
            <a:pPr>
              <a:spcBef>
                <a:spcPts val="0"/>
              </a:spcBef>
              <a:buNone/>
            </a:pPr>
            <a:endParaRPr sz="4800"/>
          </a:p>
        </p:txBody>
      </p:sp>
      <p:sp>
        <p:nvSpPr>
          <p:cNvPr id="284" name="Shape 284"/>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spcBef>
                <a:spcPts val="0"/>
              </a:spcBef>
              <a:buNone/>
            </a:pPr>
            <a:r>
              <a:rPr lang="nl"/>
              <a:t>Vragen?</a:t>
            </a:r>
          </a:p>
        </p:txBody>
      </p:sp>
      <p:pic>
        <p:nvPicPr>
          <p:cNvPr id="285" name="Shape 285"/>
          <p:cNvPicPr preferRelativeResize="0"/>
          <p:nvPr/>
        </p:nvPicPr>
        <p:blipFill>
          <a:blip r:embed="rId3">
            <a:alphaModFix/>
          </a:blip>
          <a:stretch>
            <a:fillRect/>
          </a:stretch>
        </p:blipFill>
        <p:spPr>
          <a:xfrm>
            <a:off x="857250" y="1422125"/>
            <a:ext cx="7499975" cy="17354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Ons Product</a:t>
            </a:r>
          </a:p>
        </p:txBody>
      </p:sp>
      <p:sp>
        <p:nvSpPr>
          <p:cNvPr id="62" name="Shape 62"/>
          <p:cNvSpPr txBox="1">
            <a:spLocks noGrp="1"/>
          </p:cNvSpPr>
          <p:nvPr>
            <p:ph type="body" idx="1"/>
          </p:nvPr>
        </p:nvSpPr>
        <p:spPr>
          <a:xfrm>
            <a:off x="457200" y="1224475"/>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Administratie tool</a:t>
            </a:r>
          </a:p>
          <a:p>
            <a:pPr marL="457200" lvl="0" indent="-419100">
              <a:spcBef>
                <a:spcPts val="0"/>
              </a:spcBef>
              <a:buClr>
                <a:schemeClr val="dk1"/>
              </a:buClr>
              <a:buSzPct val="100000"/>
              <a:buFont typeface="Arial"/>
              <a:buChar char="-"/>
            </a:pPr>
            <a:r>
              <a:rPr lang="nl"/>
              <a:t>Display tool</a:t>
            </a:r>
          </a:p>
        </p:txBody>
      </p:sp>
      <p:pic>
        <p:nvPicPr>
          <p:cNvPr id="63" name="Shape 63"/>
          <p:cNvPicPr preferRelativeResize="0"/>
          <p:nvPr/>
        </p:nvPicPr>
        <p:blipFill>
          <a:blip r:embed="rId3">
            <a:alphaModFix/>
          </a:blip>
          <a:stretch>
            <a:fillRect/>
          </a:stretch>
        </p:blipFill>
        <p:spPr>
          <a:xfrm>
            <a:off x="4092500" y="1224475"/>
            <a:ext cx="4594300" cy="31646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Elmos</a:t>
            </a:r>
          </a:p>
        </p:txBody>
      </p:sp>
      <p:sp>
        <p:nvSpPr>
          <p:cNvPr id="69" name="Shape 6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Hoe zijn we met hen in contact gekomen</a:t>
            </a:r>
          </a:p>
          <a:p>
            <a:pPr marL="457200" lvl="0" indent="-419100" rtl="0">
              <a:spcBef>
                <a:spcPts val="0"/>
              </a:spcBef>
              <a:buClr>
                <a:schemeClr val="dk1"/>
              </a:buClr>
              <a:buSzPct val="100000"/>
              <a:buFont typeface="Arial"/>
              <a:buChar char="-"/>
            </a:pPr>
            <a:r>
              <a:rPr lang="nl"/>
              <a:t>Hun vraag</a:t>
            </a:r>
          </a:p>
          <a:p>
            <a:pPr marL="457200" lvl="0" indent="-419100" rtl="0">
              <a:spcBef>
                <a:spcPts val="0"/>
              </a:spcBef>
              <a:buClr>
                <a:schemeClr val="dk1"/>
              </a:buClr>
              <a:buSzPct val="100000"/>
              <a:buFont typeface="Arial"/>
              <a:buChar char="-"/>
            </a:pPr>
            <a:r>
              <a:rPr lang="nl"/>
              <a:t>Vergaderingen</a:t>
            </a:r>
          </a:p>
          <a:p>
            <a:pPr marL="914400" lvl="1" indent="-381000" rtl="0">
              <a:spcBef>
                <a:spcPts val="0"/>
              </a:spcBef>
              <a:buClr>
                <a:schemeClr val="dk1"/>
              </a:buClr>
              <a:buSzPct val="80000"/>
              <a:buFont typeface="Arial"/>
              <a:buChar char="-"/>
            </a:pPr>
            <a:r>
              <a:rPr lang="nl"/>
              <a:t>Uitklaring onduidelijkheden</a:t>
            </a:r>
          </a:p>
          <a:p>
            <a:pPr marL="914400" lvl="1" indent="-381000" rtl="0">
              <a:spcBef>
                <a:spcPts val="0"/>
              </a:spcBef>
              <a:buClr>
                <a:schemeClr val="dk1"/>
              </a:buClr>
              <a:buSzPct val="80000"/>
              <a:buFont typeface="Arial"/>
              <a:buChar char="-"/>
            </a:pPr>
            <a:r>
              <a:rPr lang="nl"/>
              <a:t>Bespreking analyse</a:t>
            </a:r>
          </a:p>
          <a:p>
            <a:pPr marL="914400" lvl="1" indent="-381000" rtl="0">
              <a:spcBef>
                <a:spcPts val="0"/>
              </a:spcBef>
              <a:buClr>
                <a:schemeClr val="dk1"/>
              </a:buClr>
              <a:buSzPct val="80000"/>
              <a:buFont typeface="Arial"/>
              <a:buChar char="-"/>
            </a:pPr>
            <a:r>
              <a:rPr lang="nl"/>
              <a:t>Bespreking voortgang</a:t>
            </a:r>
          </a:p>
          <a:p>
            <a:pPr lvl="0">
              <a:spcBef>
                <a:spcPts val="0"/>
              </a:spcBef>
              <a:buNone/>
            </a:pPr>
            <a:endParaRPr/>
          </a:p>
        </p:txBody>
      </p:sp>
      <p:pic>
        <p:nvPicPr>
          <p:cNvPr id="70" name="Shape 70"/>
          <p:cNvPicPr preferRelativeResize="0"/>
          <p:nvPr/>
        </p:nvPicPr>
        <p:blipFill>
          <a:blip r:embed="rId3">
            <a:alphaModFix/>
          </a:blip>
          <a:stretch>
            <a:fillRect/>
          </a:stretch>
        </p:blipFill>
        <p:spPr>
          <a:xfrm>
            <a:off x="5467350" y="2496975"/>
            <a:ext cx="3219450" cy="24288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nl"/>
              <a:t>Functionele analyse</a:t>
            </a:r>
          </a:p>
        </p:txBody>
      </p:sp>
      <p:sp>
        <p:nvSpPr>
          <p:cNvPr id="76" name="Shape 7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nl"/>
              <a:t>Waarom ?</a:t>
            </a:r>
          </a:p>
          <a:p>
            <a:pPr marL="457200" lvl="0" indent="-419100" rtl="0">
              <a:spcBef>
                <a:spcPts val="0"/>
              </a:spcBef>
              <a:buClr>
                <a:schemeClr val="dk1"/>
              </a:buClr>
              <a:buSzPct val="100000"/>
              <a:buFont typeface="Arial"/>
              <a:buChar char="-"/>
            </a:pPr>
            <a:r>
              <a:rPr lang="nl"/>
              <a:t>De eerste stap</a:t>
            </a:r>
          </a:p>
          <a:p>
            <a:pPr marL="457200" lvl="0" indent="-419100" rtl="0">
              <a:spcBef>
                <a:spcPts val="0"/>
              </a:spcBef>
              <a:buClr>
                <a:schemeClr val="dk1"/>
              </a:buClr>
              <a:buSzPct val="100000"/>
              <a:buFont typeface="Arial"/>
              <a:buChar char="-"/>
            </a:pPr>
            <a:r>
              <a:rPr lang="nl"/>
              <a:t>Specifieke vereisten van de klant</a:t>
            </a:r>
          </a:p>
          <a:p>
            <a:pPr lvl="0" rtl="0">
              <a:spcBef>
                <a:spcPts val="0"/>
              </a:spcBef>
              <a:buClr>
                <a:schemeClr val="dk1"/>
              </a:buClr>
              <a:buSzPct val="36666"/>
              <a:buFont typeface="Arial"/>
              <a:buNone/>
            </a:pPr>
            <a:r>
              <a:rPr lang="nl"/>
              <a:t>Hoe ?</a:t>
            </a:r>
          </a:p>
          <a:p>
            <a:pPr marL="457200" lvl="0" indent="-419100" rtl="0">
              <a:spcBef>
                <a:spcPts val="0"/>
              </a:spcBef>
              <a:buClr>
                <a:schemeClr val="dk1"/>
              </a:buClr>
              <a:buSzPct val="100000"/>
              <a:buFont typeface="Arial"/>
              <a:buChar char="-"/>
            </a:pPr>
            <a:r>
              <a:rPr lang="nl"/>
              <a:t>Schema’s</a:t>
            </a:r>
          </a:p>
          <a:p>
            <a:pPr marL="457200" lvl="0" indent="-419100" rtl="0">
              <a:spcBef>
                <a:spcPts val="0"/>
              </a:spcBef>
              <a:buClr>
                <a:schemeClr val="dk1"/>
              </a:buClr>
              <a:buSzPct val="100000"/>
              <a:buFont typeface="Arial"/>
              <a:buChar char="-"/>
            </a:pPr>
            <a:r>
              <a:rPr lang="nl"/>
              <a:t>Hoe wil de klant dat het product werkt?</a:t>
            </a:r>
          </a:p>
          <a:p>
            <a:pPr marL="457200" lvl="0" indent="-419100" rtl="0">
              <a:spcBef>
                <a:spcPts val="0"/>
              </a:spcBef>
              <a:buClr>
                <a:schemeClr val="dk1"/>
              </a:buClr>
              <a:buSzPct val="100000"/>
              <a:buFont typeface="Arial"/>
              <a:buChar char="-"/>
            </a:pPr>
            <a:r>
              <a:rPr lang="nl"/>
              <a:t>Een ‘Guidance tool’ en een ‘Projectie tool’</a:t>
            </a:r>
          </a:p>
          <a:p>
            <a:pPr>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nl"/>
              <a:t>Functionele analyse</a:t>
            </a:r>
          </a:p>
        </p:txBody>
      </p:sp>
      <p:pic>
        <p:nvPicPr>
          <p:cNvPr id="82" name="Shape 82"/>
          <p:cNvPicPr preferRelativeResize="0"/>
          <p:nvPr/>
        </p:nvPicPr>
        <p:blipFill>
          <a:blip r:embed="rId3">
            <a:alphaModFix/>
          </a:blip>
          <a:stretch>
            <a:fillRect/>
          </a:stretch>
        </p:blipFill>
        <p:spPr>
          <a:xfrm>
            <a:off x="509887" y="1183799"/>
            <a:ext cx="8124224" cy="37978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685800" y="198200"/>
            <a:ext cx="7772400" cy="3086099"/>
          </a:xfrm>
          <a:prstGeom prst="rect">
            <a:avLst/>
          </a:prstGeom>
        </p:spPr>
        <p:txBody>
          <a:bodyPr lIns="91425" tIns="91425" rIns="91425" bIns="91425" anchor="b" anchorCtr="0">
            <a:noAutofit/>
          </a:bodyPr>
          <a:lstStyle/>
          <a:p>
            <a:pPr lvl="0" rtl="0">
              <a:spcBef>
                <a:spcPts val="0"/>
              </a:spcBef>
              <a:buNone/>
            </a:pPr>
            <a:r>
              <a:rPr lang="nl"/>
              <a:t>Administratie Tool</a:t>
            </a:r>
          </a:p>
        </p:txBody>
      </p:sp>
      <p:sp>
        <p:nvSpPr>
          <p:cNvPr id="88" name="Shape 88"/>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nl"/>
              <a:t>JAVA VS .NET</a:t>
            </a:r>
          </a:p>
        </p:txBody>
      </p:sp>
      <p:sp>
        <p:nvSpPr>
          <p:cNvPr id="94" name="Shape 9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nl"/>
              <a:t>.NET </a:t>
            </a:r>
          </a:p>
          <a:p>
            <a:pPr marL="914400" lvl="1" indent="-381000" rtl="0">
              <a:spcBef>
                <a:spcPts val="0"/>
              </a:spcBef>
              <a:buClr>
                <a:schemeClr val="dk1"/>
              </a:buClr>
              <a:buSzPct val="80000"/>
              <a:buFont typeface="Arial"/>
              <a:buChar char="-"/>
            </a:pPr>
            <a:r>
              <a:rPr lang="nl"/>
              <a:t>Sterke grafische interfaces</a:t>
            </a:r>
          </a:p>
          <a:p>
            <a:pPr marL="914400" lvl="1" indent="-381000" rtl="0">
              <a:spcBef>
                <a:spcPts val="0"/>
              </a:spcBef>
              <a:buClr>
                <a:schemeClr val="dk1"/>
              </a:buClr>
              <a:buSzPct val="80000"/>
              <a:buFont typeface="Arial"/>
              <a:buChar char="-"/>
            </a:pPr>
            <a:r>
              <a:rPr lang="nl"/>
              <a:t>Enkel Windows</a:t>
            </a:r>
          </a:p>
          <a:p>
            <a:pPr marL="457200" lvl="0" indent="-419100" rtl="0">
              <a:spcBef>
                <a:spcPts val="0"/>
              </a:spcBef>
              <a:buClr>
                <a:schemeClr val="dk1"/>
              </a:buClr>
              <a:buSzPct val="100000"/>
              <a:buFont typeface="Arial"/>
              <a:buChar char="-"/>
            </a:pPr>
            <a:r>
              <a:rPr lang="nl"/>
              <a:t>JAVA</a:t>
            </a:r>
          </a:p>
          <a:p>
            <a:pPr marL="914400" lvl="1" indent="-381000" rtl="0">
              <a:spcBef>
                <a:spcPts val="0"/>
              </a:spcBef>
              <a:buClr>
                <a:schemeClr val="dk1"/>
              </a:buClr>
              <a:buSzPct val="80000"/>
              <a:buFont typeface="Arial"/>
              <a:buChar char="-"/>
            </a:pPr>
            <a:r>
              <a:rPr lang="nl"/>
              <a:t>Groot aantal gebruikers (tegelijk)</a:t>
            </a:r>
          </a:p>
          <a:p>
            <a:pPr marL="914400" lvl="1" indent="-381000" rtl="0">
              <a:spcBef>
                <a:spcPts val="0"/>
              </a:spcBef>
              <a:buClr>
                <a:schemeClr val="dk1"/>
              </a:buClr>
              <a:buSzPct val="80000"/>
              <a:buFont typeface="Arial"/>
              <a:buChar char="-"/>
            </a:pPr>
            <a:r>
              <a:rPr lang="nl"/>
              <a:t>Meerdere platformen</a:t>
            </a:r>
          </a:p>
        </p:txBody>
      </p:sp>
    </p:spTree>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4134</Words>
  <Application>Microsoft Office PowerPoint</Application>
  <PresentationFormat>Diavoorstelling (16:9)</PresentationFormat>
  <Paragraphs>376</Paragraphs>
  <Slides>36</Slides>
  <Notes>36</Notes>
  <HiddenSlides>0</HiddenSlides>
  <MMClips>0</MMClips>
  <ScaleCrop>false</ScaleCrop>
  <HeadingPairs>
    <vt:vector size="6" baseType="variant">
      <vt:variant>
        <vt:lpstr>Gebruikte lettertypen</vt:lpstr>
      </vt:variant>
      <vt:variant>
        <vt:i4>1</vt:i4>
      </vt:variant>
      <vt:variant>
        <vt:lpstr>Thema</vt:lpstr>
      </vt:variant>
      <vt:variant>
        <vt:i4>1</vt:i4>
      </vt:variant>
      <vt:variant>
        <vt:lpstr>Diatitels</vt:lpstr>
      </vt:variant>
      <vt:variant>
        <vt:i4>36</vt:i4>
      </vt:variant>
    </vt:vector>
  </HeadingPairs>
  <TitlesOfParts>
    <vt:vector size="38" baseType="lpstr">
      <vt:lpstr>Arial</vt:lpstr>
      <vt:lpstr>label</vt:lpstr>
      <vt:lpstr>Basketbal Promotion System</vt:lpstr>
      <vt:lpstr>Inhoud</vt:lpstr>
      <vt:lpstr>Ons Product</vt:lpstr>
      <vt:lpstr>Ons Product</vt:lpstr>
      <vt:lpstr>Elmos</vt:lpstr>
      <vt:lpstr>Functionele analyse</vt:lpstr>
      <vt:lpstr>Functionele analyse</vt:lpstr>
      <vt:lpstr>Administratie Tool</vt:lpstr>
      <vt:lpstr>JAVA VS .NET</vt:lpstr>
      <vt:lpstr>Wat is ORM ?</vt:lpstr>
      <vt:lpstr>Waarom LinQ to SQL?</vt:lpstr>
      <vt:lpstr>Hoofdscherm </vt:lpstr>
      <vt:lpstr>Wedstrijd aanmaken</vt:lpstr>
      <vt:lpstr>Welke informatie hebben we nodig?</vt:lpstr>
      <vt:lpstr>Welke informatie hebben we nodig?</vt:lpstr>
      <vt:lpstr>Welke informatie hebben we nodig?</vt:lpstr>
      <vt:lpstr>Welke informatie hebben we nodig?</vt:lpstr>
      <vt:lpstr>Welke informatie hebben we nodig?</vt:lpstr>
      <vt:lpstr>Overzicht</vt:lpstr>
      <vt:lpstr>Display Tool</vt:lpstr>
      <vt:lpstr>Twee computers</vt:lpstr>
      <vt:lpstr>Twee computers</vt:lpstr>
      <vt:lpstr>Scorebord in PHP</vt:lpstr>
      <vt:lpstr>Scorebord controller</vt:lpstr>
      <vt:lpstr>Flowchart wedstrijd</vt:lpstr>
      <vt:lpstr>Beheren van het scorebord.</vt:lpstr>
      <vt:lpstr>Het eindoordeel van Elmos</vt:lpstr>
      <vt:lpstr>Uitbreidingsmogelijkheden</vt:lpstr>
      <vt:lpstr>BI Tool</vt:lpstr>
      <vt:lpstr>Spelersgegevens in een seizoen</vt:lpstr>
      <vt:lpstr>Team KPI’s</vt:lpstr>
      <vt:lpstr>Speler KPI’s</vt:lpstr>
      <vt:lpstr>QlikView demo</vt:lpstr>
      <vt:lpstr>Wat bijgeleerd?</vt:lpstr>
      <vt:lpstr>Dank u voor uw aandacht   </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 Promotion System</dc:title>
  <dc:creator>Philippe Van Vlierberghe</dc:creator>
  <cp:lastModifiedBy>Philippe Van Vlierberghe</cp:lastModifiedBy>
  <cp:revision>4</cp:revision>
  <dcterms:modified xsi:type="dcterms:W3CDTF">2015-06-18T14:48:30Z</dcterms:modified>
</cp:coreProperties>
</file>