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275864-B984-84D5-6D54-3C44493B065A}" v="155" dt="2024-11-18T03:43:19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84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2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1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8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8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7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5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8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6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4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computador, Dispositivo eletrónico, Dispositivo de entrada, interior&#10;&#10;Descrição gerada automaticamente">
            <a:extLst>
              <a:ext uri="{FF2B5EF4-FFF2-40B4-BE49-F238E27FC236}">
                <a16:creationId xmlns:a16="http://schemas.microsoft.com/office/drawing/2014/main" id="{AA612264-205D-F50F-1B9B-0E6296D0E81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r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4EC6B62-8D18-47C6-815A-17919789F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50443" y="-1383557"/>
            <a:ext cx="6858000" cy="96251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55000">
                <a:srgbClr val="000000">
                  <a:alpha val="46000"/>
                </a:srgbClr>
              </a:gs>
              <a:gs pos="0">
                <a:srgbClr val="000000">
                  <a:alpha val="6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1B00A1-15D3-42C2-B2D9-578BAF9AE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145" y="4991100"/>
            <a:ext cx="10381553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94742" y="663960"/>
            <a:ext cx="5502555" cy="3594112"/>
          </a:xfrm>
        </p:spPr>
        <p:txBody>
          <a:bodyPr anchor="t">
            <a:normAutofit/>
          </a:bodyPr>
          <a:lstStyle/>
          <a:p>
            <a:pPr algn="r"/>
            <a:r>
              <a:rPr lang="pt-PT" sz="4600">
                <a:solidFill>
                  <a:srgbClr val="FFFFFF"/>
                </a:solidFill>
              </a:rPr>
              <a:t>Laboratório De Desenvolvimento De Software</a:t>
            </a:r>
            <a:br>
              <a:rPr lang="pt-PT" sz="4600">
                <a:solidFill>
                  <a:srgbClr val="FFFFFF"/>
                </a:solidFill>
              </a:rPr>
            </a:br>
            <a:br>
              <a:rPr lang="pt-PT" sz="4600">
                <a:solidFill>
                  <a:srgbClr val="FFFFFF"/>
                </a:solidFill>
              </a:rPr>
            </a:br>
            <a:r>
              <a:rPr lang="pt-PT" sz="4600">
                <a:solidFill>
                  <a:srgbClr val="FFFFFF"/>
                </a:solidFill>
              </a:rPr>
              <a:t>Projeto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94742" y="5205048"/>
            <a:ext cx="5502555" cy="659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20000"/>
              </a:lnSpc>
            </a:pPr>
            <a:r>
              <a:rPr lang="pt-PT" sz="1600">
                <a:solidFill>
                  <a:srgbClr val="FFFFFF"/>
                </a:solidFill>
                <a:ea typeface="+mn-lt"/>
                <a:cs typeface="+mn-lt"/>
              </a:rPr>
              <a:t>Kaike Batista Dassumpção , Miguel Pedrosa do Carmo Nonato, Philippe Roberto Dutra Chaves Vieira, Samuel Almeida Pinheiro</a:t>
            </a:r>
            <a:endParaRPr lang="pt-PT" sz="1600">
              <a:solidFill>
                <a:srgbClr val="FFFFFF"/>
              </a:solidFill>
            </a:endParaRPr>
          </a:p>
        </p:txBody>
      </p:sp>
      <p:cxnSp>
        <p:nvCxnSpPr>
          <p:cNvPr id="30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977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ED8031-DD67-43C6-94A0-64663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55E739-A594-152F-3D2E-0A9284A4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669856"/>
            <a:ext cx="5981860" cy="10406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Diagrama De Caso De Uso</a:t>
            </a:r>
          </a:p>
        </p:txBody>
      </p:sp>
      <p:pic>
        <p:nvPicPr>
          <p:cNvPr id="4" name="Marcador de Posição de Conteúdo 3" descr="Uma imagem com texto, diagrama, Tipo de letra&#10;&#10;Descrição gerada automaticamente">
            <a:extLst>
              <a:ext uri="{FF2B5EF4-FFF2-40B4-BE49-F238E27FC236}">
                <a16:creationId xmlns:a16="http://schemas.microsoft.com/office/drawing/2014/main" id="{F97283D8-B08D-ECF9-9580-071D6A6F5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8852" y="1935707"/>
            <a:ext cx="4543709" cy="4117077"/>
          </a:xfrm>
          <a:prstGeom prst="rect">
            <a:avLst/>
          </a:prstGeom>
        </p:spPr>
      </p:pic>
      <p:sp>
        <p:nvSpPr>
          <p:cNvPr id="19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DB03F3-936C-4FC9-8A4E-9ADA66A98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886564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FCAA1B-E660-4FFE-8F82-F41F369BD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4510" y="334926"/>
            <a:ext cx="0" cy="1551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25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ED8031-DD67-43C6-94A0-64663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1A2484-C85C-8C71-27D9-327DA9218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52782"/>
            <a:ext cx="6635313" cy="9891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/>
              <a:t>Diagrama de Sequência </a:t>
            </a:r>
          </a:p>
        </p:txBody>
      </p:sp>
      <p:cxnSp>
        <p:nvCxnSpPr>
          <p:cNvPr id="26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C6701C-C62A-47B4-9257-4C2DC4A12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5" y="1905000"/>
            <a:ext cx="1038095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565D733C-63C7-9F19-6A83-615FEB558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741" y="1910269"/>
            <a:ext cx="3591934" cy="2846580"/>
          </a:xfrm>
          <a:prstGeom prst="rect">
            <a:avLst/>
          </a:prstGeom>
        </p:spPr>
      </p:pic>
      <p:pic>
        <p:nvPicPr>
          <p:cNvPr id="7" name="Espaço Reservado para Conteúdo 6" descr="Diagrama&#10;&#10;Descrição gerada automaticamente">
            <a:extLst>
              <a:ext uri="{FF2B5EF4-FFF2-40B4-BE49-F238E27FC236}">
                <a16:creationId xmlns:a16="http://schemas.microsoft.com/office/drawing/2014/main" id="{76C0885D-5EA8-3F02-BECE-BBF7EB817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1352" y="1959866"/>
            <a:ext cx="3787877" cy="3030797"/>
          </a:xfrm>
          <a:prstGeom prst="rect">
            <a:avLst/>
          </a:prstGeom>
        </p:spPr>
      </p:pic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203E18CE-49F9-6CA7-C4F6-110B2C971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591" y="2042825"/>
            <a:ext cx="4430134" cy="2396792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670A5F-3A4D-4362-8C8A-EFC2328E2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4991100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C2E89E-12DC-4F2A-A281-54BDE93E9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6047437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37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1D2A2F9E-7D0A-4F05-9AC5-F4CA66791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469873-C2CA-4B52-BEAD-977195EFF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533" y="1901960"/>
            <a:ext cx="103890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019EB6-BB3E-49B9-8E6A-319138CBD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27080" y="1898009"/>
            <a:ext cx="0" cy="41498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ain Frame">
            <a:extLst>
              <a:ext uri="{FF2B5EF4-FFF2-40B4-BE49-F238E27FC236}">
                <a16:creationId xmlns:a16="http://schemas.microsoft.com/office/drawing/2014/main" id="{72C05EE4-33B7-40FB-A761-55579994C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3D8A46-04C4-7403-0029-28A332A8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489000" cy="1141372"/>
          </a:xfrm>
        </p:spPr>
        <p:txBody>
          <a:bodyPr>
            <a:normAutofit/>
          </a:bodyPr>
          <a:lstStyle/>
          <a:p>
            <a:r>
              <a:rPr lang="pt-PT" dirty="0"/>
              <a:t>Tecnologias Utilizadas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99F1692-B91D-E872-1B3D-7FBD004A7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96199"/>
            <a:ext cx="5519795" cy="3747384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pt-PT" dirty="0" err="1">
                <a:ea typeface="+mn-lt"/>
                <a:cs typeface="+mn-lt"/>
              </a:rPr>
              <a:t>Backend</a:t>
            </a:r>
            <a:r>
              <a:rPr lang="pt-PT" dirty="0">
                <a:ea typeface="+mn-lt"/>
                <a:cs typeface="+mn-lt"/>
              </a:rPr>
              <a:t> (Spring </a:t>
            </a:r>
            <a:r>
              <a:rPr lang="pt-PT" dirty="0" err="1">
                <a:ea typeface="+mn-lt"/>
                <a:cs typeface="+mn-lt"/>
              </a:rPr>
              <a:t>Boot</a:t>
            </a:r>
            <a:r>
              <a:rPr lang="pt-PT" dirty="0">
                <a:ea typeface="+mn-lt"/>
                <a:cs typeface="+mn-lt"/>
              </a:rPr>
              <a:t> + JPA)</a:t>
            </a:r>
            <a:endParaRPr lang="pt-PT" dirty="0"/>
          </a:p>
          <a:p>
            <a:r>
              <a:rPr lang="pt-PT" err="1">
                <a:ea typeface="+mn-lt"/>
                <a:cs typeface="+mn-lt"/>
              </a:rPr>
              <a:t>Frontent</a:t>
            </a:r>
            <a:r>
              <a:rPr lang="pt-PT" dirty="0">
                <a:ea typeface="+mn-lt"/>
                <a:cs typeface="+mn-lt"/>
              </a:rPr>
              <a:t> - (HTML + CSS)</a:t>
            </a:r>
          </a:p>
          <a:p>
            <a:r>
              <a:rPr lang="pt-PT">
                <a:ea typeface="+mn-lt"/>
                <a:cs typeface="+mn-lt"/>
              </a:rPr>
              <a:t>As principais ferramentas e tecnologias envolvidas na implementação do acesso ao banco de dados são:</a:t>
            </a:r>
            <a:endParaRPr lang="pt-PT" dirty="0"/>
          </a:p>
          <a:p>
            <a:r>
              <a:rPr lang="pt-PT" dirty="0">
                <a:ea typeface="+mn-lt"/>
                <a:cs typeface="+mn-lt"/>
              </a:rPr>
              <a:t>JPA (Java </a:t>
            </a:r>
            <a:r>
              <a:rPr lang="pt-PT" err="1">
                <a:ea typeface="+mn-lt"/>
                <a:cs typeface="+mn-lt"/>
              </a:rPr>
              <a:t>Persistence</a:t>
            </a:r>
            <a:r>
              <a:rPr lang="pt-PT" dirty="0">
                <a:ea typeface="+mn-lt"/>
                <a:cs typeface="+mn-lt"/>
              </a:rPr>
              <a:t> API): Usada para mapeamento objeto-relacional (ORM), convertendo objetos Java em registros do banco de dados.</a:t>
            </a:r>
            <a:endParaRPr lang="pt-PT" dirty="0"/>
          </a:p>
          <a:p>
            <a:r>
              <a:rPr lang="pt-PT" err="1">
                <a:ea typeface="+mn-lt"/>
                <a:cs typeface="+mn-lt"/>
              </a:rPr>
              <a:t>Hibernate</a:t>
            </a:r>
            <a:r>
              <a:rPr lang="pt-PT" dirty="0">
                <a:ea typeface="+mn-lt"/>
                <a:cs typeface="+mn-lt"/>
              </a:rPr>
              <a:t>: Implementação de JPA, que facilita o gerenciamento de transações e o </a:t>
            </a:r>
            <a:r>
              <a:rPr lang="pt-PT">
                <a:ea typeface="+mn-lt"/>
                <a:cs typeface="+mn-lt"/>
              </a:rPr>
              <a:t>mapeamento objeto-relacional.</a:t>
            </a:r>
            <a:endParaRPr lang="pt-PT"/>
          </a:p>
          <a:p>
            <a:r>
              <a:rPr lang="pt-PT" dirty="0">
                <a:ea typeface="+mn-lt"/>
                <a:cs typeface="+mn-lt"/>
              </a:rPr>
              <a:t>Spring Data JPA: Simplifica o uso do JPA com repositórios, eliminando a necessidade de escrever consultas SQL complexas.</a:t>
            </a:r>
            <a:endParaRPr lang="pt-PT" dirty="0"/>
          </a:p>
          <a:p>
            <a:r>
              <a:rPr lang="pt-PT" err="1">
                <a:ea typeface="+mn-lt"/>
                <a:cs typeface="+mn-lt"/>
              </a:rPr>
              <a:t>PostgreSQL</a:t>
            </a:r>
            <a:r>
              <a:rPr lang="pt-PT" dirty="0">
                <a:ea typeface="+mn-lt"/>
                <a:cs typeface="+mn-lt"/>
              </a:rPr>
              <a:t>: O banco de dados relacional onde as entidades persistem os dados.</a:t>
            </a:r>
            <a:endParaRPr lang="pt-PT" dirty="0"/>
          </a:p>
        </p:txBody>
      </p:sp>
      <p:pic>
        <p:nvPicPr>
          <p:cNvPr id="6" name="Imagem 5" descr="Uma imagem com captura de ecrã, Gráficos, Azul elétrico, Retângulo&#10;&#10;Descrição gerada automaticamente">
            <a:extLst>
              <a:ext uri="{FF2B5EF4-FFF2-40B4-BE49-F238E27FC236}">
                <a16:creationId xmlns:a16="http://schemas.microsoft.com/office/drawing/2014/main" id="{7EF406E0-EF07-4D1B-928E-6F49A8FDD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957" y="4041756"/>
            <a:ext cx="1259959" cy="1774591"/>
          </a:xfrm>
          <a:prstGeom prst="rect">
            <a:avLst/>
          </a:prstGeom>
        </p:spPr>
      </p:pic>
      <p:pic>
        <p:nvPicPr>
          <p:cNvPr id="5" name="Imagem 4" descr="Uma imagem com clipart, Gráficos, símbolo, design&#10;&#10;Descrição gerada automaticamente">
            <a:extLst>
              <a:ext uri="{FF2B5EF4-FFF2-40B4-BE49-F238E27FC236}">
                <a16:creationId xmlns:a16="http://schemas.microsoft.com/office/drawing/2014/main" id="{897B0B31-D7C5-3685-6B41-325BEDD22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956" y="2122985"/>
            <a:ext cx="1721353" cy="1774591"/>
          </a:xfrm>
          <a:prstGeom prst="rect">
            <a:avLst/>
          </a:prstGeom>
        </p:spPr>
      </p:pic>
      <p:pic>
        <p:nvPicPr>
          <p:cNvPr id="4" name="Imagem 3" descr="Uma imagem com símbolo, Gráficos&#10;&#10;Descrição gerada automaticamente">
            <a:extLst>
              <a:ext uri="{FF2B5EF4-FFF2-40B4-BE49-F238E27FC236}">
                <a16:creationId xmlns:a16="http://schemas.microsoft.com/office/drawing/2014/main" id="{252F417B-0DD4-1CBE-C1B2-D190714E2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115" y="2092296"/>
            <a:ext cx="1735643" cy="1735643"/>
          </a:xfrm>
          <a:prstGeom prst="rect">
            <a:avLst/>
          </a:prstGeom>
        </p:spPr>
      </p:pic>
      <p:pic>
        <p:nvPicPr>
          <p:cNvPr id="7" name="Imagem 6" descr="Uma imagem com Gráficos, captura de ecrã, design&#10;&#10;Descrição gerada automaticamente">
            <a:extLst>
              <a:ext uri="{FF2B5EF4-FFF2-40B4-BE49-F238E27FC236}">
                <a16:creationId xmlns:a16="http://schemas.microsoft.com/office/drawing/2014/main" id="{C44698CB-8AEF-B9DD-AE4A-939B0BA82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8811" y="4084514"/>
            <a:ext cx="1735643" cy="1735643"/>
          </a:xfrm>
          <a:prstGeom prst="rect">
            <a:avLst/>
          </a:prstGeom>
        </p:spPr>
      </p:pic>
      <p:cxnSp>
        <p:nvCxnSpPr>
          <p:cNvPr id="20" name="Main Horizontal Connector">
            <a:extLst>
              <a:ext uri="{FF2B5EF4-FFF2-40B4-BE49-F238E27FC236}">
                <a16:creationId xmlns:a16="http://schemas.microsoft.com/office/drawing/2014/main" id="{6765CDF2-9DFC-47D8-AD9E-316CBB03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Main Vertical Connector">
            <a:extLst>
              <a:ext uri="{FF2B5EF4-FFF2-40B4-BE49-F238E27FC236}">
                <a16:creationId xmlns:a16="http://schemas.microsoft.com/office/drawing/2014/main" id="{9151DD33-CD9B-4FC9-8D59-7CD64B033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19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EBA9F8-3A39-867B-D133-4DD2C73D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750" y="552782"/>
            <a:ext cx="5225498" cy="1160313"/>
          </a:xfrm>
        </p:spPr>
        <p:txBody>
          <a:bodyPr>
            <a:normAutofit/>
          </a:bodyPr>
          <a:lstStyle/>
          <a:p>
            <a:r>
              <a:rPr lang="pt-PT" sz="2800">
                <a:ea typeface="+mj-lt"/>
                <a:cs typeface="+mj-lt"/>
              </a:rPr>
              <a:t>Definição da Estratégia de Acesso ao Banco de Dados</a:t>
            </a:r>
          </a:p>
        </p:txBody>
      </p:sp>
      <p:pic>
        <p:nvPicPr>
          <p:cNvPr id="4" name="Imagem 3" descr="Uma imagem com desenho, captura de ecrã, clipart, círculo&#10;&#10;Descrição gerada automaticamente">
            <a:extLst>
              <a:ext uri="{FF2B5EF4-FFF2-40B4-BE49-F238E27FC236}">
                <a16:creationId xmlns:a16="http://schemas.microsoft.com/office/drawing/2014/main" id="{1ACA0CB1-0040-F4DB-95C2-368F40186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63" y="1361055"/>
            <a:ext cx="3657303" cy="3657303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51A056-B48E-0A6B-28F9-ECD8789EC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751" y="2263662"/>
            <a:ext cx="5225498" cy="352170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pt-PT" sz="1300">
                <a:ea typeface="+mn-lt"/>
                <a:cs typeface="+mn-lt"/>
              </a:rPr>
              <a:t>Para o projeto, a estratégia de acesso ao banco de dados implementada foi o  uso do Spring Data JPA junto com o </a:t>
            </a:r>
            <a:r>
              <a:rPr lang="pt-PT" sz="1300" err="1">
                <a:ea typeface="+mn-lt"/>
                <a:cs typeface="+mn-lt"/>
              </a:rPr>
              <a:t>PostgreSQL</a:t>
            </a:r>
            <a:r>
              <a:rPr lang="pt-PT" sz="1300">
                <a:ea typeface="+mn-lt"/>
                <a:cs typeface="+mn-lt"/>
              </a:rPr>
              <a:t>. A abordagem é baseada no seguinte:</a:t>
            </a:r>
            <a:endParaRPr lang="pt-PT" sz="1300"/>
          </a:p>
          <a:p>
            <a:pPr>
              <a:lnSpc>
                <a:spcPct val="120000"/>
              </a:lnSpc>
            </a:pPr>
            <a:endParaRPr lang="pt-PT" sz="1300"/>
          </a:p>
          <a:p>
            <a:pPr>
              <a:lnSpc>
                <a:spcPct val="120000"/>
              </a:lnSpc>
            </a:pPr>
            <a:r>
              <a:rPr lang="pt-PT" sz="1300">
                <a:ea typeface="+mn-lt"/>
                <a:cs typeface="+mn-lt"/>
              </a:rPr>
              <a:t>Spring Data JPA: Um </a:t>
            </a:r>
            <a:r>
              <a:rPr lang="pt-PT" sz="1300" err="1">
                <a:ea typeface="+mn-lt"/>
                <a:cs typeface="+mn-lt"/>
              </a:rPr>
              <a:t>framework</a:t>
            </a:r>
            <a:r>
              <a:rPr lang="pt-PT" sz="1300">
                <a:ea typeface="+mn-lt"/>
                <a:cs typeface="+mn-lt"/>
              </a:rPr>
              <a:t> que abstrai a complexidade do acesso ao banco de dados usando a API Java </a:t>
            </a:r>
            <a:r>
              <a:rPr lang="pt-PT" sz="1300" err="1">
                <a:ea typeface="+mn-lt"/>
                <a:cs typeface="+mn-lt"/>
              </a:rPr>
              <a:t>Persistence</a:t>
            </a:r>
            <a:r>
              <a:rPr lang="pt-PT" sz="1300">
                <a:ea typeface="+mn-lt"/>
                <a:cs typeface="+mn-lt"/>
              </a:rPr>
              <a:t> (JPA). Ele facilita a criação de repositórios para manipulação de entidades e o mapeamento objeto-relacional (ORM).</a:t>
            </a:r>
            <a:endParaRPr lang="pt-PT" sz="1300"/>
          </a:p>
          <a:p>
            <a:pPr>
              <a:lnSpc>
                <a:spcPct val="120000"/>
              </a:lnSpc>
            </a:pPr>
            <a:endParaRPr lang="pt-PT" sz="1300"/>
          </a:p>
          <a:p>
            <a:pPr>
              <a:lnSpc>
                <a:spcPct val="120000"/>
              </a:lnSpc>
            </a:pPr>
            <a:r>
              <a:rPr lang="pt-PT" sz="1300" err="1">
                <a:ea typeface="+mn-lt"/>
                <a:cs typeface="+mn-lt"/>
              </a:rPr>
              <a:t>PostgreSQL</a:t>
            </a:r>
            <a:r>
              <a:rPr lang="pt-PT" sz="1300">
                <a:ea typeface="+mn-lt"/>
                <a:cs typeface="+mn-lt"/>
              </a:rPr>
              <a:t>: O banco de dados escolhido para persistir os dados, utilizando a linguagem SQL. É um sistema de gerenciamento de banco de dados relacional altamente escalável e confiável.</a:t>
            </a:r>
            <a:endParaRPr lang="pt-PT" sz="1300"/>
          </a:p>
        </p:txBody>
      </p:sp>
      <p:sp>
        <p:nvSpPr>
          <p:cNvPr id="11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FC7970-104C-4B47-9697-0B0ECA961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340659"/>
            <a:ext cx="0" cy="57015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953601-1CC2-471E-A514-F1705E091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1600" y="1905000"/>
            <a:ext cx="60623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41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2CA417-923D-BE83-4178-6BC92DDF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5314222" cy="1161020"/>
          </a:xfrm>
        </p:spPr>
        <p:txBody>
          <a:bodyPr>
            <a:normAutofit/>
          </a:bodyPr>
          <a:lstStyle/>
          <a:p>
            <a:r>
              <a:rPr lang="pt-BR" sz="3700"/>
              <a:t>Histórias de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4FAACE-F8FD-F3FF-2645-13A734C76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96199"/>
            <a:ext cx="5314219" cy="374738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dirty="0"/>
              <a:t>Cadastro dos Alunos</a:t>
            </a:r>
            <a:endParaRPr lang="pt-BR"/>
          </a:p>
          <a:p>
            <a:pPr>
              <a:lnSpc>
                <a:spcPct val="120000"/>
              </a:lnSpc>
            </a:pPr>
            <a:r>
              <a:rPr lang="pt-BR" sz="1300" b="1" dirty="0">
                <a:ea typeface="+mn-lt"/>
                <a:cs typeface="+mn-lt"/>
              </a:rPr>
              <a:t>Como</a:t>
            </a:r>
            <a:r>
              <a:rPr lang="pt-BR" sz="1300" dirty="0">
                <a:ea typeface="+mn-lt"/>
                <a:cs typeface="+mn-lt"/>
              </a:rPr>
              <a:t> Aluno,</a:t>
            </a:r>
            <a:br>
              <a:rPr lang="pt-BR" sz="1300" dirty="0">
                <a:ea typeface="+mn-lt"/>
                <a:cs typeface="+mn-lt"/>
              </a:rPr>
            </a:br>
            <a:r>
              <a:rPr lang="pt-BR" sz="1300" b="1" dirty="0">
                <a:ea typeface="+mn-lt"/>
                <a:cs typeface="+mn-lt"/>
              </a:rPr>
              <a:t>Quero </a:t>
            </a:r>
            <a:r>
              <a:rPr lang="pt-BR" sz="1300" dirty="0">
                <a:ea typeface="+mn-lt"/>
                <a:cs typeface="+mn-lt"/>
              </a:rPr>
              <a:t>realizar meu cadastro no sistema,</a:t>
            </a:r>
            <a:br>
              <a:rPr lang="pt-BR" sz="1300" dirty="0">
                <a:ea typeface="+mn-lt"/>
                <a:cs typeface="+mn-lt"/>
              </a:rPr>
            </a:br>
            <a:r>
              <a:rPr lang="pt-BR" sz="1300" b="1" dirty="0">
                <a:ea typeface="+mn-lt"/>
                <a:cs typeface="+mn-lt"/>
              </a:rPr>
              <a:t>Para </a:t>
            </a:r>
            <a:r>
              <a:rPr lang="pt-BR" sz="1300" dirty="0">
                <a:ea typeface="+mn-lt"/>
                <a:cs typeface="+mn-lt"/>
              </a:rPr>
              <a:t>acessar minhas funcionalidades.</a:t>
            </a:r>
            <a:br>
              <a:rPr lang="pt-BR" sz="1300" dirty="0">
                <a:ea typeface="+mn-lt"/>
                <a:cs typeface="+mn-lt"/>
              </a:rPr>
            </a:br>
            <a:endParaRPr lang="pt-BR" sz="1300">
              <a:ea typeface="+mn-lt"/>
              <a:cs typeface="+mn-lt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sz="1600"/>
              <a:t>Critérios de Aceitação:</a:t>
            </a:r>
          </a:p>
          <a:p>
            <a:pPr>
              <a:lnSpc>
                <a:spcPct val="120000"/>
              </a:lnSpc>
            </a:pPr>
            <a:r>
              <a:rPr lang="pt-BR" sz="1300" dirty="0">
                <a:ea typeface="+mn-lt"/>
                <a:cs typeface="+mn-lt"/>
              </a:rPr>
              <a:t>O cadastro deve exigir informações obrigatórias (Nome, Email, CPF, RG, Endereço, Instituição de Ensino e Curso).</a:t>
            </a:r>
            <a:endParaRPr lang="pt-BR" sz="1300" dirty="0"/>
          </a:p>
          <a:p>
            <a:pPr>
              <a:lnSpc>
                <a:spcPct val="120000"/>
              </a:lnSpc>
            </a:pPr>
            <a:r>
              <a:rPr lang="pt-BR" sz="1300" dirty="0">
                <a:ea typeface="+mn-lt"/>
                <a:cs typeface="+mn-lt"/>
              </a:rPr>
              <a:t>O aluno só poderá acessar o sistema após o cadastro ser concluído e validado.</a:t>
            </a:r>
            <a:endParaRPr lang="pt-BR" sz="1300" dirty="0"/>
          </a:p>
          <a:p>
            <a:pPr>
              <a:lnSpc>
                <a:spcPct val="120000"/>
              </a:lnSpc>
            </a:pPr>
            <a:r>
              <a:rPr lang="pt-BR" sz="1300" dirty="0">
                <a:ea typeface="+mn-lt"/>
                <a:cs typeface="+mn-lt"/>
              </a:rPr>
              <a:t>O aluno deve receber uma confirmação de cadastro.</a:t>
            </a:r>
            <a:endParaRPr lang="pt-BR" sz="1300" dirty="0"/>
          </a:p>
          <a:p>
            <a:pPr>
              <a:lnSpc>
                <a:spcPct val="120000"/>
              </a:lnSpc>
            </a:pPr>
            <a:r>
              <a:rPr lang="pt-BR" sz="1300" b="1" dirty="0">
                <a:ea typeface="+mn-lt"/>
                <a:cs typeface="+mn-lt"/>
              </a:rPr>
              <a:t>Prioridade</a:t>
            </a:r>
            <a:r>
              <a:rPr lang="pt-BR" sz="1300" dirty="0">
                <a:ea typeface="+mn-lt"/>
                <a:cs typeface="+mn-lt"/>
              </a:rPr>
              <a:t> ALTA</a:t>
            </a:r>
            <a:endParaRPr lang="pt-BR" sz="1300" dirty="0"/>
          </a:p>
          <a:p>
            <a:pPr marL="0" indent="0">
              <a:lnSpc>
                <a:spcPct val="120000"/>
              </a:lnSpc>
              <a:buNone/>
            </a:pPr>
            <a:endParaRPr lang="pt-BR" sz="1300"/>
          </a:p>
          <a:p>
            <a:pPr>
              <a:lnSpc>
                <a:spcPct val="120000"/>
              </a:lnSpc>
            </a:pPr>
            <a:endParaRPr lang="pt-BR" sz="1300"/>
          </a:p>
        </p:txBody>
      </p:sp>
      <p:pic>
        <p:nvPicPr>
          <p:cNvPr id="7" name="Graphic 6" descr="Sala de aula">
            <a:extLst>
              <a:ext uri="{FF2B5EF4-FFF2-40B4-BE49-F238E27FC236}">
                <a16:creationId xmlns:a16="http://schemas.microsoft.com/office/drawing/2014/main" id="{C2E6B73A-D4AB-74CF-7DFA-A93BB1FD5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84234" y="1375442"/>
            <a:ext cx="3622628" cy="3622628"/>
          </a:xfrm>
          <a:prstGeom prst="rect">
            <a:avLst/>
          </a:prstGeom>
        </p:spPr>
      </p:pic>
      <p:sp>
        <p:nvSpPr>
          <p:cNvPr id="12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341D9C-BF5C-4FF9-8BDA-3B4838CEE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8900" y="335680"/>
            <a:ext cx="0" cy="57117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2B8AEB-3A84-48C9-BE11-1E19E66A0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05000"/>
            <a:ext cx="60711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17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2B0DF7-A980-C14B-541A-98FDDD98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5314222" cy="1161020"/>
          </a:xfrm>
        </p:spPr>
        <p:txBody>
          <a:bodyPr>
            <a:normAutofit/>
          </a:bodyPr>
          <a:lstStyle/>
          <a:p>
            <a:r>
              <a:rPr lang="pt-BR" sz="3700"/>
              <a:t>Histórias de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870614-5EBF-6E17-BB64-0F0B5A16C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96199"/>
            <a:ext cx="5314219" cy="374738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dirty="0"/>
              <a:t>Resgate de vantagem pelos Alunos</a:t>
            </a:r>
          </a:p>
          <a:p>
            <a:pPr>
              <a:lnSpc>
                <a:spcPct val="120000"/>
              </a:lnSpc>
            </a:pPr>
            <a:r>
              <a:rPr lang="pt-BR" sz="1100" b="1" dirty="0">
                <a:ea typeface="+mn-lt"/>
                <a:cs typeface="+mn-lt"/>
              </a:rPr>
              <a:t>Como</a:t>
            </a:r>
            <a:r>
              <a:rPr lang="pt-BR" sz="1100" dirty="0">
                <a:ea typeface="+mn-lt"/>
                <a:cs typeface="+mn-lt"/>
              </a:rPr>
              <a:t> Aluno,</a:t>
            </a:r>
            <a:br>
              <a:rPr lang="pt-BR" sz="1100" dirty="0">
                <a:ea typeface="+mn-lt"/>
                <a:cs typeface="+mn-lt"/>
              </a:rPr>
            </a:br>
            <a:r>
              <a:rPr lang="pt-BR" sz="1100" b="1" dirty="0">
                <a:ea typeface="+mn-lt"/>
                <a:cs typeface="+mn-lt"/>
              </a:rPr>
              <a:t>Quero </a:t>
            </a:r>
            <a:r>
              <a:rPr lang="pt-BR" sz="1100" dirty="0">
                <a:ea typeface="+mn-lt"/>
                <a:cs typeface="+mn-lt"/>
              </a:rPr>
              <a:t>acessar o sistema e ver a lista de vantagens disponíveis,</a:t>
            </a:r>
            <a:br>
              <a:rPr lang="pt-BR" sz="1100" dirty="0">
                <a:ea typeface="+mn-lt"/>
                <a:cs typeface="+mn-lt"/>
              </a:rPr>
            </a:br>
            <a:r>
              <a:rPr lang="pt-BR" sz="1100" b="1" dirty="0">
                <a:ea typeface="+mn-lt"/>
                <a:cs typeface="+mn-lt"/>
              </a:rPr>
              <a:t>Para </a:t>
            </a:r>
            <a:r>
              <a:rPr lang="pt-BR" sz="1100" dirty="0">
                <a:ea typeface="+mn-lt"/>
                <a:cs typeface="+mn-lt"/>
              </a:rPr>
              <a:t>poder resgatar as vantagens que desejo.</a:t>
            </a:r>
            <a:br>
              <a:rPr lang="pt-BR" sz="1100" dirty="0">
                <a:ea typeface="+mn-lt"/>
                <a:cs typeface="+mn-lt"/>
              </a:rPr>
            </a:br>
            <a:endParaRPr lang="pt-BR" sz="1100">
              <a:ea typeface="+mn-lt"/>
              <a:cs typeface="+mn-lt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sz="1600" dirty="0"/>
              <a:t>Critérios de Aceitação:</a:t>
            </a:r>
          </a:p>
          <a:p>
            <a:pPr>
              <a:lnSpc>
                <a:spcPct val="120000"/>
              </a:lnSpc>
            </a:pPr>
            <a:r>
              <a:rPr lang="pt-BR" sz="1100" dirty="0">
                <a:ea typeface="+mn-lt"/>
                <a:cs typeface="+mn-lt"/>
              </a:rPr>
              <a:t>O aluno precisa realizar o cadastro prévio para executar qualquer ação no sistema.</a:t>
            </a:r>
            <a:endParaRPr lang="pt-BR" sz="1100" dirty="0"/>
          </a:p>
          <a:p>
            <a:pPr>
              <a:lnSpc>
                <a:spcPct val="120000"/>
              </a:lnSpc>
            </a:pPr>
            <a:r>
              <a:rPr lang="pt-BR" sz="1100" dirty="0">
                <a:ea typeface="+mn-lt"/>
                <a:cs typeface="+mn-lt"/>
              </a:rPr>
              <a:t>O aluno precisa ter um saldo de moedas maior ou igual ao valor da vantagem que deseja resgatar.</a:t>
            </a:r>
            <a:endParaRPr lang="pt-BR" sz="1100" dirty="0"/>
          </a:p>
          <a:p>
            <a:pPr>
              <a:lnSpc>
                <a:spcPct val="120000"/>
              </a:lnSpc>
            </a:pPr>
            <a:r>
              <a:rPr lang="pt-BR" sz="1100" dirty="0">
                <a:ea typeface="+mn-lt"/>
                <a:cs typeface="+mn-lt"/>
              </a:rPr>
              <a:t>O aluno deve receber confirmação após resgatar uma vantagem.</a:t>
            </a:r>
            <a:endParaRPr lang="pt-BR" sz="1100" dirty="0"/>
          </a:p>
          <a:p>
            <a:pPr>
              <a:lnSpc>
                <a:spcPct val="120000"/>
              </a:lnSpc>
            </a:pPr>
            <a:r>
              <a:rPr lang="pt-BR" sz="1100" dirty="0">
                <a:ea typeface="+mn-lt"/>
                <a:cs typeface="+mn-lt"/>
              </a:rPr>
              <a:t>O valor da vantagem deve ser descontado do saldo do aluno.</a:t>
            </a:r>
            <a:endParaRPr lang="pt-BR" sz="1100" dirty="0"/>
          </a:p>
          <a:p>
            <a:pPr>
              <a:lnSpc>
                <a:spcPct val="120000"/>
              </a:lnSpc>
            </a:pPr>
            <a:r>
              <a:rPr lang="pt-BR" sz="1100" dirty="0">
                <a:ea typeface="+mn-lt"/>
                <a:cs typeface="+mn-lt"/>
              </a:rPr>
              <a:t>A transação deve ser registrada no extrato do aluno.</a:t>
            </a:r>
            <a:endParaRPr lang="pt-BR" sz="1100" dirty="0"/>
          </a:p>
          <a:p>
            <a:pPr>
              <a:lnSpc>
                <a:spcPct val="120000"/>
              </a:lnSpc>
            </a:pPr>
            <a:r>
              <a:rPr lang="pt-BR" sz="1100" b="1" dirty="0">
                <a:ea typeface="+mn-lt"/>
                <a:cs typeface="+mn-lt"/>
              </a:rPr>
              <a:t>Prioridade</a:t>
            </a:r>
            <a:r>
              <a:rPr lang="pt-BR" sz="1100" dirty="0">
                <a:ea typeface="+mn-lt"/>
                <a:cs typeface="+mn-lt"/>
              </a:rPr>
              <a:t> ALTA</a:t>
            </a:r>
            <a:endParaRPr lang="pt-BR" sz="1100" dirty="0"/>
          </a:p>
          <a:p>
            <a:pPr>
              <a:lnSpc>
                <a:spcPct val="120000"/>
              </a:lnSpc>
            </a:pPr>
            <a:endParaRPr lang="pt-BR" sz="1100"/>
          </a:p>
        </p:txBody>
      </p:sp>
      <p:pic>
        <p:nvPicPr>
          <p:cNvPr id="7" name="Graphic 6" descr="Chat Sólido">
            <a:extLst>
              <a:ext uri="{FF2B5EF4-FFF2-40B4-BE49-F238E27FC236}">
                <a16:creationId xmlns:a16="http://schemas.microsoft.com/office/drawing/2014/main" id="{586C1CFF-D164-E680-A8DF-BB5F69672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84234" y="1375442"/>
            <a:ext cx="3622628" cy="3622628"/>
          </a:xfrm>
          <a:prstGeom prst="rect">
            <a:avLst/>
          </a:prstGeom>
        </p:spPr>
      </p:pic>
      <p:sp>
        <p:nvSpPr>
          <p:cNvPr id="12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341D9C-BF5C-4FF9-8BDA-3B4838CEE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8900" y="335680"/>
            <a:ext cx="0" cy="57117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2B8AEB-3A84-48C9-BE11-1E19E66A0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05000"/>
            <a:ext cx="60711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02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D9DE75-16C5-A138-9770-50178CB7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5314222" cy="1161020"/>
          </a:xfrm>
        </p:spPr>
        <p:txBody>
          <a:bodyPr>
            <a:normAutofit/>
          </a:bodyPr>
          <a:lstStyle/>
          <a:p>
            <a:r>
              <a:rPr lang="pt-BR" sz="3700"/>
              <a:t>Histórias de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E56FD9-9F45-9619-AAA0-F51466BFE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96199"/>
            <a:ext cx="5314219" cy="374738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dirty="0"/>
              <a:t>Envio de moedas</a:t>
            </a:r>
          </a:p>
          <a:p>
            <a:pPr>
              <a:lnSpc>
                <a:spcPct val="120000"/>
              </a:lnSpc>
            </a:pPr>
            <a:r>
              <a:rPr lang="pt-BR" sz="1100" b="1" dirty="0">
                <a:ea typeface="+mn-lt"/>
                <a:cs typeface="+mn-lt"/>
              </a:rPr>
              <a:t>Como</a:t>
            </a:r>
            <a:r>
              <a:rPr lang="pt-BR" sz="1100" dirty="0">
                <a:ea typeface="+mn-lt"/>
                <a:cs typeface="+mn-lt"/>
              </a:rPr>
              <a:t> Professor,</a:t>
            </a:r>
            <a:br>
              <a:rPr lang="pt-BR" sz="1100" dirty="0">
                <a:ea typeface="+mn-lt"/>
                <a:cs typeface="+mn-lt"/>
              </a:rPr>
            </a:br>
            <a:r>
              <a:rPr lang="pt-BR" sz="1100" b="1" dirty="0">
                <a:ea typeface="+mn-lt"/>
                <a:cs typeface="+mn-lt"/>
              </a:rPr>
              <a:t>Quero </a:t>
            </a:r>
            <a:r>
              <a:rPr lang="pt-BR" sz="1100" dirty="0">
                <a:ea typeface="+mn-lt"/>
                <a:cs typeface="+mn-lt"/>
              </a:rPr>
              <a:t>acessar o sistema e ver a minha lista de alunos,</a:t>
            </a:r>
            <a:br>
              <a:rPr lang="pt-BR" sz="1100" dirty="0">
                <a:ea typeface="+mn-lt"/>
                <a:cs typeface="+mn-lt"/>
              </a:rPr>
            </a:br>
            <a:r>
              <a:rPr lang="pt-BR" sz="1100" b="1" dirty="0">
                <a:ea typeface="+mn-lt"/>
                <a:cs typeface="+mn-lt"/>
              </a:rPr>
              <a:t>Para </a:t>
            </a:r>
            <a:r>
              <a:rPr lang="pt-BR" sz="1100" dirty="0">
                <a:ea typeface="+mn-lt"/>
                <a:cs typeface="+mn-lt"/>
              </a:rPr>
              <a:t>poder enviar moedas para aqueles que desejo.</a:t>
            </a:r>
            <a:br>
              <a:rPr lang="pt-BR" sz="1000" dirty="0">
                <a:ea typeface="+mn-lt"/>
                <a:cs typeface="+mn-lt"/>
              </a:rPr>
            </a:br>
            <a:endParaRPr lang="pt-BR">
              <a:ea typeface="+mn-lt"/>
              <a:cs typeface="+mn-lt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sz="1600" dirty="0"/>
              <a:t>Critérios de Aceitação:</a:t>
            </a:r>
          </a:p>
          <a:p>
            <a:pPr>
              <a:lnSpc>
                <a:spcPct val="120000"/>
              </a:lnSpc>
            </a:pPr>
            <a:r>
              <a:rPr lang="pt-BR" sz="1100" dirty="0">
                <a:ea typeface="+mn-lt"/>
                <a:cs typeface="+mn-lt"/>
              </a:rPr>
              <a:t>O professor deve ter um saldo de moedas maior ou igual ao valor que deseja enviar.</a:t>
            </a:r>
            <a:endParaRPr lang="pt-BR" sz="1100" dirty="0"/>
          </a:p>
          <a:p>
            <a:pPr>
              <a:lnSpc>
                <a:spcPct val="120000"/>
              </a:lnSpc>
            </a:pPr>
            <a:r>
              <a:rPr lang="pt-BR" sz="1100" dirty="0">
                <a:ea typeface="+mn-lt"/>
                <a:cs typeface="+mn-lt"/>
              </a:rPr>
              <a:t>O professor recebe mais 1000 moedas por semestre.</a:t>
            </a:r>
            <a:endParaRPr lang="pt-BR" sz="1100" dirty="0"/>
          </a:p>
          <a:p>
            <a:pPr>
              <a:lnSpc>
                <a:spcPct val="120000"/>
              </a:lnSpc>
            </a:pPr>
            <a:r>
              <a:rPr lang="pt-BR" sz="1100" dirty="0">
                <a:ea typeface="+mn-lt"/>
                <a:cs typeface="+mn-lt"/>
              </a:rPr>
              <a:t>O professor deve escrever uma mensagem para o envio das moedas.</a:t>
            </a:r>
            <a:endParaRPr lang="pt-BR" sz="1100" dirty="0"/>
          </a:p>
          <a:p>
            <a:pPr>
              <a:lnSpc>
                <a:spcPct val="120000"/>
              </a:lnSpc>
            </a:pPr>
            <a:r>
              <a:rPr lang="pt-BR" sz="1100" dirty="0">
                <a:ea typeface="+mn-lt"/>
                <a:cs typeface="+mn-lt"/>
              </a:rPr>
              <a:t>Deve ser enviado uma notificação de recebimento de moedas, para o aluno.</a:t>
            </a:r>
            <a:endParaRPr lang="pt-BR" sz="1100" dirty="0"/>
          </a:p>
          <a:p>
            <a:pPr>
              <a:lnSpc>
                <a:spcPct val="120000"/>
              </a:lnSpc>
            </a:pPr>
            <a:r>
              <a:rPr lang="pt-BR" sz="1100" dirty="0">
                <a:ea typeface="+mn-lt"/>
                <a:cs typeface="+mn-lt"/>
              </a:rPr>
              <a:t>O valor enviado deve ser descontado do saldo do professor.</a:t>
            </a:r>
            <a:endParaRPr lang="pt-BR" sz="1100" dirty="0"/>
          </a:p>
          <a:p>
            <a:pPr>
              <a:lnSpc>
                <a:spcPct val="120000"/>
              </a:lnSpc>
            </a:pPr>
            <a:r>
              <a:rPr lang="pt-BR" sz="1100" dirty="0">
                <a:ea typeface="+mn-lt"/>
                <a:cs typeface="+mn-lt"/>
              </a:rPr>
              <a:t>A transação deve ser registrada no extrato do professor e do aluno.</a:t>
            </a:r>
            <a:endParaRPr lang="pt-BR" sz="1100" dirty="0"/>
          </a:p>
          <a:p>
            <a:pPr>
              <a:lnSpc>
                <a:spcPct val="120000"/>
              </a:lnSpc>
            </a:pPr>
            <a:r>
              <a:rPr lang="pt-BR" sz="1100" b="1" dirty="0">
                <a:ea typeface="+mn-lt"/>
                <a:cs typeface="+mn-lt"/>
              </a:rPr>
              <a:t>Prioridade</a:t>
            </a:r>
            <a:r>
              <a:rPr lang="pt-BR" sz="1100" dirty="0">
                <a:ea typeface="+mn-lt"/>
                <a:cs typeface="+mn-lt"/>
              </a:rPr>
              <a:t> ALTA</a:t>
            </a:r>
            <a:endParaRPr lang="pt-BR" sz="1100" dirty="0"/>
          </a:p>
          <a:p>
            <a:pPr>
              <a:lnSpc>
                <a:spcPct val="120000"/>
              </a:lnSpc>
            </a:pPr>
            <a:endParaRPr lang="pt-BR" sz="1000"/>
          </a:p>
        </p:txBody>
      </p:sp>
      <p:pic>
        <p:nvPicPr>
          <p:cNvPr id="7" name="Graphic 6" descr="Moedas">
            <a:extLst>
              <a:ext uri="{FF2B5EF4-FFF2-40B4-BE49-F238E27FC236}">
                <a16:creationId xmlns:a16="http://schemas.microsoft.com/office/drawing/2014/main" id="{51E076A9-63BB-346A-A3BE-844DF74D1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84234" y="1375442"/>
            <a:ext cx="3622628" cy="3622628"/>
          </a:xfrm>
          <a:prstGeom prst="rect">
            <a:avLst/>
          </a:prstGeom>
        </p:spPr>
      </p:pic>
      <p:sp>
        <p:nvSpPr>
          <p:cNvPr id="12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341D9C-BF5C-4FF9-8BDA-3B4838CEE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8900" y="335680"/>
            <a:ext cx="0" cy="57117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2B8AEB-3A84-48C9-BE11-1E19E66A0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05000"/>
            <a:ext cx="60711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65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80C326-512C-FC74-3948-F97C6626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5314222" cy="1161020"/>
          </a:xfrm>
        </p:spPr>
        <p:txBody>
          <a:bodyPr>
            <a:normAutofit/>
          </a:bodyPr>
          <a:lstStyle/>
          <a:p>
            <a:r>
              <a:rPr lang="pt-BR" sz="3700"/>
              <a:t>Histórias de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49D923-5208-C613-B274-FF2DEB88B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96199"/>
            <a:ext cx="5314219" cy="37473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dirty="0"/>
              <a:t>Gerencia de Vantagens</a:t>
            </a:r>
          </a:p>
          <a:p>
            <a:pPr>
              <a:lnSpc>
                <a:spcPct val="120000"/>
              </a:lnSpc>
            </a:pPr>
            <a:r>
              <a:rPr lang="pt-BR" sz="1100" b="1" dirty="0">
                <a:ea typeface="+mn-lt"/>
                <a:cs typeface="+mn-lt"/>
              </a:rPr>
              <a:t>Como</a:t>
            </a:r>
            <a:r>
              <a:rPr lang="pt-BR" sz="1100" dirty="0">
                <a:ea typeface="+mn-lt"/>
                <a:cs typeface="+mn-lt"/>
              </a:rPr>
              <a:t> Empresa,</a:t>
            </a:r>
            <a:br>
              <a:rPr lang="pt-BR" sz="1100" dirty="0">
                <a:ea typeface="+mn-lt"/>
                <a:cs typeface="+mn-lt"/>
              </a:rPr>
            </a:br>
            <a:r>
              <a:rPr lang="pt-BR" sz="1100" b="1" dirty="0">
                <a:ea typeface="+mn-lt"/>
                <a:cs typeface="+mn-lt"/>
              </a:rPr>
              <a:t>Quero </a:t>
            </a:r>
            <a:r>
              <a:rPr lang="pt-BR" sz="1100" dirty="0">
                <a:ea typeface="+mn-lt"/>
                <a:cs typeface="+mn-lt"/>
              </a:rPr>
              <a:t>me cadastrar e acessar o sistema,</a:t>
            </a:r>
            <a:br>
              <a:rPr lang="pt-BR" sz="1100" dirty="0">
                <a:ea typeface="+mn-lt"/>
                <a:cs typeface="+mn-lt"/>
              </a:rPr>
            </a:br>
            <a:r>
              <a:rPr lang="pt-BR" sz="1100" b="1" dirty="0">
                <a:ea typeface="+mn-lt"/>
                <a:cs typeface="+mn-lt"/>
              </a:rPr>
              <a:t>Para </a:t>
            </a:r>
            <a:r>
              <a:rPr lang="pt-BR" sz="1100" dirty="0">
                <a:ea typeface="+mn-lt"/>
                <a:cs typeface="+mn-lt"/>
              </a:rPr>
              <a:t>criar, editar ou excluir as vantagens que irei disponibilizar para os clientes.</a:t>
            </a:r>
            <a:br>
              <a:rPr lang="pt-BR" sz="1100" dirty="0">
                <a:ea typeface="+mn-lt"/>
                <a:cs typeface="+mn-lt"/>
              </a:rPr>
            </a:br>
            <a:endParaRPr lang="pt-BR" sz="1100">
              <a:ea typeface="+mn-lt"/>
              <a:cs typeface="+mn-lt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sz="1600" dirty="0"/>
              <a:t>Critérios de Aceitação:</a:t>
            </a:r>
          </a:p>
          <a:p>
            <a:pPr>
              <a:lnSpc>
                <a:spcPct val="120000"/>
              </a:lnSpc>
            </a:pPr>
            <a:r>
              <a:rPr lang="pt-BR" sz="1100" dirty="0">
                <a:ea typeface="+mn-lt"/>
                <a:cs typeface="+mn-lt"/>
              </a:rPr>
              <a:t>A empresa precisa realizar o cadastro prévio para executar qualquer ação no sistema.</a:t>
            </a:r>
          </a:p>
          <a:p>
            <a:pPr>
              <a:lnSpc>
                <a:spcPct val="120000"/>
              </a:lnSpc>
            </a:pPr>
            <a:r>
              <a:rPr lang="pt-BR" sz="1100" dirty="0">
                <a:ea typeface="+mn-lt"/>
                <a:cs typeface="+mn-lt"/>
              </a:rPr>
              <a:t>A empresa pode criar, editar ou excluir vantagens.</a:t>
            </a:r>
          </a:p>
          <a:p>
            <a:pPr>
              <a:lnSpc>
                <a:spcPct val="120000"/>
              </a:lnSpc>
            </a:pPr>
            <a:r>
              <a:rPr lang="pt-BR" sz="1100" dirty="0">
                <a:ea typeface="+mn-lt"/>
                <a:cs typeface="+mn-lt"/>
              </a:rPr>
              <a:t>A empresa deve definir um valor, uma descrição e uma foto de cada vantagem.</a:t>
            </a:r>
          </a:p>
          <a:p>
            <a:pPr>
              <a:lnSpc>
                <a:spcPct val="120000"/>
              </a:lnSpc>
            </a:pPr>
            <a:r>
              <a:rPr lang="pt-BR" sz="1100" dirty="0">
                <a:ea typeface="+mn-lt"/>
                <a:cs typeface="+mn-lt"/>
              </a:rPr>
              <a:t>A empresa deve receber confirmação após alguém resgatar uma de suas vantagens.</a:t>
            </a:r>
          </a:p>
          <a:p>
            <a:pPr>
              <a:lnSpc>
                <a:spcPct val="120000"/>
              </a:lnSpc>
            </a:pPr>
            <a:r>
              <a:rPr lang="pt-BR" sz="1100" b="1" dirty="0">
                <a:ea typeface="+mn-lt"/>
                <a:cs typeface="+mn-lt"/>
              </a:rPr>
              <a:t>Prioridade</a:t>
            </a:r>
            <a:r>
              <a:rPr lang="pt-BR" sz="1100" dirty="0">
                <a:ea typeface="+mn-lt"/>
                <a:cs typeface="+mn-lt"/>
              </a:rPr>
              <a:t> ALTA</a:t>
            </a:r>
          </a:p>
          <a:p>
            <a:pPr>
              <a:lnSpc>
                <a:spcPct val="120000"/>
              </a:lnSpc>
            </a:pPr>
            <a:endParaRPr lang="pt-BR" sz="1100"/>
          </a:p>
        </p:txBody>
      </p:sp>
      <p:pic>
        <p:nvPicPr>
          <p:cNvPr id="7" name="Graphic 6" descr="Hierarquia">
            <a:extLst>
              <a:ext uri="{FF2B5EF4-FFF2-40B4-BE49-F238E27FC236}">
                <a16:creationId xmlns:a16="http://schemas.microsoft.com/office/drawing/2014/main" id="{C82F432D-BF3E-0824-F3A2-7D58265E7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84234" y="1375442"/>
            <a:ext cx="3622628" cy="3622628"/>
          </a:xfrm>
          <a:prstGeom prst="rect">
            <a:avLst/>
          </a:prstGeom>
        </p:spPr>
      </p:pic>
      <p:sp>
        <p:nvSpPr>
          <p:cNvPr id="12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341D9C-BF5C-4FF9-8BDA-3B4838CEE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8900" y="335680"/>
            <a:ext cx="0" cy="57117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2B8AEB-3A84-48C9-BE11-1E19E66A0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05000"/>
            <a:ext cx="60711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79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EED8031-DD67-43C6-94A0-64663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62E41D-9185-3C5D-339F-42AE9F90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669856"/>
            <a:ext cx="5981860" cy="10406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Modelo ER</a:t>
            </a:r>
          </a:p>
        </p:txBody>
      </p:sp>
      <p:pic>
        <p:nvPicPr>
          <p:cNvPr id="4" name="Marcador de Posição de Conteúdo 3" descr="Uma imagem com texto, diagrama, Esquema, Paralelo&#10;&#10;Descrição gerada automaticamente">
            <a:extLst>
              <a:ext uri="{FF2B5EF4-FFF2-40B4-BE49-F238E27FC236}">
                <a16:creationId xmlns:a16="http://schemas.microsoft.com/office/drawing/2014/main" id="{26A3758F-F86D-E768-B22F-7A0764DBF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1106" y="2111671"/>
            <a:ext cx="5629705" cy="3764605"/>
          </a:xfrm>
          <a:prstGeom prst="rect">
            <a:avLst/>
          </a:prstGeom>
        </p:spPr>
      </p:pic>
      <p:sp>
        <p:nvSpPr>
          <p:cNvPr id="65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BDB03F3-936C-4FC9-8A4E-9ADA66A98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886564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2FCAA1B-E660-4FFE-8F82-F41F369BD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4510" y="334926"/>
            <a:ext cx="0" cy="1551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044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ED8031-DD67-43C6-94A0-64663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110A4C-084F-CDB9-F8F4-2E6405627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669856"/>
            <a:ext cx="5981860" cy="10406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Digrama De Classes</a:t>
            </a:r>
          </a:p>
        </p:txBody>
      </p:sp>
      <p:pic>
        <p:nvPicPr>
          <p:cNvPr id="4" name="Marcador de Posição de Conteúdo 3" descr="Uma imagem com texto, captura de ecrã, Tipo de letra, diagrama&#10;&#10;Descrição gerada automaticamente">
            <a:extLst>
              <a:ext uri="{FF2B5EF4-FFF2-40B4-BE49-F238E27FC236}">
                <a16:creationId xmlns:a16="http://schemas.microsoft.com/office/drawing/2014/main" id="{8D6118B5-08B8-86F5-57DE-E80FB4A2D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767" y="2074696"/>
            <a:ext cx="5187860" cy="3928234"/>
          </a:xfrm>
          <a:prstGeom prst="rect">
            <a:avLst/>
          </a:prstGeom>
        </p:spPr>
      </p:pic>
      <p:sp>
        <p:nvSpPr>
          <p:cNvPr id="19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DB03F3-936C-4FC9-8A4E-9ADA66A98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886564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FCAA1B-E660-4FFE-8F82-F41F369BD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4510" y="334926"/>
            <a:ext cx="0" cy="1551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449699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RegularSeedLeftStep">
      <a:dk1>
        <a:srgbClr val="000000"/>
      </a:dk1>
      <a:lt1>
        <a:srgbClr val="FFFFFF"/>
      </a:lt1>
      <a:dk2>
        <a:srgbClr val="1D1C39"/>
      </a:dk2>
      <a:lt2>
        <a:srgbClr val="E2E8E6"/>
      </a:lt2>
      <a:accent1>
        <a:srgbClr val="E7295F"/>
      </a:accent1>
      <a:accent2>
        <a:srgbClr val="D5179C"/>
      </a:accent2>
      <a:accent3>
        <a:srgbClr val="D129E7"/>
      </a:accent3>
      <a:accent4>
        <a:srgbClr val="7017D5"/>
      </a:accent4>
      <a:accent5>
        <a:srgbClr val="3329E7"/>
      </a:accent5>
      <a:accent6>
        <a:srgbClr val="175DD5"/>
      </a:accent6>
      <a:hlink>
        <a:srgbClr val="319377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MimeoVTI</vt:lpstr>
      <vt:lpstr>Laboratório De Desenvolvimento De Software  Projeto 3</vt:lpstr>
      <vt:lpstr>Tecnologias Utilizadas</vt:lpstr>
      <vt:lpstr>Definição da Estratégia de Acesso ao Banco de Dados</vt:lpstr>
      <vt:lpstr>Histórias de Usuário</vt:lpstr>
      <vt:lpstr>Histórias de Usuário</vt:lpstr>
      <vt:lpstr>Histórias de Usuário</vt:lpstr>
      <vt:lpstr>Histórias de Usuário</vt:lpstr>
      <vt:lpstr>Modelo ER</vt:lpstr>
      <vt:lpstr>Digrama De Classes</vt:lpstr>
      <vt:lpstr>Diagrama De Caso De Uso</vt:lpstr>
      <vt:lpstr>Diagrama de Sequência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146</cp:revision>
  <dcterms:created xsi:type="dcterms:W3CDTF">2024-10-22T00:17:42Z</dcterms:created>
  <dcterms:modified xsi:type="dcterms:W3CDTF">2024-11-18T03:44:05Z</dcterms:modified>
</cp:coreProperties>
</file>