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0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5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F00"/>
    <a:srgbClr val="5B8F22"/>
    <a:srgbClr val="0069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70" autoAdjust="0"/>
  </p:normalViewPr>
  <p:slideViewPr>
    <p:cSldViewPr snapToGrid="0">
      <p:cViewPr varScale="1">
        <p:scale>
          <a:sx n="87" d="100"/>
          <a:sy n="87" d="100"/>
        </p:scale>
        <p:origin x="1782" y="90"/>
      </p:cViewPr>
      <p:guideLst>
        <p:guide orient="horz" pos="2160"/>
        <p:guide pos="2880"/>
        <p:guide orient="horz" pos="4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26BD-11D7-418A-AD97-FD34AF7353EA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0960-D112-4D24-9D57-EE14B7DD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_Sector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_</a:t>
            </a:r>
            <a:r>
              <a:rPr lang="en-US" sz="1600" noProof="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1548000"/>
            <a:ext cx="2700448" cy="460851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r>
              <a:rPr lang="en-US" sz="1600" noProof="0" dirty="0" smtClean="0"/>
              <a:t>Click to add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548000"/>
            <a:ext cx="5651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57338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1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1" r:id="rId2"/>
    <p:sldLayoutId id="2147483654" r:id="rId3"/>
    <p:sldLayoutId id="2147483656" r:id="rId4"/>
    <p:sldLayoutId id="2147483655" r:id="rId5"/>
    <p:sldLayoutId id="2147483692" r:id="rId6"/>
    <p:sldLayoutId id="2147483689" r:id="rId7"/>
    <p:sldLayoutId id="214748365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Theming </a:t>
            </a:r>
            <a:r>
              <a:rPr lang="en-US" dirty="0" smtClean="0"/>
              <a:t>in Android </a:t>
            </a:r>
            <a:r>
              <a:rPr lang="en-US" dirty="0" err="1" smtClean="0"/>
              <a:t>PhilipsUIKit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7999"/>
            <a:ext cx="8064896" cy="4856027"/>
          </a:xfrm>
        </p:spPr>
        <p:txBody>
          <a:bodyPr/>
          <a:lstStyle/>
          <a:p>
            <a:r>
              <a:rPr lang="en-US" dirty="0"/>
              <a:t>Every color property is derived from </a:t>
            </a:r>
            <a:r>
              <a:rPr lang="en-US" dirty="0" smtClean="0"/>
              <a:t>these four colors and five gradients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Attrs.xml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baseColor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verydarkBaseColor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veryLightColor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brightColor</a:t>
            </a:r>
            <a:r>
              <a:rPr lang="en-US" dirty="0"/>
              <a:t>" format="color"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LightColor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darkerColor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gradWindowBackground</a:t>
            </a:r>
            <a:r>
              <a:rPr lang="en-US" dirty="0"/>
              <a:t>" format="</a:t>
            </a:r>
            <a:r>
              <a:rPr lang="en-US" dirty="0" err="1"/>
              <a:t>reference|color</a:t>
            </a:r>
            <a:r>
              <a:rPr lang="en-US" dirty="0"/>
              <a:t>"/&gt;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baseGradient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darkerGradient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lighterGradient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evenLighterGradient</a:t>
            </a:r>
            <a:r>
              <a:rPr lang="en-US" dirty="0"/>
              <a:t>" format="reference"/&gt;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 err="1"/>
              <a:t>attr</a:t>
            </a:r>
            <a:r>
              <a:rPr lang="en-US" dirty="0"/>
              <a:t> name="</a:t>
            </a:r>
            <a:r>
              <a:rPr lang="en-US" dirty="0" err="1"/>
              <a:t>veryLightGradient</a:t>
            </a:r>
            <a:r>
              <a:rPr lang="en-US" dirty="0"/>
              <a:t>" format="reference"/&gt;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Theme Creation From Scratch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Defining attribute for components can give the desired color , for example a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text color has to be set to a darker color than base color then we can do it like below but giving text color as attribute of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darkerColor</a:t>
            </a: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;</a:t>
            </a:r>
          </a:p>
          <a:p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 smtClean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endParaRPr lang="en-US" sz="1400" dirty="0" smtClean="0">
              <a:solidFill>
                <a:srgbClr val="0089C4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&lt;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android:id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="@+id/textView1"</a:t>
            </a:r>
          </a:p>
          <a:p>
            <a:pPr marL="851400" lvl="4" indent="0">
              <a:buNone/>
            </a:pP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android:layout_width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wrap_content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android:layout_height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wrap_content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 smtClean="0">
                <a:solidFill>
                  <a:srgbClr val="0089C4"/>
                </a:solidFill>
                <a:latin typeface="Monaco"/>
                <a:cs typeface="Monaco"/>
              </a:rPr>
              <a:t>android:text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TextView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Monaco"/>
                <a:cs typeface="Monaco"/>
              </a:rPr>
              <a:t>android:textColor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="?</a:t>
            </a:r>
            <a:r>
              <a:rPr lang="en-US" sz="1400" dirty="0" err="1">
                <a:solidFill>
                  <a:srgbClr val="FF0000"/>
                </a:solidFill>
                <a:latin typeface="Monaco"/>
                <a:cs typeface="Monaco"/>
              </a:rPr>
              <a:t>attr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Monaco"/>
                <a:cs typeface="Monaco"/>
              </a:rPr>
              <a:t>darkerColor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                </a:t>
            </a:r>
            <a:r>
              <a:rPr lang="en-US" sz="1400" dirty="0" err="1">
                <a:solidFill>
                  <a:srgbClr val="0089C4"/>
                </a:solidFill>
                <a:latin typeface="Monaco"/>
                <a:cs typeface="Monaco"/>
              </a:rPr>
              <a:t>android:textSize</a:t>
            </a:r>
            <a:r>
              <a:rPr lang="en-US" sz="1400" dirty="0">
                <a:solidFill>
                  <a:srgbClr val="0089C4"/>
                </a:solidFill>
                <a:latin typeface="Monaco"/>
                <a:cs typeface="Monaco"/>
              </a:rPr>
              <a:t>="16sp" /&gt;</a:t>
            </a:r>
            <a:endParaRPr lang="en-US" sz="1400" dirty="0">
              <a:solidFill>
                <a:srgbClr val="0089C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8602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48327" y="2500476"/>
            <a:ext cx="1954090" cy="1719835"/>
          </a:xfrm>
        </p:spPr>
        <p:txBody>
          <a:bodyPr/>
          <a:lstStyle/>
          <a:p>
            <a:r>
              <a:rPr lang="en-US" dirty="0" smtClean="0"/>
              <a:t>Four colors: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Darker</a:t>
            </a:r>
          </a:p>
          <a:p>
            <a:pPr lvl="1"/>
            <a:r>
              <a:rPr lang="en-US" dirty="0" smtClean="0"/>
              <a:t>Lighter</a:t>
            </a:r>
          </a:p>
          <a:p>
            <a:pPr lvl="1"/>
            <a:r>
              <a:rPr lang="en-US" dirty="0" smtClean="0"/>
              <a:t>Very light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33550" y="2500476"/>
            <a:ext cx="1954090" cy="1719835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Five gradients: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Darker</a:t>
            </a:r>
          </a:p>
          <a:p>
            <a:pPr lvl="1"/>
            <a:r>
              <a:rPr lang="en-US" dirty="0" smtClean="0"/>
              <a:t>Lighter</a:t>
            </a:r>
          </a:p>
          <a:p>
            <a:pPr lvl="1"/>
            <a:r>
              <a:rPr lang="en-US" dirty="0" smtClean="0"/>
              <a:t>Even lighter</a:t>
            </a:r>
          </a:p>
          <a:p>
            <a:pPr lvl="1"/>
            <a:r>
              <a:rPr lang="en-US" dirty="0" smtClean="0"/>
              <a:t>Very light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44812" y="4266770"/>
            <a:ext cx="8059028" cy="194366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theme properties are derived from these</a:t>
            </a:r>
          </a:p>
          <a:p>
            <a:r>
              <a:rPr lang="en-US" dirty="0" smtClean="0"/>
              <a:t>Themes can be customized by copying an existing one and overriding properties</a:t>
            </a:r>
          </a:p>
          <a:p>
            <a:r>
              <a:rPr lang="en-US" dirty="0" smtClean="0"/>
              <a:t>Themes can be constructed from scratch by defining four colors and five gradients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4812" y="1300940"/>
            <a:ext cx="8059028" cy="133191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6000" indent="-2286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4000" indent="-2160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18 themes:</a:t>
            </a:r>
          </a:p>
          <a:p>
            <a:pPr lvl="1"/>
            <a:r>
              <a:rPr lang="en-US" dirty="0" smtClean="0"/>
              <a:t>Six colors: blue</a:t>
            </a:r>
            <a:r>
              <a:rPr lang="en-US" dirty="0"/>
              <a:t>, aqua, green, orange, pink, </a:t>
            </a:r>
            <a:r>
              <a:rPr lang="en-US" dirty="0" smtClean="0"/>
              <a:t>purple</a:t>
            </a:r>
          </a:p>
          <a:p>
            <a:pPr lvl="1"/>
            <a:r>
              <a:rPr lang="en-US" dirty="0" smtClean="0"/>
              <a:t>Three variants: dark, bright and light</a:t>
            </a:r>
          </a:p>
          <a:p>
            <a:r>
              <a:rPr lang="en-US" dirty="0" smtClean="0"/>
              <a:t>A theme contains:</a:t>
            </a:r>
          </a:p>
        </p:txBody>
      </p:sp>
    </p:spTree>
    <p:extLst>
      <p:ext uri="{BB962C8B-B14F-4D97-AF65-F5344CB8AC3E}">
        <p14:creationId xmlns:p14="http://schemas.microsoft.com/office/powerpoint/2010/main" val="355224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presentation explains how theme colors in </a:t>
            </a:r>
            <a:r>
              <a:rPr lang="en-US" dirty="0" err="1"/>
              <a:t>PhilipsUIKit</a:t>
            </a:r>
            <a:r>
              <a:rPr lang="en-US" dirty="0"/>
              <a:t> are </a:t>
            </a:r>
            <a:r>
              <a:rPr lang="en-US" dirty="0" smtClean="0"/>
              <a:t>defined.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Currently, themes only define colors, nothing else.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the future, themes may also define other things (e.g. fonts)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lor_RGB_HEX_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1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6880" y="2611120"/>
            <a:ext cx="6918960" cy="1859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302809" y="696932"/>
            <a:ext cx="216839" cy="1897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9737" y="387184"/>
            <a:ext cx="11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 themes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3502936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color</a:t>
            </a:r>
          </a:p>
          <a:p>
            <a:pPr lvl="1"/>
            <a:r>
              <a:rPr lang="en-US" dirty="0" smtClean="0"/>
              <a:t>One darker than base color (-1)</a:t>
            </a:r>
          </a:p>
          <a:p>
            <a:pPr lvl="1"/>
            <a:r>
              <a:rPr lang="en-US" dirty="0" smtClean="0"/>
              <a:t>One lighter than base color (+1)</a:t>
            </a:r>
          </a:p>
          <a:p>
            <a:pPr lvl="1"/>
            <a:r>
              <a:rPr lang="en-US" dirty="0" smtClean="0"/>
              <a:t>Very light color</a:t>
            </a:r>
          </a:p>
          <a:p>
            <a:pPr lvl="1"/>
            <a:endParaRPr lang="en-US" dirty="0"/>
          </a:p>
          <a:p>
            <a:r>
              <a:rPr lang="en-US" dirty="0" smtClean="0"/>
              <a:t>Theme “very dark” not possible</a:t>
            </a:r>
          </a:p>
          <a:p>
            <a:r>
              <a:rPr lang="en-US" dirty="0" smtClean="0"/>
              <a:t>Theme “very light” not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8" y="1347400"/>
            <a:ext cx="1780501" cy="4984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2192" y="356983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base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78865" y="3786661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7907" y="2532182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darker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78865" y="2749007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2192" y="4653952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lighter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8865" y="4870777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162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5B8F22"/>
                </a:solidFill>
              </a:rPr>
              <a:t>very light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78865" y="5869712"/>
            <a:ext cx="433677" cy="7744"/>
          </a:xfrm>
          <a:prstGeom prst="straightConnector1">
            <a:avLst/>
          </a:prstGeom>
          <a:ln>
            <a:solidFill>
              <a:srgbClr val="5B8F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06190" y="25476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1905" y="161842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93715" y="18352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190" y="363178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93715" y="3848611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04160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93715" y="5869712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5669" y="805344"/>
            <a:ext cx="138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“dark green”</a:t>
            </a:r>
            <a:endParaRPr lang="en-US" dirty="0">
              <a:solidFill>
                <a:srgbClr val="00693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9185" y="805344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B8F22"/>
                </a:solidFill>
              </a:rPr>
              <a:t>“bright green”</a:t>
            </a:r>
            <a:endParaRPr lang="en-US" dirty="0">
              <a:solidFill>
                <a:srgbClr val="5B8F2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40144" y="2919370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67747" y="3151679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40144" y="3957024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67747" y="4127381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837161" y="1959153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64764" y="2191462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37161" y="2996807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64764" y="3167164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3177679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color</a:t>
            </a:r>
          </a:p>
          <a:p>
            <a:pPr lvl="1"/>
            <a:r>
              <a:rPr lang="en-US" dirty="0" smtClean="0"/>
              <a:t>One darker than base color</a:t>
            </a:r>
          </a:p>
          <a:p>
            <a:pPr lvl="1"/>
            <a:r>
              <a:rPr lang="en-US" dirty="0" smtClean="0"/>
              <a:t>One lighter than base color</a:t>
            </a:r>
          </a:p>
          <a:p>
            <a:pPr lvl="1"/>
            <a:r>
              <a:rPr lang="en-US" dirty="0" smtClean="0"/>
              <a:t>Very light color</a:t>
            </a:r>
          </a:p>
          <a:p>
            <a:pPr lvl="1"/>
            <a:endParaRPr lang="en-US" dirty="0"/>
          </a:p>
          <a:p>
            <a:r>
              <a:rPr lang="en-US" dirty="0" smtClean="0"/>
              <a:t>Theme “very dark” not possible</a:t>
            </a:r>
          </a:p>
          <a:p>
            <a:r>
              <a:rPr lang="en-US" dirty="0" smtClean="0"/>
              <a:t>Theme “very light” not possible</a:t>
            </a:r>
          </a:p>
          <a:p>
            <a:endParaRPr lang="en-US" dirty="0"/>
          </a:p>
          <a:p>
            <a:r>
              <a:rPr lang="en-US" dirty="0" smtClean="0"/>
              <a:t>Theme “light” has same color for “lighter” and “very light”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58" y="1347400"/>
            <a:ext cx="1780501" cy="49840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06190" y="4646209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base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3715" y="4863034"/>
            <a:ext cx="433677" cy="774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1905" y="365501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darker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93715" y="3871843"/>
            <a:ext cx="433677" cy="774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190" y="5567707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lighter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7109203" y="5752373"/>
            <a:ext cx="396987" cy="55390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04160" y="580001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very light</a:t>
            </a:r>
            <a:endParaRPr lang="en-US" dirty="0">
              <a:solidFill>
                <a:srgbClr val="B6BF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7116948" y="5947149"/>
            <a:ext cx="387212" cy="37534"/>
          </a:xfrm>
          <a:prstGeom prst="straightConnector1">
            <a:avLst/>
          </a:prstGeom>
          <a:ln>
            <a:solidFill>
              <a:srgbClr val="B6B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5669" y="805344"/>
            <a:ext cx="14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6BF00"/>
                </a:solidFill>
              </a:rPr>
              <a:t>“Light green”</a:t>
            </a:r>
            <a:endParaRPr lang="en-US" dirty="0">
              <a:solidFill>
                <a:srgbClr val="B6B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Theme Gradients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7624" y="1704932"/>
            <a:ext cx="8064896" cy="4617304"/>
          </a:xfrm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880" y="1347401"/>
            <a:ext cx="6918960" cy="3068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2810" y="696932"/>
            <a:ext cx="69697" cy="642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3502" y="38718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in </a:t>
            </a:r>
            <a:r>
              <a:rPr lang="en-US" dirty="0" err="1" smtClean="0">
                <a:solidFill>
                  <a:srgbClr val="FF0000"/>
                </a:solidFill>
              </a:rPr>
              <a:t>PhilipsUIKit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Gradients_RGB_20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170" r="120" b="32148"/>
          <a:stretch/>
        </p:blipFill>
        <p:spPr>
          <a:xfrm>
            <a:off x="407624" y="387184"/>
            <a:ext cx="8736376" cy="4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25476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1618428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18352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3631786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93715" y="3848611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652887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93715" y="5869712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1959153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2191462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2996807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3167164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4723645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093715" y="4940470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0465" y="2996807"/>
            <a:ext cx="0" cy="1711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0466" y="4065432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+2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3893" y="717687"/>
            <a:ext cx="27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“dark”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4571640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</a:p>
          <a:p>
            <a:pPr lvl="1"/>
            <a:endParaRPr lang="en-US" dirty="0"/>
          </a:p>
          <a:p>
            <a:r>
              <a:rPr lang="en-US" dirty="0" smtClean="0"/>
              <a:t>For “bright” themes:</a:t>
            </a:r>
          </a:p>
          <a:p>
            <a:pPr lvl="1"/>
            <a:r>
              <a:rPr lang="en-US" dirty="0" smtClean="0"/>
              <a:t>“even lighter” and “very light” are the same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3476912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3693737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2547670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2764495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4561028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93715" y="4777853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769043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>
            <a:stCxn id="17" idx="1"/>
          </p:cNvCxnSpPr>
          <p:nvPr/>
        </p:nvCxnSpPr>
        <p:spPr>
          <a:xfrm flipH="1">
            <a:off x="7062738" y="5721398"/>
            <a:ext cx="441422" cy="55390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2888395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3120704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3926049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4096406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5536732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7078227" y="5900687"/>
            <a:ext cx="425933" cy="5302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0465" y="3926049"/>
            <a:ext cx="0" cy="1618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00466" y="4986930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+2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3892" y="717687"/>
            <a:ext cx="29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“bright”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4649082" cy="4617304"/>
          </a:xfrm>
        </p:spPr>
        <p:txBody>
          <a:bodyPr/>
          <a:lstStyle/>
          <a:p>
            <a:r>
              <a:rPr lang="en-US" dirty="0" smtClean="0"/>
              <a:t>A theme uses:</a:t>
            </a:r>
          </a:p>
          <a:p>
            <a:pPr lvl="1"/>
            <a:r>
              <a:rPr lang="en-US" dirty="0" smtClean="0"/>
              <a:t>Base gradient (-1)</a:t>
            </a:r>
          </a:p>
          <a:p>
            <a:pPr lvl="1"/>
            <a:r>
              <a:rPr lang="en-US" dirty="0" smtClean="0"/>
              <a:t>Darker gradient</a:t>
            </a:r>
          </a:p>
          <a:p>
            <a:pPr lvl="1"/>
            <a:r>
              <a:rPr lang="en-US" dirty="0" smtClean="0"/>
              <a:t>Lighter gradient (+1)</a:t>
            </a:r>
          </a:p>
          <a:p>
            <a:pPr lvl="1"/>
            <a:r>
              <a:rPr lang="en-US" dirty="0" smtClean="0"/>
              <a:t>Even lighter gradient (+2)</a:t>
            </a:r>
          </a:p>
          <a:p>
            <a:pPr lvl="1"/>
            <a:r>
              <a:rPr lang="en-US" dirty="0" smtClean="0"/>
              <a:t>Very light gradient</a:t>
            </a:r>
          </a:p>
          <a:p>
            <a:pPr lvl="1"/>
            <a:endParaRPr lang="en-US" dirty="0"/>
          </a:p>
          <a:p>
            <a:r>
              <a:rPr lang="en-US" dirty="0"/>
              <a:t>For “bright” themes:</a:t>
            </a:r>
          </a:p>
          <a:p>
            <a:pPr lvl="1"/>
            <a:r>
              <a:rPr lang="en-US" dirty="0"/>
              <a:t>“even lighter” and “very light” are the same</a:t>
            </a:r>
          </a:p>
          <a:p>
            <a:endParaRPr lang="en-US" dirty="0" smtClean="0"/>
          </a:p>
          <a:p>
            <a:r>
              <a:rPr lang="en-US" dirty="0" smtClean="0"/>
              <a:t>For “light” themes:</a:t>
            </a:r>
          </a:p>
          <a:p>
            <a:pPr lvl="1"/>
            <a:r>
              <a:rPr lang="en-US" dirty="0" smtClean="0"/>
              <a:t>“even lighter”, “very light” and “light”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1" y="1370631"/>
            <a:ext cx="1773261" cy="5015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190" y="4568771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base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93715" y="4785596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1905" y="3639529"/>
            <a:ext cx="10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darker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3715" y="3856354"/>
            <a:ext cx="433677" cy="7744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190" y="5420570"/>
            <a:ext cx="11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070482" y="5605236"/>
            <a:ext cx="435708" cy="17155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4160" y="5908435"/>
            <a:ext cx="11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very light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2" name="Straight Arrow Connector 11"/>
          <p:cNvCxnSpPr>
            <a:stCxn id="17" idx="1"/>
          </p:cNvCxnSpPr>
          <p:nvPr/>
        </p:nvCxnSpPr>
        <p:spPr>
          <a:xfrm flipH="1">
            <a:off x="7062738" y="5860790"/>
            <a:ext cx="441422" cy="55390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37161" y="3980254"/>
            <a:ext cx="0" cy="72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4764" y="4212563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37161" y="5017908"/>
            <a:ext cx="0" cy="42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4764" y="5002409"/>
            <a:ext cx="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+1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4160" y="5676124"/>
            <a:ext cx="13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even lighter</a:t>
            </a:r>
            <a:endParaRPr lang="en-US" dirty="0">
              <a:solidFill>
                <a:srgbClr val="00693C"/>
              </a:solidFill>
            </a:endParaRPr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7078227" y="6040079"/>
            <a:ext cx="425933" cy="53022"/>
          </a:xfrm>
          <a:prstGeom prst="straightConnector1">
            <a:avLst/>
          </a:prstGeom>
          <a:ln>
            <a:solidFill>
              <a:srgbClr val="0069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3892" y="717687"/>
            <a:ext cx="29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93C"/>
                </a:solidFill>
              </a:rPr>
              <a:t>Gradients for theme “light”</a:t>
            </a:r>
            <a:endParaRPr lang="en-US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hilips_internal_documentation_template_mar14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3F80B0CB5C54992628B08AB347891" ma:contentTypeVersion="0" ma:contentTypeDescription="Create a new document." ma:contentTypeScope="" ma:versionID="a51977620af80ee6161acfb45e2f94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EE23A-84FF-4FE2-B147-0C02254C4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FAAB06-E9F2-4B6B-AAC2-B6E4A2F5E6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1FA41-9EDD-4276-AB17-95E8CCF7F4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philips_internal_documentation_template_mar14.potx</Template>
  <TotalTime>179</TotalTime>
  <Words>672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Monaco</vt:lpstr>
      <vt:lpstr>Wingdings</vt:lpstr>
      <vt:lpstr>philips_internal_documentation_template_mar14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dc:description>Version 6.4 - 1.0</dc:description>
  <cp:lastModifiedBy>Philips</cp:lastModifiedBy>
  <cp:revision>36</cp:revision>
  <dcterms:created xsi:type="dcterms:W3CDTF">2014-02-20T08:48:15Z</dcterms:created>
  <dcterms:modified xsi:type="dcterms:W3CDTF">2016-02-12T11:04:59Z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0x0101005773F80B0CB5C54992628B08AB347891</vt:lpwstr>
  </property>
</Properties>
</file>