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0" r:id="rId2"/>
    <p:sldId id="285" r:id="rId3"/>
    <p:sldId id="279" r:id="rId4"/>
    <p:sldId id="283" r:id="rId5"/>
    <p:sldId id="284" r:id="rId6"/>
  </p:sldIdLst>
  <p:sldSz cx="9144000" cy="6858000" type="screen4x3"/>
  <p:notesSz cx="6797675" cy="9928225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4651" autoAdjust="0"/>
  </p:normalViewPr>
  <p:slideViewPr>
    <p:cSldViewPr snapToGrid="0">
      <p:cViewPr varScale="1">
        <p:scale>
          <a:sx n="58" d="100"/>
          <a:sy n="58" d="100"/>
        </p:scale>
        <p:origin x="-882" y="-84"/>
      </p:cViewPr>
      <p:guideLst>
        <p:guide orient="horz" pos="982"/>
        <p:guide orient="horz" pos="4168"/>
        <p:guide orient="horz" pos="3895"/>
        <p:guide orient="horz" pos="3566"/>
        <p:guide pos="339"/>
        <p:guide pos="5435"/>
      </p:guideLst>
    </p:cSldViewPr>
  </p:slideViewPr>
  <p:outlineViewPr>
    <p:cViewPr>
      <p:scale>
        <a:sx n="33" d="100"/>
        <a:sy n="33" d="100"/>
      </p:scale>
      <p:origin x="0" y="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2592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/>
            </a:lvl1pPr>
          </a:lstStyle>
          <a:p>
            <a:fld id="{BB2B26BD-11D7-418A-AD97-FD34AF7353EA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5" tIns="46067" rIns="92135" bIns="460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2135" tIns="46067" rIns="92135" bIns="4606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/>
            </a:lvl1pPr>
          </a:lstStyle>
          <a:p>
            <a:fld id="{102B0960-D112-4D24-9D57-EE14B7DD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7504" y="6237312"/>
            <a:ext cx="9001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_Sector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_</a:t>
            </a:r>
            <a:r>
              <a:rPr lang="en-US" sz="1600" noProof="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87907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8163" y="1339701"/>
            <a:ext cx="8089900" cy="2065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450000"/>
            <a:ext cx="4608448" cy="1034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6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1548000"/>
            <a:ext cx="2700448" cy="4608512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r>
              <a:rPr lang="en-US" sz="1600" noProof="0" dirty="0" smtClean="0"/>
              <a:t>Click to add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548000"/>
            <a:ext cx="5651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004000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endParaRPr lang="en-US" sz="1600" noProof="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816448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endParaRPr lang="en-US" sz="1600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9750" y="1557338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88024" y="1557338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750" y="1557338"/>
            <a:ext cx="8064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1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01" y="2457000"/>
            <a:ext cx="1526400" cy="1944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5724835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6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1" r:id="rId2"/>
    <p:sldLayoutId id="2147483654" r:id="rId3"/>
    <p:sldLayoutId id="2147483656" r:id="rId4"/>
    <p:sldLayoutId id="2147483655" r:id="rId5"/>
    <p:sldLayoutId id="2147483692" r:id="rId6"/>
    <p:sldLayoutId id="2147483689" r:id="rId7"/>
    <p:sldLayoutId id="214748365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eurt.wisselink@philips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 of data upload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Consumer Care Team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September 10,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Overview of systems which are used inside consumer care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1898" y="1371353"/>
            <a:ext cx="8064896" cy="4617304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</a:rPr>
              <a:t>PRX – Product information</a:t>
            </a:r>
          </a:p>
          <a:p>
            <a:endParaRPr lang="en-US" sz="3200" dirty="0" smtClean="0">
              <a:solidFill>
                <a:schemeClr val="accent1"/>
              </a:solidFill>
            </a:endParaRPr>
          </a:p>
          <a:p>
            <a:r>
              <a:rPr lang="en-US" sz="3200" dirty="0" smtClean="0">
                <a:solidFill>
                  <a:schemeClr val="accent1"/>
                </a:solidFill>
              </a:rPr>
              <a:t>Autonomy/ ATOS – Philips service centers.</a:t>
            </a:r>
          </a:p>
          <a:p>
            <a:endParaRPr lang="en-US" sz="3200" dirty="0" smtClean="0">
              <a:solidFill>
                <a:schemeClr val="accent1"/>
              </a:solidFill>
            </a:endParaRPr>
          </a:p>
          <a:p>
            <a:r>
              <a:rPr lang="en-US" sz="3200" dirty="0" smtClean="0">
                <a:solidFill>
                  <a:schemeClr val="accent1"/>
                </a:solidFill>
              </a:rPr>
              <a:t>CDLS – Contact information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smtClean="0">
                <a:solidFill>
                  <a:schemeClr val="accent1"/>
                </a:solidFill>
              </a:rPr>
              <a:t>Bazaar Voice – Product Review 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3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13066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assure FAQs in the Consumer Support Module, the CSM lead developer takes the lead to have it delivered to 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8163" y="1327289"/>
            <a:ext cx="8089900" cy="206523"/>
          </a:xfrm>
        </p:spPr>
        <p:txBody>
          <a:bodyPr/>
          <a:lstStyle/>
          <a:p>
            <a:r>
              <a:rPr lang="en-US" dirty="0" smtClean="0"/>
              <a:t>Consumer Support Module FAQ process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163" y="5638800"/>
            <a:ext cx="8089900" cy="544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Digital Services delivers the standard mobile pages as agreed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162" y="1546224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Upstream Consumer Care (BG)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38162" y="2470943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Consumer Support Module lead developer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8162" y="3395662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Digital Services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38162" y="4320381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PIC (Bangalore team)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06497" y="1546224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6497" y="2470942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6497" y="3395661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06497" y="4320381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11272" y="1657350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Assure FAQs are made for the proposition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8924" y="1657350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Inform Consumer Care FAQs are available (incl. URLs)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97750" y="2582069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Transfer links to DS and ask for mobile pages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26576" y="3506788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mobile pages and inform CC with links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5402" y="2582069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Receive links from DS and inform PIC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84229" y="4431507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Insert links into consumer support module for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17" idx="3"/>
            <a:endCxn id="18" idx="0"/>
          </p:cNvCxnSpPr>
          <p:nvPr/>
        </p:nvCxnSpPr>
        <p:spPr>
          <a:xfrm>
            <a:off x="4791352" y="2008583"/>
            <a:ext cx="417612" cy="57348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3"/>
            <a:endCxn id="19" idx="0"/>
          </p:cNvCxnSpPr>
          <p:nvPr/>
        </p:nvCxnSpPr>
        <p:spPr>
          <a:xfrm>
            <a:off x="5720178" y="2933302"/>
            <a:ext cx="417612" cy="57348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3"/>
            <a:endCxn id="20" idx="2"/>
          </p:cNvCxnSpPr>
          <p:nvPr/>
        </p:nvCxnSpPr>
        <p:spPr>
          <a:xfrm flipV="1">
            <a:off x="6649004" y="3284535"/>
            <a:ext cx="417612" cy="57348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0" idx="3"/>
            <a:endCxn id="21" idx="0"/>
          </p:cNvCxnSpPr>
          <p:nvPr/>
        </p:nvCxnSpPr>
        <p:spPr>
          <a:xfrm>
            <a:off x="7577830" y="2933302"/>
            <a:ext cx="417613" cy="149820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46496" y="2599727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Ask for FAQs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0" idx="0"/>
            <a:endCxn id="17" idx="1"/>
          </p:cNvCxnSpPr>
          <p:nvPr/>
        </p:nvCxnSpPr>
        <p:spPr>
          <a:xfrm rot="5400000" flipH="1" flipV="1">
            <a:off x="3217745" y="2048548"/>
            <a:ext cx="591144" cy="5112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2"/>
            <a:endCxn id="40" idx="1"/>
          </p:cNvCxnSpPr>
          <p:nvPr/>
        </p:nvCxnSpPr>
        <p:spPr>
          <a:xfrm rot="16200000" flipH="1">
            <a:off x="2288919" y="2493383"/>
            <a:ext cx="591144" cy="32401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450000"/>
            <a:ext cx="8064896" cy="672218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How to upload product information in PRX 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8163" y="1038362"/>
            <a:ext cx="8089900" cy="20652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Prx</a:t>
            </a:r>
            <a:r>
              <a:rPr lang="en-US" dirty="0" smtClean="0">
                <a:solidFill>
                  <a:schemeClr val="accent1"/>
                </a:solidFill>
              </a:rPr>
              <a:t> data upload 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162" y="4860633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care team (Bangalore)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162" y="2107258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CMC or PFS or CCR or </a:t>
            </a:r>
            <a:r>
              <a:rPr lang="en-US" sz="1400" dirty="0" smtClean="0"/>
              <a:t>LCB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8162" y="3031977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Digital Services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38162" y="3956696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PRX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806497" y="1234494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6497" y="2107257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6497" y="3042367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6497" y="3956696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47247" y="1334199"/>
            <a:ext cx="1857652" cy="6379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Business need to discuss with Marketing team.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5072" y="2204818"/>
            <a:ext cx="2467823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The product content is created in English  in PFS by the product  manager with support of Digital services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94" y="3153494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It is then  translated and reviewed by country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84229" y="4078213"/>
            <a:ext cx="1022428" cy="702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The end result is sent to PRX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20" name="Elbow Connector 19"/>
          <p:cNvCxnSpPr>
            <a:stCxn id="15" idx="3"/>
            <a:endCxn id="16" idx="0"/>
          </p:cNvCxnSpPr>
          <p:nvPr/>
        </p:nvCxnSpPr>
        <p:spPr>
          <a:xfrm flipH="1">
            <a:off x="6117008" y="2556051"/>
            <a:ext cx="1045887" cy="597443"/>
          </a:xfrm>
          <a:prstGeom prst="bentConnector4">
            <a:avLst>
              <a:gd name="adj1" fmla="val -21857"/>
              <a:gd name="adj2" fmla="val 79395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63672" y="2237723"/>
            <a:ext cx="1857652" cy="6379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This is the place where product descriptions are maintained .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3"/>
            <a:endCxn id="15" idx="1"/>
          </p:cNvCxnSpPr>
          <p:nvPr/>
        </p:nvCxnSpPr>
        <p:spPr>
          <a:xfrm flipV="1">
            <a:off x="3921324" y="2556051"/>
            <a:ext cx="773748" cy="6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176814" y="1670587"/>
            <a:ext cx="744510" cy="540580"/>
          </a:xfrm>
          <a:prstGeom prst="bentConnector3">
            <a:avLst>
              <a:gd name="adj1" fmla="val 100244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3"/>
            <a:endCxn id="18" idx="0"/>
          </p:cNvCxnSpPr>
          <p:nvPr/>
        </p:nvCxnSpPr>
        <p:spPr>
          <a:xfrm>
            <a:off x="6628222" y="3504727"/>
            <a:ext cx="1367221" cy="57348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803032" y="4878030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7059" y="5033292"/>
            <a:ext cx="3739284" cy="6379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PRX data is used by consumer care team for various channels like product review, to fetch contact information or any other product related information.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27771" y="1208227"/>
            <a:ext cx="1268335" cy="9247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38163" y="5929749"/>
            <a:ext cx="8089900" cy="4398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Contact person : </a:t>
            </a:r>
            <a:r>
              <a:rPr lang="en-IN" u="sng"/>
              <a:t> </a:t>
            </a:r>
            <a:r>
              <a:rPr lang="en-US" u="sng" smtClean="0">
                <a:hlinkClick r:id="rId2"/>
              </a:rPr>
              <a:t>geurt.wisselink@philips.com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How to upload service centers information in ATOS?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1623" y="1141621"/>
            <a:ext cx="8060754" cy="46195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8162" y="2044912"/>
            <a:ext cx="1268335" cy="7475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Digital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162" y="2824156"/>
            <a:ext cx="1268335" cy="71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DLMT tool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38162" y="3561839"/>
            <a:ext cx="1268335" cy="6568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CCR database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806497" y="1213712"/>
            <a:ext cx="6821565" cy="9247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6497" y="1972051"/>
            <a:ext cx="6821565" cy="82037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6497" y="2824156"/>
            <a:ext cx="6821565" cy="73768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6497" y="3561840"/>
            <a:ext cx="6821565" cy="6753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88811" y="1423551"/>
            <a:ext cx="1857652" cy="43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Business need to discuss with Digital service  team.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36918" y="2914501"/>
            <a:ext cx="1463934" cy="556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Data from DLMT is put to CCR database.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61109" y="3644968"/>
            <a:ext cx="1593182" cy="5217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Service centers /dealers data exists in database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63672" y="2185768"/>
            <a:ext cx="1857652" cy="4327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Responsible for uploading data to DLMT tool.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3"/>
            <a:endCxn id="16" idx="0"/>
          </p:cNvCxnSpPr>
          <p:nvPr/>
        </p:nvCxnSpPr>
        <p:spPr>
          <a:xfrm>
            <a:off x="3921324" y="2402137"/>
            <a:ext cx="1247561" cy="51236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218378" y="1639414"/>
            <a:ext cx="744510" cy="540580"/>
          </a:xfrm>
          <a:prstGeom prst="bentConnector3">
            <a:avLst>
              <a:gd name="adj1" fmla="val 100244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3"/>
            <a:endCxn id="18" idx="0"/>
          </p:cNvCxnSpPr>
          <p:nvPr/>
        </p:nvCxnSpPr>
        <p:spPr>
          <a:xfrm>
            <a:off x="5900852" y="3192530"/>
            <a:ext cx="1656848" cy="45243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803032" y="4237214"/>
            <a:ext cx="6821565" cy="72390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90631" y="4295531"/>
            <a:ext cx="2654305" cy="574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Autonomy will fetch data from CCR database 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8162" y="1197836"/>
            <a:ext cx="1268335" cy="8262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50492" y="4223398"/>
            <a:ext cx="1268335" cy="6568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ATOS(Autonomy server)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41623" y="4895347"/>
            <a:ext cx="1268335" cy="8070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Consumer care team (Bangalore)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820349" y="4961120"/>
            <a:ext cx="6821565" cy="7413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5940" y="5081782"/>
            <a:ext cx="3739284" cy="43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Team will use  ATOS REST APIs to fetch service centers data and display on map. 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39" name="Elbow Connector 38"/>
          <p:cNvCxnSpPr>
            <a:stCxn id="71" idx="0"/>
          </p:cNvCxnSpPr>
          <p:nvPr/>
        </p:nvCxnSpPr>
        <p:spPr>
          <a:xfrm rot="5400000" flipH="1" flipV="1">
            <a:off x="5810495" y="3302848"/>
            <a:ext cx="337687" cy="153104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5106830" y="4961120"/>
            <a:ext cx="265272" cy="9988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3&quot;/&gt;&lt;CPresentation id=&quot;1&quot;&gt;&lt;m_precDefaultNumber/&gt;&lt;m_precDefaultPercent/&gt;&lt;m_precDefaultDate&gt;&lt;m_bNumberIsYear val=&quot;0&quot;/&gt;&lt;m_strFormatTime&gt;%1 %#d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#4&lt;/m_strFormatTime&gt;&lt;/m_precDefaultWeek&gt;&lt;m_precDefaultDay&gt;&lt;m_bNumberIsYear val=&quot;0&quot;/&gt;&lt;m_strFormatTime&gt;%#d&lt;/m_strFormatTime&gt;&lt;/m_precDefaultDay&gt;&lt;m_mruColor&gt;&lt;m_vecMRU length=&quot;2&quot;&gt;&lt;elem m_fUsage=&quot;1.00000000000000000000E+000&quot;&gt;&lt;m_msothmcolidx val=&quot;0&quot;/&gt;&lt;m_rgb r=&quot;ff&quot; g=&quot;7b&quot; b=&quot;4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88&quot; g=&quot;db&quot; b=&quot;ff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heme/theme1.xml><?xml version="1.0" encoding="utf-8"?>
<a:theme xmlns:a="http://schemas.openxmlformats.org/drawingml/2006/main" name="philips_internal_documentation_template_mar14 - Copy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t"/>
      <a:lstStyle>
        <a:defPPr marL="285750" indent="-285750">
          <a:buFont typeface="Arial" panose="020B0604020202020204" pitchFamily="34" charset="0"/>
          <a:buChar char="•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hilips_presentation_template_nov13.pptx" id="{6219C8AF-650B-4FE9-973F-1669F7AB164A}" vid="{0FEA75D1-DAF6-4EC9-A456-BB5B59A25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philips_internal_documentation_template_mar14 - Copy</Template>
  <TotalTime>51778</TotalTime>
  <Words>324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philips_internal_documentation_template_mar14 - Copy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Sleyffers</dc:creator>
  <dc:description>Version 6.4 - 1.0</dc:description>
  <cp:lastModifiedBy>Philips</cp:lastModifiedBy>
  <cp:revision>322</cp:revision>
  <cp:lastPrinted>2014-06-18T08:51:09Z</cp:lastPrinted>
  <dcterms:created xsi:type="dcterms:W3CDTF">2014-04-11T09:25:21Z</dcterms:created>
  <dcterms:modified xsi:type="dcterms:W3CDTF">2015-09-18T09:42:08Z</dcterms:modified>
</cp:coreProperties>
</file>