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2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0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0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80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14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7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84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7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9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48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0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8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5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3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6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0A1011-ECD6-4190-B97F-ED9B35B9FFC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25F0-D7C9-498F-AAF1-8ED7C701B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5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04931-6D62-433C-93C7-75580E963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Hill Climbing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1412E1-D708-45A6-A61D-CAB7C9126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9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8EBA8-A5F8-4251-81B0-0AA4DA58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Hill Climbing</a:t>
            </a:r>
            <a:r>
              <a:rPr lang="zh-CN" altLang="en-US" dirty="0"/>
              <a:t>爬山法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73D5-3DDA-456D-87A9-3ECE27BA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>
            <a:normAutofit/>
          </a:bodyPr>
          <a:lstStyle/>
          <a:p>
            <a:r>
              <a:rPr lang="en-US" altLang="zh-CN" dirty="0"/>
              <a:t>A mathematical optimization technique which belongs to the family of local search.</a:t>
            </a:r>
          </a:p>
          <a:p>
            <a:r>
              <a:rPr lang="zh-CN" altLang="en-US" dirty="0"/>
              <a:t>是一种属于局部搜索家族的数学优化方法</a:t>
            </a:r>
            <a:endParaRPr lang="en-US" altLang="zh-CN" dirty="0"/>
          </a:p>
          <a:p>
            <a:r>
              <a:rPr lang="en-US" altLang="zh-CN" dirty="0"/>
              <a:t>It is an iterative algorithm: starts with an arbitrary solution to a problem, then incrementally change a single element of the solution, if it's a better solution, the change is made to the new solution, repeating until no further improvements can be found.</a:t>
            </a:r>
          </a:p>
          <a:p>
            <a:r>
              <a:rPr lang="zh-CN" altLang="en-US" dirty="0"/>
              <a:t>是一种迭代算法</a:t>
            </a:r>
            <a:r>
              <a:rPr lang="en-US" altLang="zh-CN" dirty="0"/>
              <a:t>:</a:t>
            </a:r>
            <a:r>
              <a:rPr lang="zh-CN" altLang="en-US" dirty="0"/>
              <a:t>开始时选择问题的一个任意解，然后递增地修改该解的一一个元素，若得到一个更好的解，则将该修改作为新的解</a:t>
            </a:r>
            <a:r>
              <a:rPr lang="en-US" altLang="zh-CN" dirty="0"/>
              <a:t>;</a:t>
            </a:r>
            <a:r>
              <a:rPr lang="zh-CN" altLang="en-US" dirty="0"/>
              <a:t>重复直到无法找到进一步的改善 。</a:t>
            </a:r>
            <a:endParaRPr lang="en-US" altLang="zh-CN" dirty="0"/>
          </a:p>
          <a:p>
            <a:r>
              <a:rPr lang="en-US" altLang="zh-CN" dirty="0"/>
              <a:t>Most basic local search algorithm without maintaining a search tree.</a:t>
            </a:r>
          </a:p>
          <a:p>
            <a:r>
              <a:rPr lang="zh-CN" altLang="en-US" dirty="0"/>
              <a:t>大多数基本的局部搜索算法都不保持一颗搜索树。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16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8EBA8-A5F8-4251-81B0-0AA4DA58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State-Space Landscape</a:t>
            </a:r>
            <a:r>
              <a:rPr lang="zh-CN" altLang="en-US" sz="3600" dirty="0"/>
              <a:t>状态空间地形图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A80DDE0-B1C2-4504-A36A-E692F520F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913" y="1431896"/>
            <a:ext cx="5785489" cy="42143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9B7826-0791-4F8E-8E48-670231D0BE9D}"/>
              </a:ext>
            </a:extLst>
          </p:cNvPr>
          <p:cNvSpPr txBox="1"/>
          <p:nvPr/>
        </p:nvSpPr>
        <p:spPr>
          <a:xfrm>
            <a:off x="878667" y="1449148"/>
            <a:ext cx="4973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It can be explored by one of local search algorithms.</a:t>
            </a:r>
          </a:p>
          <a:p>
            <a:r>
              <a:rPr lang="zh-CN" altLang="en-US" sz="2400" dirty="0"/>
              <a:t>可通过局部搜索算法对其进行搜索。</a:t>
            </a:r>
            <a:endParaRPr lang="en-US" altLang="zh-CN" sz="2400" dirty="0"/>
          </a:p>
          <a:p>
            <a:r>
              <a:rPr lang="en-US" altLang="zh-CN" sz="2400" dirty="0"/>
              <a:t>A complete local search algorithm always finds a goal if one exists.</a:t>
            </a:r>
          </a:p>
          <a:p>
            <a:r>
              <a:rPr lang="zh-CN" altLang="en-US" sz="2400" dirty="0"/>
              <a:t>一个完备的局部搜索算法总能找到一个存在的目标。</a:t>
            </a:r>
            <a:endParaRPr lang="en-US" altLang="zh-CN" sz="2400" dirty="0"/>
          </a:p>
          <a:p>
            <a:r>
              <a:rPr lang="en-US" altLang="zh-CN" sz="2400" dirty="0"/>
              <a:t>an optimal local </a:t>
            </a:r>
            <a:r>
              <a:rPr lang="en-US" altLang="zh-CN" sz="2400" dirty="0" err="1"/>
              <a:t>searchalgorithm</a:t>
            </a:r>
            <a:r>
              <a:rPr lang="en-US" altLang="zh-CN" sz="2400" dirty="0"/>
              <a:t> always finds </a:t>
            </a:r>
            <a:r>
              <a:rPr lang="en-US" altLang="zh-CN" sz="2400" dirty="0" err="1"/>
              <a:t>aglobal</a:t>
            </a:r>
            <a:r>
              <a:rPr lang="en-US" altLang="zh-CN" sz="2400" dirty="0"/>
              <a:t> minimum or maximum.</a:t>
            </a:r>
          </a:p>
          <a:p>
            <a:r>
              <a:rPr lang="zh-CN" altLang="en-US" sz="2400" dirty="0"/>
              <a:t>一个最优的局部搜索算法总能找到一个全局的最小或最大值。</a:t>
            </a:r>
          </a:p>
        </p:txBody>
      </p:sp>
    </p:spTree>
    <p:extLst>
      <p:ext uri="{BB962C8B-B14F-4D97-AF65-F5344CB8AC3E}">
        <p14:creationId xmlns:p14="http://schemas.microsoft.com/office/powerpoint/2010/main" val="305592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8EBA8-A5F8-4251-81B0-0AA4DA58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Hill-Climbing Search Algorithm</a:t>
            </a:r>
            <a:r>
              <a:rPr lang="zh-CN" altLang="en-US" sz="3200" dirty="0"/>
              <a:t>爬山搜索算法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3E0552-F4E3-4CF4-8BE0-342F17A8A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9621"/>
            <a:ext cx="10500189" cy="32633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580726-EEC9-4F0A-AE23-F837463F769F}"/>
              </a:ext>
            </a:extLst>
          </p:cNvPr>
          <p:cNvSpPr txBox="1"/>
          <p:nvPr/>
        </p:nvSpPr>
        <p:spPr>
          <a:xfrm>
            <a:off x="838200" y="4502989"/>
            <a:ext cx="10500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Steepest-ascent version: at each step, current node is replaced by the best neighbor</a:t>
            </a:r>
          </a:p>
          <a:p>
            <a:pPr algn="ctr"/>
            <a:r>
              <a:rPr lang="en-US" altLang="zh-CN" sz="2400" dirty="0"/>
              <a:t>(the neighbor with highest value), else it reaches </a:t>
            </a:r>
            <a:r>
              <a:rPr lang="en-US" altLang="zh-CN" sz="2400" dirty="0" err="1"/>
              <a:t>a“peak</a:t>
            </a:r>
            <a:r>
              <a:rPr lang="en-US" altLang="zh-CN" sz="2400" dirty="0"/>
              <a:t>" .</a:t>
            </a:r>
          </a:p>
          <a:p>
            <a:r>
              <a:rPr lang="zh-CN" altLang="en-US" sz="2400" dirty="0"/>
              <a:t>最陡爬坡版</a:t>
            </a:r>
            <a:r>
              <a:rPr lang="en-US" altLang="zh-CN" sz="2400" dirty="0"/>
              <a:t>:</a:t>
            </a:r>
            <a:r>
              <a:rPr lang="zh-CN" altLang="en-US" sz="2400" dirty="0"/>
              <a:t>当前节点每一步都用最佳邻接点</a:t>
            </a:r>
            <a:r>
              <a:rPr lang="en-US" altLang="zh-CN" sz="2400" dirty="0"/>
              <a:t>(</a:t>
            </a:r>
            <a:r>
              <a:rPr lang="zh-CN" altLang="en-US" sz="2400" dirty="0"/>
              <a:t>具有最高值的邻接点</a:t>
            </a:r>
            <a:r>
              <a:rPr lang="en-US" altLang="zh-CN" sz="2400" dirty="0"/>
              <a:t>)</a:t>
            </a:r>
            <a:r>
              <a:rPr lang="zh-CN" altLang="en-US" sz="2400" dirty="0"/>
              <a:t>替换，否则到达一个“峰值”。</a:t>
            </a:r>
          </a:p>
        </p:txBody>
      </p:sp>
    </p:spTree>
    <p:extLst>
      <p:ext uri="{BB962C8B-B14F-4D97-AF65-F5344CB8AC3E}">
        <p14:creationId xmlns:p14="http://schemas.microsoft.com/office/powerpoint/2010/main" val="176473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8EBA8-A5F8-4251-81B0-0AA4DA58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Hill-Climbing Search Algorithm</a:t>
            </a:r>
            <a:r>
              <a:rPr lang="zh-CN" altLang="en-US" sz="3200" dirty="0"/>
              <a:t>爬山搜索算法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73D5-3DDA-456D-87A9-3ECE27BA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>
            <a:normAutofit/>
          </a:bodyPr>
          <a:lstStyle/>
          <a:p>
            <a:r>
              <a:rPr lang="en-US" altLang="zh-CN" dirty="0"/>
              <a:t>Hill-Climbing search algorithm is the most basic local search technique.</a:t>
            </a:r>
          </a:p>
          <a:p>
            <a:r>
              <a:rPr lang="zh-CN" altLang="en-US" dirty="0"/>
              <a:t>爬山搜索算法是最基本的局部搜索方法。</a:t>
            </a:r>
            <a:endParaRPr lang="en-US" altLang="zh-CN" dirty="0"/>
          </a:p>
          <a:p>
            <a:r>
              <a:rPr lang="en-US" altLang="zh-CN" dirty="0"/>
              <a:t>It often makes rapid progress toward a solution, because it is usually quite easy to improve a bad state.</a:t>
            </a:r>
          </a:p>
          <a:p>
            <a:r>
              <a:rPr lang="zh-CN" altLang="en-US" dirty="0"/>
              <a:t>它常常会朝着一个解快速地进展，因为通常很容易改善一个不良状态。</a:t>
            </a:r>
            <a:endParaRPr lang="en-US" altLang="zh-CN" dirty="0"/>
          </a:p>
          <a:p>
            <a:r>
              <a:rPr lang="en-US" altLang="zh-CN" dirty="0"/>
              <a:t>It is sometimes called greedy local search, because it grabs a good neighbor state without thinking ahead about where to go next.</a:t>
            </a:r>
          </a:p>
          <a:p>
            <a:r>
              <a:rPr lang="zh-CN" altLang="en-US" dirty="0"/>
              <a:t>它往往被称为贪婪局部搜索，因为它只顾抓住一个好的邻接点的状态，而不提前思考下一步该去哪儿。</a:t>
            </a:r>
            <a:endParaRPr lang="en-US" altLang="zh-CN" dirty="0"/>
          </a:p>
          <a:p>
            <a:r>
              <a:rPr lang="en-US" altLang="zh-CN" dirty="0"/>
              <a:t>Although greed is considered one of the “seven deadly sins", it turns out that greedy algorithms often perform quite well.</a:t>
            </a:r>
          </a:p>
          <a:p>
            <a:r>
              <a:rPr lang="zh-CN" altLang="en-US" dirty="0"/>
              <a:t>尽管贪婪被认为是“七宗罪”之一，但是贪婪算法往往表现的相当好。</a:t>
            </a:r>
          </a:p>
        </p:txBody>
      </p:sp>
    </p:spTree>
    <p:extLst>
      <p:ext uri="{BB962C8B-B14F-4D97-AF65-F5344CB8AC3E}">
        <p14:creationId xmlns:p14="http://schemas.microsoft.com/office/powerpoint/2010/main" val="109539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8EBA8-A5F8-4251-81B0-0AA4DA58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Example: n-queens problems n</a:t>
            </a:r>
            <a:r>
              <a:rPr lang="zh-CN" altLang="en-US" sz="3600" dirty="0"/>
              <a:t>皇后问题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73D5-3DDA-456D-87A9-3ECE27BA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3439439"/>
          </a:xfrm>
        </p:spPr>
        <p:txBody>
          <a:bodyPr>
            <a:normAutofit/>
          </a:bodyPr>
          <a:lstStyle/>
          <a:p>
            <a:r>
              <a:rPr lang="en-US" altLang="zh-CN" dirty="0"/>
              <a:t>To illustrate hill climbing, we will use the n-queens problem. L </a:t>
            </a:r>
            <a:r>
              <a:rPr lang="en-US" altLang="zh-CN" dirty="0" err="1"/>
              <a:t>ocal</a:t>
            </a:r>
            <a:r>
              <a:rPr lang="en-US" altLang="zh-CN" dirty="0"/>
              <a:t> search typically use a complete-state formulation.</a:t>
            </a:r>
          </a:p>
          <a:p>
            <a:r>
              <a:rPr lang="zh-CN" altLang="en-US" dirty="0"/>
              <a:t>为了举例说明爬山法，我们将选用</a:t>
            </a:r>
            <a:r>
              <a:rPr lang="en-US" altLang="zh-CN" dirty="0"/>
              <a:t>r</a:t>
            </a:r>
            <a:r>
              <a:rPr lang="zh-CN" altLang="en-US" dirty="0"/>
              <a:t>皇后问题。局部搜索通常采用完整状态形式化。</a:t>
            </a:r>
            <a:endParaRPr lang="en-US" altLang="zh-CN" dirty="0"/>
          </a:p>
          <a:p>
            <a:r>
              <a:rPr lang="en-US" altLang="zh-CN" dirty="0"/>
              <a:t>Put all n queens on an n x n board. Each time move a queen to reduce number of conflicts, to be with no two queens on the same row, column, or diagonal.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n</a:t>
            </a:r>
            <a:r>
              <a:rPr lang="zh-CN" altLang="en-US" dirty="0"/>
              <a:t>个皇后放在</a:t>
            </a:r>
            <a:r>
              <a:rPr lang="en-US" altLang="zh-CN" dirty="0"/>
              <a:t>n x n</a:t>
            </a:r>
            <a:r>
              <a:rPr lang="zh-CN" altLang="en-US" dirty="0"/>
              <a:t>的棋盘上。每次移动</a:t>
            </a:r>
            <a:r>
              <a:rPr lang="en-US" altLang="zh-CN" dirty="0"/>
              <a:t>-</a:t>
            </a:r>
            <a:r>
              <a:rPr lang="zh-CN" altLang="en-US" dirty="0"/>
              <a:t>个皇后来减少冲突数量，使得没有两个皇后在同一行、同一列、或同一对角线上。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BA9C74-BE47-42CD-97CD-D5216DFC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21" y="4692770"/>
            <a:ext cx="8791357" cy="20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9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8EBA8-A5F8-4251-81B0-0AA4DA58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Weaknesses of Hill-Climbing</a:t>
            </a:r>
            <a:r>
              <a:rPr lang="zh-CN" altLang="en-US" sz="3600" dirty="0"/>
              <a:t>爬山法的弱点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73D5-3DDA-456D-87A9-3ECE27BA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6166449" cy="53717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It often gets stuck for the three reasons:</a:t>
            </a:r>
          </a:p>
          <a:p>
            <a:r>
              <a:rPr lang="zh-CN" altLang="en-US" dirty="0"/>
              <a:t>它在如下三种情况下经常被困</a:t>
            </a:r>
            <a:r>
              <a:rPr lang="en-US" altLang="zh-CN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Local maxima</a:t>
            </a:r>
            <a:r>
              <a:rPr lang="zh-CN" altLang="en-US" dirty="0"/>
              <a:t>局部最大值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higher than its neighbors but lower than  </a:t>
            </a:r>
          </a:p>
          <a:p>
            <a:pPr marL="0" indent="0">
              <a:buNone/>
            </a:pPr>
            <a:r>
              <a:rPr lang="en-US" altLang="zh-CN" dirty="0"/>
              <a:t>   global maximum.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高于相邻节点但低于全局最大值。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/>
              <a:t>Plateaux</a:t>
            </a:r>
            <a:r>
              <a:rPr lang="en-US" altLang="zh-CN" dirty="0"/>
              <a:t> </a:t>
            </a:r>
            <a:r>
              <a:rPr lang="zh-CN" altLang="en-US" dirty="0"/>
              <a:t>高原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can be a flat local maximum, or a shoulder.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可能是一个平坦的局部最大值，或山肩。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Ridges</a:t>
            </a:r>
            <a:r>
              <a:rPr lang="zh-CN" altLang="en-US" dirty="0"/>
              <a:t>山岭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result in a sequence of local maxima </a:t>
            </a:r>
          </a:p>
          <a:p>
            <a:pPr marL="0" indent="0">
              <a:buNone/>
            </a:pPr>
            <a:r>
              <a:rPr lang="en-US" altLang="zh-CN" dirty="0"/>
              <a:t>   that is very difficult to navigate.</a:t>
            </a:r>
          </a:p>
          <a:p>
            <a:pPr marL="0" indent="0">
              <a:buNone/>
            </a:pPr>
            <a:r>
              <a:rPr lang="zh-CN" altLang="en-US" dirty="0"/>
              <a:t>   结果是一系列局部最大值，非常难爬行。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9CB143-7AFE-4312-BCBC-BE7DB6047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514" y="1253331"/>
            <a:ext cx="4417795" cy="502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2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8EBA8-A5F8-4251-81B0-0AA4DA58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Variants of Hill-Climbing</a:t>
            </a:r>
            <a:r>
              <a:rPr lang="zh-CN" altLang="en-US" sz="4000" dirty="0"/>
              <a:t>爬山法的变型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73D5-3DDA-456D-87A9-3ECE27BA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71756"/>
          </a:xfrm>
        </p:spPr>
        <p:txBody>
          <a:bodyPr>
            <a:normAutofit/>
          </a:bodyPr>
          <a:lstStyle/>
          <a:p>
            <a:r>
              <a:rPr lang="en-US" altLang="zh-CN" dirty="0"/>
              <a:t>Stochastic hill-climbing</a:t>
            </a:r>
            <a:r>
              <a:rPr lang="zh-CN" altLang="en-US" dirty="0"/>
              <a:t>随机爬山法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It chooses at random among uphill moves; the probability of selection</a:t>
            </a:r>
          </a:p>
          <a:p>
            <a:pPr marL="0" indent="0">
              <a:buNone/>
            </a:pPr>
            <a:r>
              <a:rPr lang="en-US" altLang="zh-CN" dirty="0"/>
              <a:t>   can vary with the steepness of uphill move.</a:t>
            </a:r>
          </a:p>
          <a:p>
            <a:pPr marL="0" indent="0">
              <a:buNone/>
            </a:pPr>
            <a:r>
              <a:rPr lang="en-US" altLang="zh-CN" dirty="0"/>
              <a:t>   This usually converges more slowly than steepest ascent.</a:t>
            </a:r>
          </a:p>
          <a:p>
            <a:pPr marL="0" indent="0">
              <a:buNone/>
            </a:pPr>
            <a:r>
              <a:rPr lang="zh-CN" altLang="en-US" dirty="0"/>
              <a:t>   在向上移动的过程中随机选择</a:t>
            </a:r>
            <a:r>
              <a:rPr lang="en-US" altLang="zh-CN" dirty="0"/>
              <a:t>;</a:t>
            </a:r>
            <a:r>
              <a:rPr lang="zh-CN" altLang="en-US" dirty="0"/>
              <a:t>选择的概率随向上移动的斜度而变化。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与最陡爬坡相比，收敛速度通常较慢。</a:t>
            </a:r>
            <a:endParaRPr lang="en-US" altLang="zh-CN" dirty="0"/>
          </a:p>
          <a:p>
            <a:r>
              <a:rPr lang="en-US" altLang="zh-CN" dirty="0"/>
              <a:t>First-choice hill-climbing</a:t>
            </a:r>
            <a:r>
              <a:rPr lang="zh-CN" altLang="en-US" dirty="0"/>
              <a:t>首选爬山法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It implements stochastic hill climbing by generating successors</a:t>
            </a:r>
          </a:p>
          <a:p>
            <a:pPr marL="0" indent="0">
              <a:buNone/>
            </a:pPr>
            <a:r>
              <a:rPr lang="en-US" altLang="zh-CN" dirty="0"/>
              <a:t>   randomly until one is generated that is better than the current state.</a:t>
            </a:r>
          </a:p>
          <a:p>
            <a:pPr marL="0" indent="0">
              <a:buNone/>
            </a:pPr>
            <a:r>
              <a:rPr lang="en-US" altLang="zh-CN" dirty="0"/>
              <a:t>   This is a good strategy when a state has many of successors.</a:t>
            </a:r>
          </a:p>
          <a:p>
            <a:pPr marL="0" indent="0">
              <a:buNone/>
            </a:pPr>
            <a:r>
              <a:rPr lang="zh-CN" altLang="en-US" dirty="0"/>
              <a:t>   它通过随机生成后继点来实现随机爬山法，直到生成</a:t>
            </a:r>
            <a:r>
              <a:rPr lang="en-US" altLang="zh-CN" dirty="0"/>
              <a:t>-</a:t>
            </a:r>
            <a:r>
              <a:rPr lang="zh-CN" altLang="en-US" dirty="0"/>
              <a:t>一个比当前状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态好的点。当某个状态有许多后继时，用此策略为好。</a:t>
            </a:r>
          </a:p>
        </p:txBody>
      </p:sp>
    </p:spTree>
    <p:extLst>
      <p:ext uri="{BB962C8B-B14F-4D97-AF65-F5344CB8AC3E}">
        <p14:creationId xmlns:p14="http://schemas.microsoft.com/office/powerpoint/2010/main" val="186497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8EBA8-A5F8-4251-81B0-0AA4DA58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Variants of Hill-Climbing</a:t>
            </a:r>
            <a:r>
              <a:rPr lang="zh-CN" altLang="en-US" sz="4000" dirty="0"/>
              <a:t>爬山法的变型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73D5-3DDA-456D-87A9-3ECE27BA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71756"/>
          </a:xfrm>
        </p:spPr>
        <p:txBody>
          <a:bodyPr>
            <a:normAutofit/>
          </a:bodyPr>
          <a:lstStyle/>
          <a:p>
            <a:r>
              <a:rPr lang="en-US" altLang="zh-CN" dirty="0"/>
              <a:t>Random-restart hill-climbing</a:t>
            </a:r>
            <a:r>
              <a:rPr lang="zh-CN" altLang="en-US" dirty="0"/>
              <a:t>随机重启爬山法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It conducts a series of hill-climbing searches from randomly </a:t>
            </a:r>
          </a:p>
          <a:p>
            <a:pPr marL="0" indent="0">
              <a:buNone/>
            </a:pPr>
            <a:r>
              <a:rPr lang="en-US" altLang="zh-CN" dirty="0"/>
              <a:t>  generated initial states, until a goal is found.</a:t>
            </a:r>
          </a:p>
          <a:p>
            <a:pPr marL="0" indent="0">
              <a:buNone/>
            </a:pPr>
            <a:r>
              <a:rPr lang="en-US" altLang="zh-CN" dirty="0"/>
              <a:t>  It is trivially complete with probability approaching 1, because it </a:t>
            </a:r>
          </a:p>
          <a:p>
            <a:pPr marL="0" indent="0">
              <a:buNone/>
            </a:pPr>
            <a:r>
              <a:rPr lang="en-US" altLang="zh-CN" dirty="0"/>
              <a:t>  will eventually generate a goal state as the initial state.</a:t>
            </a:r>
          </a:p>
          <a:p>
            <a:pPr marL="0" indent="0">
              <a:buNone/>
            </a:pPr>
            <a:r>
              <a:rPr lang="en-US" altLang="zh-CN" dirty="0"/>
              <a:t>  If each hill-climbing search has a probability p of success, then the </a:t>
            </a:r>
          </a:p>
          <a:p>
            <a:pPr marL="0" indent="0">
              <a:buNone/>
            </a:pPr>
            <a:r>
              <a:rPr lang="en-US" altLang="zh-CN" dirty="0"/>
              <a:t>  expected number of restarts required is 1/p.</a:t>
            </a:r>
          </a:p>
          <a:p>
            <a:pPr marL="0" indent="0">
              <a:buNone/>
            </a:pPr>
            <a:r>
              <a:rPr lang="zh-CN" altLang="en-US" dirty="0"/>
              <a:t>  它好于其它爬山搜索方法，从随机生成的初始状态直到找到目标。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它十分完备，概率逼近</a:t>
            </a:r>
            <a:r>
              <a:rPr lang="en-US" altLang="zh-CN" dirty="0"/>
              <a:t>1</a:t>
            </a:r>
            <a:r>
              <a:rPr lang="zh-CN" altLang="en-US" dirty="0"/>
              <a:t>，因为最终它将生成一个目标状态作为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初始状态。如果每次爬山搜索成功的概率为</a:t>
            </a:r>
            <a:r>
              <a:rPr lang="en-US" altLang="zh-CN" dirty="0"/>
              <a:t>p,</a:t>
            </a:r>
            <a:r>
              <a:rPr lang="zh-CN" altLang="en-US" dirty="0"/>
              <a:t>则重启需要的期望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值是</a:t>
            </a:r>
            <a:r>
              <a:rPr lang="en-US" altLang="zh-CN" dirty="0"/>
              <a:t>1/p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80373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1007</Words>
  <Application>Microsoft Office PowerPoint</Application>
  <PresentationFormat>宽屏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离子</vt:lpstr>
      <vt:lpstr>Hill Climbing</vt:lpstr>
      <vt:lpstr>Hill Climbing爬山法</vt:lpstr>
      <vt:lpstr>State-Space Landscape状态空间地形图</vt:lpstr>
      <vt:lpstr>Hill-Climbing Search Algorithm爬山搜索算法</vt:lpstr>
      <vt:lpstr>Hill-Climbing Search Algorithm爬山搜索算法</vt:lpstr>
      <vt:lpstr>Example: n-queens problems n皇后问题</vt:lpstr>
      <vt:lpstr>Weaknesses of Hill-Climbing爬山法的弱点</vt:lpstr>
      <vt:lpstr>Variants of Hill-Climbing爬山法的变型</vt:lpstr>
      <vt:lpstr>Variants of Hill-Climbing爬山法的变型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Climbing</dc:title>
  <dc:creator>王 之</dc:creator>
  <cp:lastModifiedBy>王 之</cp:lastModifiedBy>
  <cp:revision>27</cp:revision>
  <dcterms:created xsi:type="dcterms:W3CDTF">2020-11-20T03:34:55Z</dcterms:created>
  <dcterms:modified xsi:type="dcterms:W3CDTF">2020-11-23T12:35:29Z</dcterms:modified>
</cp:coreProperties>
</file>