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3" autoAdjust="0"/>
  </p:normalViewPr>
  <p:slideViewPr>
    <p:cSldViewPr snapToGrid="0">
      <p:cViewPr varScale="1">
        <p:scale>
          <a:sx n="111" d="100"/>
          <a:sy n="111" d="100"/>
        </p:scale>
        <p:origin x="492" y="90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0C4EB-2D87-456D-AEBF-FFC66756C57C}" type="datetimeFigureOut">
              <a:rPr lang="es-MX" smtClean="0"/>
              <a:t>02/12/2020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9213E-F507-43C5-9A9A-EF4783A81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9213E-F507-43C5-9A9A-EF4783A81C0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03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9213E-F507-43C5-9A9A-EF4783A81C0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79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8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712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36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054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46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802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00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434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07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892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D9C-E395-4A66-B263-2F5E47DDDB66}" type="datetimeFigureOut">
              <a:rPr lang="es-MX" smtClean="0"/>
              <a:t>02/12/2020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1EE1-4DE9-453E-8F44-E001CF9A790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428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en/latest/miniconda.htm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7200" b="1" dirty="0" smtClean="0">
                <a:solidFill>
                  <a:schemeClr val="accent1"/>
                </a:solidFill>
              </a:rPr>
              <a:t>Snakemake</a:t>
            </a:r>
            <a:endParaRPr lang="es-MX" sz="7200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W</a:t>
            </a:r>
            <a:r>
              <a:rPr lang="es-MX" dirty="0" smtClean="0"/>
              <a:t>orkflow Management System</a:t>
            </a:r>
          </a:p>
          <a:p>
            <a:endParaRPr lang="es-MX" dirty="0"/>
          </a:p>
          <a:p>
            <a:r>
              <a:rPr lang="es-MX" sz="1800" dirty="0" smtClean="0"/>
              <a:t>Guía básica para entender el sistema.</a:t>
            </a:r>
          </a:p>
          <a:p>
            <a:r>
              <a:rPr lang="es-MX" sz="1800" dirty="0" smtClean="0"/>
              <a:t>Felipe Betancourt Figueroa.</a:t>
            </a:r>
            <a:endParaRPr lang="es-MX" sz="1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75859"/>
          <a:stretch/>
        </p:blipFill>
        <p:spPr>
          <a:xfrm>
            <a:off x="5451015" y="1122363"/>
            <a:ext cx="128997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6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3750"/>
            <a:ext cx="10515600" cy="1019596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accent1"/>
                </a:solidFill>
              </a:rPr>
              <a:t>Instalación</a:t>
            </a:r>
            <a:endParaRPr lang="es-MX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4265"/>
            <a:ext cx="10515600" cy="4922698"/>
          </a:xfrm>
        </p:spPr>
        <p:txBody>
          <a:bodyPr/>
          <a:lstStyle/>
          <a:p>
            <a:pPr algn="just"/>
            <a:r>
              <a:rPr lang="es-MX" dirty="0" smtClean="0"/>
              <a:t>Software necesario:</a:t>
            </a:r>
          </a:p>
          <a:p>
            <a:pPr lvl="1"/>
            <a:r>
              <a:rPr lang="es-MX" dirty="0"/>
              <a:t>Python </a:t>
            </a:r>
            <a:r>
              <a:rPr lang="es-MX" dirty="0">
                <a:hlinkClick r:id="rId2"/>
              </a:rPr>
              <a:t>https://www.python.org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pPr lvl="1"/>
            <a:r>
              <a:rPr lang="es-MX" dirty="0"/>
              <a:t>Miniconda </a:t>
            </a:r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conda.io/en/latest/miniconda.html</a:t>
            </a:r>
            <a:endParaRPr lang="es-MX" dirty="0"/>
          </a:p>
          <a:p>
            <a:r>
              <a:rPr lang="es-MX" dirty="0" smtClean="0"/>
              <a:t>Instalación:</a:t>
            </a:r>
          </a:p>
          <a:p>
            <a:pPr lvl="1"/>
            <a:r>
              <a:rPr lang="es-MX" dirty="0" smtClean="0"/>
              <a:t>Se recomienda instalar conda para reemplazar el solver default de conda</a:t>
            </a:r>
          </a:p>
          <a:p>
            <a:pPr lvl="2"/>
            <a:r>
              <a:rPr lang="es-MX" dirty="0" smtClean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conda install -c conda-forge mamba</a:t>
            </a:r>
          </a:p>
          <a:p>
            <a:pPr lvl="1"/>
            <a:r>
              <a:rPr lang="es-MX" dirty="0"/>
              <a:t>Snakemake </a:t>
            </a:r>
            <a:r>
              <a:rPr lang="es-MX" dirty="0" smtClean="0">
                <a:latin typeface="Consolas" panose="020B0609020204030204" pitchFamily="49" charset="0"/>
              </a:rPr>
              <a:t>Full (Para sistemas Unix[Linux/MacOS</a:t>
            </a:r>
            <a:r>
              <a:rPr lang="es-MX" dirty="0">
                <a:latin typeface="Consolas" panose="020B0609020204030204" pitchFamily="49" charset="0"/>
              </a:rPr>
              <a:t>]</a:t>
            </a:r>
            <a:r>
              <a:rPr lang="es-MX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s-MX" dirty="0" smtClean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mamba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create -c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conda-forge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-c bioconda -n snakemake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snakemake</a:t>
            </a:r>
            <a:endParaRPr lang="es-MX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s-MX" dirty="0"/>
              <a:t>Snakemake Minimal </a:t>
            </a:r>
            <a:r>
              <a:rPr lang="es-MX" dirty="0" smtClean="0"/>
              <a:t>(Para sistemas Windows)</a:t>
            </a:r>
          </a:p>
          <a:p>
            <a:pPr lvl="2"/>
            <a:r>
              <a:rPr lang="es-MX" dirty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mamba create -c bioconda -c conda-forge -n snakemake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snakemake-minimal</a:t>
            </a:r>
            <a:endParaRPr lang="es-MX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63284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88418"/>
            <a:ext cx="10515600" cy="5788545"/>
          </a:xfrm>
        </p:spPr>
        <p:txBody>
          <a:bodyPr/>
          <a:lstStyle/>
          <a:p>
            <a:pPr algn="just"/>
            <a:r>
              <a:rPr lang="es-MX" dirty="0"/>
              <a:t>Esto instalará </a:t>
            </a:r>
            <a:r>
              <a:rPr lang="es-MX" dirty="0" smtClean="0"/>
              <a:t>Snakemake </a:t>
            </a:r>
            <a:r>
              <a:rPr lang="es-MX" dirty="0"/>
              <a:t>en un entorno de software aislado, que debe activarse </a:t>
            </a:r>
            <a:r>
              <a:rPr lang="es-MX" dirty="0" smtClean="0"/>
              <a:t>con:</a:t>
            </a:r>
            <a:endParaRPr lang="es-MX" dirty="0"/>
          </a:p>
          <a:p>
            <a:pPr lvl="1"/>
            <a:r>
              <a:rPr lang="es-MX" dirty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conda activate snakemake</a:t>
            </a:r>
          </a:p>
          <a:p>
            <a:pPr lvl="1"/>
            <a:r>
              <a:rPr lang="es-MX" dirty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snakemake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–help</a:t>
            </a:r>
          </a:p>
          <a:p>
            <a:r>
              <a:rPr lang="es-MX" dirty="0"/>
              <a:t>La instalación en entornos aislados es la mejor práctica para evitar efectos secundarios con otros </a:t>
            </a:r>
            <a:r>
              <a:rPr lang="es-MX" dirty="0" smtClean="0"/>
              <a:t>paquetes.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2705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4337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accent1"/>
                </a:solidFill>
              </a:rPr>
              <a:t>Snakefile</a:t>
            </a:r>
            <a:endParaRPr lang="es-MX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05119"/>
            <a:ext cx="10515600" cy="4671844"/>
          </a:xfrm>
        </p:spPr>
        <p:txBody>
          <a:bodyPr/>
          <a:lstStyle/>
          <a:p>
            <a:pPr algn="just"/>
            <a:r>
              <a:rPr lang="es-MX" dirty="0"/>
              <a:t>En Snakemake, los flujos de trabajo se especifican como Snakefiles. </a:t>
            </a:r>
            <a:endParaRPr lang="es-MX" dirty="0" smtClean="0"/>
          </a:p>
          <a:p>
            <a:pPr algn="just"/>
            <a:r>
              <a:rPr lang="es-MX" dirty="0" smtClean="0"/>
              <a:t>Inspirado </a:t>
            </a:r>
            <a:r>
              <a:rPr lang="es-MX" dirty="0"/>
              <a:t>por GNU Make, un Snakefile contiene reglas que indican cómo crear archivos de salida a partir de archivos de entrada. </a:t>
            </a:r>
            <a:endParaRPr lang="es-MX" dirty="0" smtClean="0"/>
          </a:p>
          <a:p>
            <a:pPr algn="just"/>
            <a:r>
              <a:rPr lang="es-MX" dirty="0" smtClean="0"/>
              <a:t>Las </a:t>
            </a:r>
            <a:r>
              <a:rPr lang="es-MX" dirty="0"/>
              <a:t>dependencias entre reglas se manejan implícitamente, haciendo coincidir los nombres de los archivos de entrada con los de salida. Por lo tanto, se pueden usar </a:t>
            </a:r>
            <a:r>
              <a:rPr lang="es-MX" dirty="0" smtClean="0"/>
              <a:t>wildcards </a:t>
            </a:r>
            <a:r>
              <a:rPr lang="es-MX" dirty="0"/>
              <a:t>para escribir reglas generales.</a:t>
            </a:r>
          </a:p>
        </p:txBody>
      </p:sp>
    </p:spTree>
    <p:extLst>
      <p:ext uri="{BB962C8B-B14F-4D97-AF65-F5344CB8AC3E}">
        <p14:creationId xmlns:p14="http://schemas.microsoft.com/office/powerpoint/2010/main" val="370102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0393"/>
            <a:ext cx="10515600" cy="938676"/>
          </a:xfrm>
        </p:spPr>
        <p:txBody>
          <a:bodyPr/>
          <a:lstStyle/>
          <a:p>
            <a:pPr algn="just"/>
            <a:r>
              <a:rPr lang="es-MX" dirty="0"/>
              <a:t>La sintaxis </a:t>
            </a:r>
            <a:r>
              <a:rPr lang="es-MX" dirty="0" smtClean="0"/>
              <a:t>del </a:t>
            </a:r>
            <a:r>
              <a:rPr lang="es-MX" dirty="0"/>
              <a:t>Snakefile obedece a la siguiente gramática, dada en forma extendida </a:t>
            </a:r>
            <a:r>
              <a:rPr lang="es-MX" dirty="0" smtClean="0"/>
              <a:t>Backus-Naur </a:t>
            </a:r>
            <a:r>
              <a:rPr lang="es-MX" dirty="0"/>
              <a:t>(EBNF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1073543" y="1051965"/>
            <a:ext cx="102802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snakemake</a:t>
            </a:r>
            <a:r>
              <a:rPr lang="es-MX" dirty="0" smtClean="0">
                <a:latin typeface="Consolas" panose="020B0609020204030204" pitchFamily="49" charset="0"/>
              </a:rPr>
              <a:t>	= </a:t>
            </a:r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statement</a:t>
            </a:r>
            <a:r>
              <a:rPr lang="es-MX" dirty="0" smtClean="0">
                <a:latin typeface="Consolas" panose="020B0609020204030204" pitchFamily="49" charset="0"/>
              </a:rPr>
              <a:t> | </a:t>
            </a:r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rule </a:t>
            </a:r>
            <a:r>
              <a:rPr lang="es-MX" dirty="0" smtClean="0">
                <a:latin typeface="Consolas" panose="020B0609020204030204" pitchFamily="49" charset="0"/>
              </a:rPr>
              <a:t>| </a:t>
            </a:r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include</a:t>
            </a:r>
            <a:r>
              <a:rPr lang="es-MX" dirty="0" smtClean="0">
                <a:latin typeface="Consolas" panose="020B0609020204030204" pitchFamily="49" charset="0"/>
              </a:rPr>
              <a:t> | </a:t>
            </a:r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workdir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rule</a:t>
            </a:r>
            <a:r>
              <a:rPr lang="es-MX" dirty="0" smtClean="0">
                <a:latin typeface="Consolas" panose="020B0609020204030204" pitchFamily="49" charset="0"/>
              </a:rPr>
              <a:t>	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"rule" </a:t>
            </a:r>
            <a:r>
              <a:rPr lang="es-MX" dirty="0" smtClean="0">
                <a:latin typeface="Consolas" panose="020B0609020204030204" pitchFamily="49" charset="0"/>
              </a:rPr>
              <a:t>(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identifier</a:t>
            </a:r>
            <a:r>
              <a:rPr lang="es-MX" dirty="0" smtClean="0">
                <a:latin typeface="Consolas" panose="020B0609020204030204" pitchFamily="49" charset="0"/>
              </a:rPr>
              <a:t> |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""</a:t>
            </a:r>
            <a:r>
              <a:rPr lang="es-MX" dirty="0" smtClean="0">
                <a:latin typeface="Consolas" panose="020B0609020204030204" pitchFamily="49" charset="0"/>
              </a:rPr>
              <a:t>)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":"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ruleparams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include</a:t>
            </a: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"include:"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stringliteral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workdir</a:t>
            </a:r>
            <a:r>
              <a:rPr lang="es-MX" dirty="0" smtClean="0">
                <a:latin typeface="Consolas" panose="020B0609020204030204" pitchFamily="49" charset="0"/>
              </a:rPr>
              <a:t>	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"workdir:"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stringliteral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ni</a:t>
            </a:r>
            <a:r>
              <a:rPr lang="es-MX" dirty="0" smtClean="0">
                <a:latin typeface="Consolas" panose="020B0609020204030204" pitchFamily="49" charset="0"/>
              </a:rPr>
              <a:t>		= NEWLINE INDENT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ruleparams</a:t>
            </a:r>
            <a:r>
              <a:rPr lang="es-MX" dirty="0" smtClean="0">
                <a:latin typeface="Consolas" panose="020B0609020204030204" pitchFamily="49" charset="0"/>
              </a:rPr>
              <a:t> 	= </a:t>
            </a:r>
            <a:r>
              <a:rPr lang="es-MX" sz="1100" dirty="0" smtClean="0">
                <a:latin typeface="Consolas" panose="020B0609020204030204" pitchFamily="49" charset="0"/>
              </a:rPr>
              <a:t>[</a:t>
            </a:r>
            <a:r>
              <a:rPr lang="es-MX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ni input</a:t>
            </a:r>
            <a:r>
              <a:rPr lang="es-MX" sz="1100" dirty="0" smtClean="0">
                <a:latin typeface="Consolas" panose="020B0609020204030204" pitchFamily="49" charset="0"/>
              </a:rPr>
              <a:t>] [</a:t>
            </a:r>
            <a:r>
              <a:rPr lang="es-MX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ni output</a:t>
            </a:r>
            <a:r>
              <a:rPr lang="es-MX" sz="1100" dirty="0" smtClean="0">
                <a:latin typeface="Consolas" panose="020B0609020204030204" pitchFamily="49" charset="0"/>
              </a:rPr>
              <a:t>] [</a:t>
            </a:r>
            <a:r>
              <a:rPr lang="es-MX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ni params</a:t>
            </a:r>
            <a:r>
              <a:rPr lang="es-MX" sz="1100" dirty="0" smtClean="0">
                <a:latin typeface="Consolas" panose="020B0609020204030204" pitchFamily="49" charset="0"/>
              </a:rPr>
              <a:t>] [</a:t>
            </a:r>
            <a:r>
              <a:rPr lang="es-MX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ni message</a:t>
            </a:r>
            <a:r>
              <a:rPr lang="es-MX" sz="1100" dirty="0" smtClean="0">
                <a:latin typeface="Consolas" panose="020B0609020204030204" pitchFamily="49" charset="0"/>
              </a:rPr>
              <a:t>] [</a:t>
            </a:r>
            <a:r>
              <a:rPr lang="es-MX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ni threads</a:t>
            </a:r>
            <a:r>
              <a:rPr lang="es-MX" sz="1100" dirty="0" smtClean="0">
                <a:latin typeface="Consolas" panose="020B0609020204030204" pitchFamily="49" charset="0"/>
              </a:rPr>
              <a:t>] [</a:t>
            </a:r>
            <a:r>
              <a:rPr lang="es-MX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ni</a:t>
            </a:r>
            <a:r>
              <a:rPr lang="es-MX" sz="1100" dirty="0" smtClean="0">
                <a:latin typeface="Consolas" panose="020B0609020204030204" pitchFamily="49" charset="0"/>
              </a:rPr>
              <a:t> (</a:t>
            </a:r>
            <a:r>
              <a:rPr lang="es-MX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run </a:t>
            </a:r>
            <a:r>
              <a:rPr lang="es-MX" sz="1100" dirty="0" smtClean="0">
                <a:latin typeface="Consolas" panose="020B0609020204030204" pitchFamily="49" charset="0"/>
              </a:rPr>
              <a:t>| </a:t>
            </a:r>
            <a:r>
              <a:rPr lang="es-MX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shell</a:t>
            </a:r>
            <a:r>
              <a:rPr lang="es-MX" sz="1100" dirty="0" smtClean="0">
                <a:latin typeface="Consolas" panose="020B0609020204030204" pitchFamily="49" charset="0"/>
              </a:rPr>
              <a:t>)] NEWLINE </a:t>
            </a:r>
            <a:r>
              <a:rPr lang="es-MX" sz="11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snakemake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s-MX" dirty="0" smtClean="0">
                <a:latin typeface="Consolas" panose="020B0609020204030204" pitchFamily="49" charset="0"/>
              </a:rPr>
              <a:t>        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"input" ":"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parameter_list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output</a:t>
            </a:r>
            <a:r>
              <a:rPr lang="es-MX" dirty="0" smtClean="0">
                <a:latin typeface="Consolas" panose="020B0609020204030204" pitchFamily="49" charset="0"/>
              </a:rPr>
              <a:t>        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"output"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parameter_list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params</a:t>
            </a:r>
            <a:r>
              <a:rPr lang="es-MX" dirty="0" smtClean="0">
                <a:latin typeface="Consolas" panose="020B0609020204030204" pitchFamily="49" charset="0"/>
              </a:rPr>
              <a:t>        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"params"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parameter_list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 smtClean="0">
                <a:latin typeface="Consolas" panose="020B0609020204030204" pitchFamily="49" charset="0"/>
              </a:rPr>
              <a:t>           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"log"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parameter_list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benchmark </a:t>
            </a:r>
            <a:r>
              <a:rPr lang="es-MX" dirty="0" smtClean="0">
                <a:latin typeface="Consolas" panose="020B0609020204030204" pitchFamily="49" charset="0"/>
              </a:rPr>
              <a:t>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"benchmark"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statement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cache</a:t>
            </a:r>
            <a:r>
              <a:rPr lang="es-MX" dirty="0" smtClean="0">
                <a:latin typeface="Consolas" panose="020B0609020204030204" pitchFamily="49" charset="0"/>
              </a:rPr>
              <a:t>         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"cache"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bool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message</a:t>
            </a:r>
            <a:r>
              <a:rPr lang="es-MX" dirty="0" smtClean="0">
                <a:latin typeface="Consolas" panose="020B0609020204030204" pitchFamily="49" charset="0"/>
              </a:rPr>
              <a:t>   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"message"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stringliteral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threads</a:t>
            </a:r>
            <a:r>
              <a:rPr lang="es-MX" dirty="0" smtClean="0">
                <a:latin typeface="Consolas" panose="020B0609020204030204" pitchFamily="49" charset="0"/>
              </a:rPr>
              <a:t>    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"threads"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integer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resources</a:t>
            </a:r>
            <a:r>
              <a:rPr lang="es-MX" dirty="0" smtClean="0">
                <a:latin typeface="Consolas" panose="020B0609020204030204" pitchFamily="49" charset="0"/>
              </a:rPr>
              <a:t>   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"resources"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parameter_list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version</a:t>
            </a:r>
            <a:r>
              <a:rPr lang="es-MX" dirty="0" smtClean="0">
                <a:latin typeface="Consolas" panose="020B0609020204030204" pitchFamily="49" charset="0"/>
              </a:rPr>
              <a:t>    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"version"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statement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run</a:t>
            </a:r>
            <a:r>
              <a:rPr lang="es-MX" dirty="0" smtClean="0">
                <a:latin typeface="Consolas" panose="020B0609020204030204" pitchFamily="49" charset="0"/>
              </a:rPr>
              <a:t>          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"run" ":" </a:t>
            </a:r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ni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statement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shell</a:t>
            </a:r>
            <a:r>
              <a:rPr lang="es-MX" dirty="0" smtClean="0">
                <a:latin typeface="Consolas" panose="020B0609020204030204" pitchFamily="49" charset="0"/>
              </a:rPr>
              <a:t>        	=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"shell"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stringliteral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conda	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=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conda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parameter_list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configfile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	</a:t>
            </a:r>
            <a:r>
              <a:rPr lang="es-MX" dirty="0" smtClean="0">
                <a:latin typeface="Consolas" panose="020B0609020204030204" pitchFamily="49" charset="0"/>
              </a:rPr>
              <a:t>=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"configfile" ":" </a:t>
            </a:r>
            <a:r>
              <a:rPr lang="es-MX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stringliteral</a:t>
            </a:r>
          </a:p>
        </p:txBody>
      </p:sp>
    </p:spTree>
    <p:extLst>
      <p:ext uri="{BB962C8B-B14F-4D97-AF65-F5344CB8AC3E}">
        <p14:creationId xmlns:p14="http://schemas.microsoft.com/office/powerpoint/2010/main" val="257261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220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accent1"/>
                </a:solidFill>
              </a:rPr>
              <a:t>Estructura básica de un Snakefile</a:t>
            </a:r>
            <a:endParaRPr lang="es-MX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2425"/>
            <a:ext cx="10515600" cy="50845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>
                <a:solidFill>
                  <a:srgbClr val="C594C5"/>
                </a:solidFill>
                <a:latin typeface="Consolas" panose="020B0609020204030204" pitchFamily="49" charset="0"/>
              </a:rPr>
              <a:t>rule</a:t>
            </a: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 </a:t>
            </a:r>
            <a:r>
              <a:rPr lang="es-MX" sz="2400" dirty="0" err="1">
                <a:solidFill>
                  <a:srgbClr val="6699CC"/>
                </a:solidFill>
                <a:latin typeface="Consolas" panose="020B0609020204030204" pitchFamily="49" charset="0"/>
              </a:rPr>
              <a:t>all</a:t>
            </a: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es-MX" sz="2400" dirty="0">
                <a:solidFill>
                  <a:srgbClr val="C594C5"/>
                </a:solidFill>
                <a:latin typeface="Consolas" panose="020B0609020204030204" pitchFamily="49" charset="0"/>
              </a:rPr>
              <a:t>input</a:t>
            </a: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    </a:t>
            </a:r>
            <a:r>
              <a:rPr lang="es-MX" sz="2400" dirty="0">
                <a:solidFill>
                  <a:srgbClr val="5FB3B3"/>
                </a:solidFill>
                <a:latin typeface="Consolas" panose="020B0609020204030204" pitchFamily="49" charset="0"/>
              </a:rPr>
              <a:t>"</a:t>
            </a:r>
            <a:r>
              <a:rPr lang="es-MX" sz="2400" dirty="0" err="1" smtClean="0">
                <a:solidFill>
                  <a:srgbClr val="99C794"/>
                </a:solidFill>
                <a:latin typeface="Consolas" panose="020B0609020204030204" pitchFamily="49" charset="0"/>
              </a:rPr>
              <a:t>dir</a:t>
            </a:r>
            <a:r>
              <a:rPr lang="es-MX" sz="2400" dirty="0" smtClean="0">
                <a:solidFill>
                  <a:srgbClr val="99C794"/>
                </a:solidFill>
                <a:latin typeface="Consolas" panose="020B0609020204030204" pitchFamily="49" charset="0"/>
              </a:rPr>
              <a:t>/outFile1.json</a:t>
            </a:r>
            <a:r>
              <a:rPr lang="es-MX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"</a:t>
            </a: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/>
            </a:r>
            <a:b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</a:br>
            <a:r>
              <a:rPr lang="es-MX" sz="2400" dirty="0">
                <a:solidFill>
                  <a:srgbClr val="C594C5"/>
                </a:solidFill>
                <a:latin typeface="Consolas" panose="020B0609020204030204" pitchFamily="49" charset="0"/>
              </a:rPr>
              <a:t>rule</a:t>
            </a: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 </a:t>
            </a:r>
            <a:r>
              <a:rPr lang="es-MX" sz="2400" dirty="0" smtClean="0">
                <a:solidFill>
                  <a:srgbClr val="6699CC"/>
                </a:solidFill>
                <a:latin typeface="Consolas" panose="020B0609020204030204" pitchFamily="49" charset="0"/>
              </a:rPr>
              <a:t>etl</a:t>
            </a:r>
            <a:r>
              <a:rPr lang="es-MX" sz="2400" dirty="0" smtClean="0">
                <a:solidFill>
                  <a:srgbClr val="CDD3DE"/>
                </a:solidFill>
                <a:latin typeface="Consolas" panose="020B0609020204030204" pitchFamily="49" charset="0"/>
              </a:rPr>
              <a:t>:</a:t>
            </a:r>
            <a:endParaRPr lang="es-MX" sz="24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es-MX" sz="2400" dirty="0">
                <a:solidFill>
                  <a:srgbClr val="C594C5"/>
                </a:solidFill>
                <a:latin typeface="Consolas" panose="020B0609020204030204" pitchFamily="49" charset="0"/>
              </a:rPr>
              <a:t>input</a:t>
            </a: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: </a:t>
            </a:r>
          </a:p>
          <a:p>
            <a:pPr marL="0" indent="0">
              <a:buNone/>
            </a:pP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    </a:t>
            </a:r>
            <a:r>
              <a:rPr lang="es-MX" sz="2400" dirty="0">
                <a:solidFill>
                  <a:srgbClr val="5FB3B3"/>
                </a:solidFill>
                <a:latin typeface="Consolas" panose="020B0609020204030204" pitchFamily="49" charset="0"/>
              </a:rPr>
              <a:t>"</a:t>
            </a:r>
            <a:r>
              <a:rPr lang="es-MX" sz="2400" dirty="0" err="1" smtClean="0">
                <a:solidFill>
                  <a:srgbClr val="99C794"/>
                </a:solidFill>
                <a:latin typeface="Consolas" panose="020B0609020204030204" pitchFamily="49" charset="0"/>
              </a:rPr>
              <a:t>dir</a:t>
            </a:r>
            <a:r>
              <a:rPr lang="es-MX" sz="2400" dirty="0" smtClean="0">
                <a:solidFill>
                  <a:srgbClr val="99C794"/>
                </a:solidFill>
                <a:latin typeface="Consolas" panose="020B0609020204030204" pitchFamily="49" charset="0"/>
              </a:rPr>
              <a:t>/</a:t>
            </a:r>
            <a:r>
              <a:rPr lang="es-MX" sz="2400" dirty="0" err="1" smtClean="0">
                <a:solidFill>
                  <a:srgbClr val="99C794"/>
                </a:solidFill>
                <a:latin typeface="Consolas" panose="020B0609020204030204" pitchFamily="49" charset="0"/>
              </a:rPr>
              <a:t>ontology.owl</a:t>
            </a:r>
            <a:r>
              <a:rPr lang="es-MX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"</a:t>
            </a:r>
            <a:endParaRPr lang="es-MX" sz="2400" dirty="0" smtClean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400" dirty="0" smtClean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es-MX" sz="2400" dirty="0" smtClean="0">
                <a:solidFill>
                  <a:srgbClr val="C594C5"/>
                </a:solidFill>
                <a:latin typeface="Consolas" panose="020B0609020204030204" pitchFamily="49" charset="0"/>
              </a:rPr>
              <a:t>output</a:t>
            </a:r>
            <a:r>
              <a:rPr lang="es-MX" sz="2400" dirty="0" smtClean="0">
                <a:solidFill>
                  <a:srgbClr val="CDD3DE"/>
                </a:solidFill>
                <a:latin typeface="Consolas" panose="020B0609020204030204" pitchFamily="49" charset="0"/>
              </a:rPr>
              <a:t>: </a:t>
            </a:r>
          </a:p>
          <a:p>
            <a:pPr marL="0" indent="0">
              <a:buNone/>
            </a:pP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    </a:t>
            </a:r>
            <a:r>
              <a:rPr lang="es-MX" sz="2400" dirty="0">
                <a:solidFill>
                  <a:srgbClr val="5FB3B3"/>
                </a:solidFill>
                <a:latin typeface="Consolas" panose="020B0609020204030204" pitchFamily="49" charset="0"/>
              </a:rPr>
              <a:t> "</a:t>
            </a:r>
            <a:r>
              <a:rPr lang="es-MX" sz="2400" dirty="0" err="1" smtClean="0">
                <a:solidFill>
                  <a:srgbClr val="99C794"/>
                </a:solidFill>
                <a:latin typeface="Consolas" panose="020B0609020204030204" pitchFamily="49" charset="0"/>
              </a:rPr>
              <a:t>dir</a:t>
            </a:r>
            <a:r>
              <a:rPr lang="es-MX" sz="2400" dirty="0" smtClean="0">
                <a:solidFill>
                  <a:srgbClr val="99C794"/>
                </a:solidFill>
                <a:latin typeface="Consolas" panose="020B0609020204030204" pitchFamily="49" charset="0"/>
              </a:rPr>
              <a:t>/outFile1.json</a:t>
            </a:r>
            <a:r>
              <a:rPr lang="es-MX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s-MX" sz="2400" dirty="0" smtClean="0">
                <a:solidFill>
                  <a:srgbClr val="CDD3DE"/>
                </a:solidFill>
                <a:latin typeface="Consolas" panose="020B0609020204030204" pitchFamily="49" charset="0"/>
              </a:rPr>
              <a:t>         </a:t>
            </a:r>
            <a:r>
              <a:rPr lang="es-MX" sz="2400" dirty="0">
                <a:solidFill>
                  <a:srgbClr val="5FB3B3"/>
                </a:solidFill>
                <a:latin typeface="Consolas" panose="020B0609020204030204" pitchFamily="49" charset="0"/>
              </a:rPr>
              <a:t>"</a:t>
            </a:r>
            <a:r>
              <a:rPr lang="es-MX" sz="2400" dirty="0" err="1" smtClean="0">
                <a:solidFill>
                  <a:srgbClr val="99C794"/>
                </a:solidFill>
                <a:latin typeface="Consolas" panose="020B0609020204030204" pitchFamily="49" charset="0"/>
              </a:rPr>
              <a:t>dir</a:t>
            </a:r>
            <a:r>
              <a:rPr lang="es-MX" sz="2400" dirty="0" smtClean="0">
                <a:solidFill>
                  <a:srgbClr val="99C794"/>
                </a:solidFill>
                <a:latin typeface="Consolas" panose="020B0609020204030204" pitchFamily="49" charset="0"/>
              </a:rPr>
              <a:t>/outFile2.log</a:t>
            </a:r>
            <a:r>
              <a:rPr lang="es-MX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"</a:t>
            </a:r>
            <a:endParaRPr lang="es-MX" sz="24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es-MX" sz="2400" dirty="0">
                <a:solidFill>
                  <a:srgbClr val="C594C5"/>
                </a:solidFill>
                <a:latin typeface="Consolas" panose="020B0609020204030204" pitchFamily="49" charset="0"/>
              </a:rPr>
              <a:t>conda</a:t>
            </a: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: </a:t>
            </a:r>
          </a:p>
          <a:p>
            <a:pPr marL="0" indent="0">
              <a:buNone/>
            </a:pP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    </a:t>
            </a:r>
            <a:r>
              <a:rPr lang="es-MX" sz="2400" dirty="0">
                <a:solidFill>
                  <a:srgbClr val="5FB3B3"/>
                </a:solidFill>
                <a:latin typeface="Consolas" panose="020B0609020204030204" pitchFamily="49" charset="0"/>
              </a:rPr>
              <a:t>"</a:t>
            </a:r>
            <a:r>
              <a:rPr lang="es-MX" sz="2400" dirty="0" err="1" smtClean="0">
                <a:solidFill>
                  <a:srgbClr val="99C794"/>
                </a:solidFill>
                <a:latin typeface="Consolas" panose="020B0609020204030204" pitchFamily="49" charset="0"/>
              </a:rPr>
              <a:t>dir</a:t>
            </a:r>
            <a:r>
              <a:rPr lang="es-MX" sz="2400" dirty="0" smtClean="0">
                <a:solidFill>
                  <a:srgbClr val="99C794"/>
                </a:solidFill>
                <a:latin typeface="Consolas" panose="020B0609020204030204" pitchFamily="49" charset="0"/>
              </a:rPr>
              <a:t>/</a:t>
            </a:r>
            <a:r>
              <a:rPr lang="es-MX" sz="2400" dirty="0" err="1" smtClean="0">
                <a:solidFill>
                  <a:srgbClr val="99C794"/>
                </a:solidFill>
                <a:latin typeface="Consolas" panose="020B0609020204030204" pitchFamily="49" charset="0"/>
              </a:rPr>
              <a:t>dependencies.yaml</a:t>
            </a:r>
            <a:r>
              <a:rPr lang="es-MX" sz="2400" dirty="0">
                <a:solidFill>
                  <a:srgbClr val="5FB3B3"/>
                </a:solidFill>
                <a:latin typeface="Consolas" panose="020B0609020204030204" pitchFamily="49" charset="0"/>
              </a:rPr>
              <a:t>"</a:t>
            </a:r>
            <a:endParaRPr lang="es-MX" sz="24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</a:t>
            </a:r>
            <a:r>
              <a:rPr lang="es-MX" sz="2400" dirty="0">
                <a:solidFill>
                  <a:srgbClr val="C594C5"/>
                </a:solidFill>
                <a:latin typeface="Consolas" panose="020B0609020204030204" pitchFamily="49" charset="0"/>
              </a:rPr>
              <a:t>shell</a:t>
            </a: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: </a:t>
            </a:r>
          </a:p>
          <a:p>
            <a:pPr marL="0" indent="0">
              <a:buNone/>
            </a:pPr>
            <a:r>
              <a:rPr lang="es-MX" sz="2400" dirty="0">
                <a:solidFill>
                  <a:srgbClr val="CDD3DE"/>
                </a:solidFill>
                <a:latin typeface="Consolas" panose="020B0609020204030204" pitchFamily="49" charset="0"/>
              </a:rPr>
              <a:t>        </a:t>
            </a:r>
            <a:r>
              <a:rPr lang="es-MX" sz="2400" dirty="0">
                <a:solidFill>
                  <a:srgbClr val="5FB3B3"/>
                </a:solidFill>
                <a:latin typeface="Consolas" panose="020B0609020204030204" pitchFamily="49" charset="0"/>
              </a:rPr>
              <a:t>"</a:t>
            </a:r>
            <a:r>
              <a:rPr lang="es-MX" sz="2400" dirty="0" err="1" smtClean="0">
                <a:solidFill>
                  <a:srgbClr val="99C794"/>
                </a:solidFill>
                <a:latin typeface="Consolas" panose="020B0609020204030204" pitchFamily="49" charset="0"/>
              </a:rPr>
              <a:t>python</a:t>
            </a:r>
            <a:r>
              <a:rPr lang="es-MX" sz="2400" dirty="0" smtClean="0">
                <a:solidFill>
                  <a:srgbClr val="99C794"/>
                </a:solidFill>
                <a:latin typeface="Consolas" panose="020B0609020204030204" pitchFamily="49" charset="0"/>
              </a:rPr>
              <a:t> etl.py –i {input} –o {output[0]} –l </a:t>
            </a:r>
            <a:r>
              <a:rPr lang="es-MX" sz="2400" dirty="0">
                <a:solidFill>
                  <a:srgbClr val="99C794"/>
                </a:solidFill>
                <a:latin typeface="Consolas" panose="020B0609020204030204" pitchFamily="49" charset="0"/>
              </a:rPr>
              <a:t>{</a:t>
            </a:r>
            <a:r>
              <a:rPr lang="es-MX" sz="2400" dirty="0" smtClean="0">
                <a:solidFill>
                  <a:srgbClr val="99C794"/>
                </a:solidFill>
                <a:latin typeface="Consolas" panose="020B0609020204030204" pitchFamily="49" charset="0"/>
              </a:rPr>
              <a:t>output[1]} </a:t>
            </a:r>
            <a:r>
              <a:rPr lang="es-MX" sz="2400" dirty="0" smtClean="0">
                <a:solidFill>
                  <a:srgbClr val="5FB3B3"/>
                </a:solidFill>
                <a:latin typeface="Consolas" panose="020B0609020204030204" pitchFamily="49" charset="0"/>
              </a:rPr>
              <a:t>"</a:t>
            </a:r>
            <a:endParaRPr lang="es-MX" sz="2400" dirty="0">
              <a:solidFill>
                <a:srgbClr val="CDD3DE"/>
              </a:solidFill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893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/>
                </a:solidFill>
              </a:rPr>
              <a:t>Archivo de configuración y de dependencias</a:t>
            </a:r>
            <a:endParaRPr lang="es-MX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8999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Snakemake apoya directamente la configuración de su flujo de trabajo. Se proporciona una configuración como un archivo JSON o YAML y se puede cargar con</a:t>
            </a:r>
            <a:r>
              <a:rPr lang="es-MX" dirty="0" smtClean="0"/>
              <a:t>:</a:t>
            </a:r>
          </a:p>
          <a:p>
            <a:pPr algn="just"/>
            <a:r>
              <a:rPr lang="es-MX" dirty="0">
                <a:solidFill>
                  <a:schemeClr val="accent4"/>
                </a:solidFill>
                <a:latin typeface="Consolas" panose="020B0609020204030204" pitchFamily="49" charset="0"/>
              </a:rPr>
              <a:t>configfile: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s-MX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path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/to/</a:t>
            </a:r>
            <a:r>
              <a:rPr lang="es-MX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config.json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“</a:t>
            </a:r>
          </a:p>
          <a:p>
            <a:pPr algn="just"/>
            <a:r>
              <a:rPr lang="es-MX" dirty="0">
                <a:latin typeface="+mj-lt"/>
              </a:rPr>
              <a:t>El archivo de configuración se puede utilizar para definir un diccionario de parámetros de configuración y sus valores. En el flujo de trabajo, la configuración es accesible a través de la configuración de variable </a:t>
            </a:r>
            <a:r>
              <a:rPr lang="es-MX" dirty="0" smtClean="0">
                <a:latin typeface="+mj-lt"/>
              </a:rPr>
              <a:t>global. Ejemplo:</a:t>
            </a:r>
          </a:p>
          <a:p>
            <a:pPr marL="0" indent="0" algn="just">
              <a:buNone/>
            </a:pPr>
            <a:r>
              <a:rPr lang="es-MX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rule </a:t>
            </a:r>
            <a:r>
              <a:rPr lang="es-MX" sz="16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all</a:t>
            </a:r>
            <a:r>
              <a:rPr lang="es-MX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s-MX" sz="16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input:</a:t>
            </a:r>
          </a:p>
          <a:p>
            <a:pPr marL="0" indent="0" algn="just">
              <a:buNone/>
            </a:pPr>
            <a:r>
              <a:rPr lang="es-MX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</a:t>
            </a:r>
            <a:r>
              <a:rPr lang="es-MX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expand</a:t>
            </a:r>
            <a:r>
              <a:rPr lang="es-MX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("{sample}.{</a:t>
            </a:r>
            <a:r>
              <a:rPr lang="es-MX" sz="16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param</a:t>
            </a:r>
            <a:r>
              <a:rPr lang="es-MX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}.output.</a:t>
            </a:r>
            <a:r>
              <a:rPr lang="es-MX" sz="16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pdf</a:t>
            </a:r>
            <a:r>
              <a:rPr lang="es-MX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s-MX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,sample=</a:t>
            </a:r>
            <a:r>
              <a:rPr lang="es-MX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config</a:t>
            </a:r>
            <a:r>
              <a:rPr lang="es-MX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es-MX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s-MX" sz="16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samples</a:t>
            </a:r>
            <a:r>
              <a:rPr lang="es-MX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s-MX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], </a:t>
            </a:r>
            <a:r>
              <a:rPr lang="es-MX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param</a:t>
            </a:r>
            <a:r>
              <a:rPr lang="es-MX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=</a:t>
            </a:r>
            <a:r>
              <a:rPr lang="es-MX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config</a:t>
            </a:r>
            <a:r>
              <a:rPr lang="es-MX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es-MX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s-MX" sz="16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yourparam</a:t>
            </a:r>
            <a:r>
              <a:rPr lang="es-MX" sz="16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s-MX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])</a:t>
            </a:r>
            <a:endParaRPr lang="es-MX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7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38385"/>
            <a:ext cx="10515600" cy="5638578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En ocasiones requerimos de ejecutar scripts que dependan de ciertas bibliotecas, o de una versión anterior de Python, cosa que nos complica el ejecutar nuestro Snakefile en otro dispositivo, conda nos facilita instalar de manera aislada las dependencias que necesitemos.</a:t>
            </a:r>
          </a:p>
          <a:p>
            <a:r>
              <a:rPr lang="es-MX" dirty="0" smtClean="0"/>
              <a:t>En el Snakefile:</a:t>
            </a:r>
          </a:p>
          <a:p>
            <a:pPr marL="0" indent="0">
              <a:buNone/>
            </a:pPr>
            <a:r>
              <a:rPr lang="es-MX" dirty="0">
                <a:solidFill>
                  <a:srgbClr val="C594C5"/>
                </a:solidFill>
                <a:latin typeface="Consolas" panose="020B0609020204030204" pitchFamily="49" charset="0"/>
              </a:rPr>
              <a:t>conda</a:t>
            </a:r>
            <a:r>
              <a:rPr lang="es-MX" dirty="0">
                <a:solidFill>
                  <a:srgbClr val="CDD3DE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MX" dirty="0">
                <a:solidFill>
                  <a:srgbClr val="CDD3DE"/>
                </a:solidFill>
                <a:latin typeface="Consolas" panose="020B0609020204030204" pitchFamily="49" charset="0"/>
              </a:rPr>
              <a:t>        </a:t>
            </a:r>
            <a:r>
              <a:rPr lang="es-MX" dirty="0" smtClean="0">
                <a:solidFill>
                  <a:srgbClr val="5FB3B3"/>
                </a:solidFill>
                <a:latin typeface="Consolas" panose="020B0609020204030204" pitchFamily="49" charset="0"/>
              </a:rPr>
              <a:t>“</a:t>
            </a:r>
            <a:r>
              <a:rPr lang="es-MX" dirty="0" err="1" smtClean="0">
                <a:solidFill>
                  <a:srgbClr val="99C794"/>
                </a:solidFill>
                <a:latin typeface="Consolas" panose="020B0609020204030204" pitchFamily="49" charset="0"/>
              </a:rPr>
              <a:t>dir</a:t>
            </a:r>
            <a:r>
              <a:rPr lang="es-MX" dirty="0" smtClean="0">
                <a:solidFill>
                  <a:srgbClr val="99C794"/>
                </a:solidFill>
                <a:latin typeface="Consolas" panose="020B0609020204030204" pitchFamily="49" charset="0"/>
              </a:rPr>
              <a:t>/</a:t>
            </a:r>
            <a:r>
              <a:rPr lang="es-MX" dirty="0" err="1" smtClean="0">
                <a:solidFill>
                  <a:srgbClr val="99C794"/>
                </a:solidFill>
                <a:latin typeface="Consolas" panose="020B0609020204030204" pitchFamily="49" charset="0"/>
              </a:rPr>
              <a:t>dependencies.yaml</a:t>
            </a:r>
            <a:r>
              <a:rPr lang="es-MX" dirty="0" smtClean="0">
                <a:solidFill>
                  <a:srgbClr val="5FB3B3"/>
                </a:solidFill>
                <a:latin typeface="Consolas" panose="020B0609020204030204" pitchFamily="49" charset="0"/>
              </a:rPr>
              <a:t>“</a:t>
            </a:r>
            <a:endParaRPr lang="es-MX" dirty="0"/>
          </a:p>
          <a:p>
            <a:r>
              <a:rPr lang="es-MX" dirty="0" smtClean="0">
                <a:solidFill>
                  <a:srgbClr val="CDD3DE"/>
                </a:solidFill>
              </a:rPr>
              <a:t>Archivo .</a:t>
            </a:r>
            <a:r>
              <a:rPr lang="es-MX" dirty="0" err="1" smtClean="0">
                <a:solidFill>
                  <a:srgbClr val="CDD3DE"/>
                </a:solidFill>
              </a:rPr>
              <a:t>yaml</a:t>
            </a:r>
            <a:r>
              <a:rPr lang="es-MX" dirty="0" smtClean="0">
                <a:solidFill>
                  <a:srgbClr val="CDD3DE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channels</a:t>
            </a:r>
            <a:r>
              <a:rPr lang="en-US" dirty="0" smtClean="0">
                <a:solidFill>
                  <a:schemeClr val="accent3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#Los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canales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utilizará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conda para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descargar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las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dependencias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crear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el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entorno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aislado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DD3DE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- </a:t>
            </a:r>
            <a:r>
              <a:rPr lang="en-US" dirty="0">
                <a:solidFill>
                  <a:schemeClr val="accent2"/>
                </a:solidFill>
              </a:rPr>
              <a:t>bioconda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DD3DE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-</a:t>
            </a:r>
            <a:r>
              <a:rPr lang="en-US" dirty="0" smtClean="0">
                <a:solidFill>
                  <a:srgbClr val="CDD3DE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conda-forge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dependencies</a:t>
            </a:r>
            <a:r>
              <a:rPr lang="en-US" dirty="0" smtClean="0">
                <a:solidFill>
                  <a:schemeClr val="accent3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#Las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bibliotecas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o software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se require para los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procesos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se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puede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poner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la version de los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mismos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DD3DE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-</a:t>
            </a:r>
            <a:r>
              <a:rPr lang="en-US" dirty="0" smtClean="0">
                <a:solidFill>
                  <a:srgbClr val="CDD3DE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python = </a:t>
            </a:r>
            <a:r>
              <a:rPr lang="en-US" dirty="0" smtClean="0">
                <a:solidFill>
                  <a:schemeClr val="accent2"/>
                </a:solidFill>
              </a:rPr>
              <a:t>2.7</a:t>
            </a: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DD3DE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- </a:t>
            </a:r>
            <a:r>
              <a:rPr lang="en-US" dirty="0">
                <a:solidFill>
                  <a:schemeClr val="accent2"/>
                </a:solidFill>
              </a:rPr>
              <a:t>owlready2</a:t>
            </a:r>
            <a:endParaRPr lang="es-MX" dirty="0" smtClean="0">
              <a:solidFill>
                <a:schemeClr val="accent2"/>
              </a:solidFill>
            </a:endParaRPr>
          </a:p>
          <a:p>
            <a:r>
              <a:rPr lang="es-MX" dirty="0" smtClean="0">
                <a:solidFill>
                  <a:srgbClr val="CDD3DE"/>
                </a:solidFill>
              </a:rPr>
              <a:t>En la línea de comandos usamos la opción --use-conda para que se utilicen las dependencias den el archivo .</a:t>
            </a:r>
            <a:r>
              <a:rPr lang="es-MX" dirty="0" err="1" smtClean="0">
                <a:solidFill>
                  <a:srgbClr val="CDD3DE"/>
                </a:solidFill>
              </a:rPr>
              <a:t>yaml</a:t>
            </a:r>
            <a:r>
              <a:rPr lang="es-MX" dirty="0" smtClean="0">
                <a:solidFill>
                  <a:srgbClr val="CDD3DE"/>
                </a:solidFill>
              </a:rPr>
              <a:t>:</a:t>
            </a:r>
          </a:p>
          <a:p>
            <a:pPr lvl="1"/>
            <a:r>
              <a:rPr lang="es-MX" dirty="0" smtClean="0">
                <a:solidFill>
                  <a:srgbClr val="FFFF00"/>
                </a:solidFill>
              </a:rPr>
              <a:t>$</a:t>
            </a:r>
            <a:r>
              <a:rPr lang="es-MX" dirty="0" smtClean="0">
                <a:solidFill>
                  <a:srgbClr val="CDD3DE"/>
                </a:solidFill>
              </a:rPr>
              <a:t> </a:t>
            </a:r>
            <a:r>
              <a:rPr lang="es-MX" dirty="0" smtClean="0">
                <a:solidFill>
                  <a:schemeClr val="accent1"/>
                </a:solidFill>
              </a:rPr>
              <a:t>snakemake --use-conda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1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1"/>
                </a:solidFill>
              </a:rPr>
              <a:t>Interfaz de línea de comandos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07507"/>
            <a:ext cx="10515600" cy="4869456"/>
          </a:xfrm>
        </p:spPr>
        <p:txBody>
          <a:bodyPr/>
          <a:lstStyle/>
          <a:p>
            <a:r>
              <a:rPr lang="es-MX" dirty="0" smtClean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snakemake</a:t>
            </a:r>
          </a:p>
          <a:p>
            <a:r>
              <a:rPr lang="es-MX" dirty="0" smtClean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snakemake –s </a:t>
            </a:r>
            <a:r>
              <a:rPr lang="es-MX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“</a:t>
            </a:r>
            <a:r>
              <a:rPr lang="es-MX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mySnakefile</a:t>
            </a:r>
            <a:r>
              <a:rPr lang="es-MX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s-MX" dirty="0" smtClean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snakemake –n</a:t>
            </a:r>
            <a:endParaRPr lang="es-MX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snakemake –r </a:t>
            </a:r>
          </a:p>
          <a:p>
            <a:r>
              <a:rPr lang="es-MX" dirty="0" smtClean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snakemake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–f</a:t>
            </a:r>
            <a:endParaRPr lang="es-MX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s-MX" dirty="0" smtClean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snakemake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--cores </a:t>
            </a:r>
            <a:r>
              <a:rPr lang="es-MX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s-MX" dirty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snakemake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–R </a:t>
            </a:r>
            <a:r>
              <a:rPr lang="es-MX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s-MX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myRule</a:t>
            </a:r>
            <a:r>
              <a:rPr lang="es-MX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s-MX" dirty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snakemake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--use–conda</a:t>
            </a:r>
            <a:endParaRPr lang="es-MX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FFF00"/>
                </a:solidFill>
                <a:latin typeface="Consolas" panose="020B0609020204030204" pitchFamily="49" charset="0"/>
              </a:rPr>
              <a:t>$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accent1"/>
                </a:solidFill>
                <a:latin typeface="Consolas" panose="020B0609020204030204" pitchFamily="49" charset="0"/>
              </a:rPr>
              <a:t>snakemake </a:t>
            </a:r>
            <a:r>
              <a:rPr lang="es-MX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–</a:t>
            </a:r>
            <a:r>
              <a:rPr lang="es-MX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report</a:t>
            </a:r>
            <a:endParaRPr lang="es-MX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s-MX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s-MX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7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423</Words>
  <Application>Microsoft Office PowerPoint</Application>
  <PresentationFormat>Panorámica</PresentationFormat>
  <Paragraphs>90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Snakemake</vt:lpstr>
      <vt:lpstr>Instalación</vt:lpstr>
      <vt:lpstr>Presentación de PowerPoint</vt:lpstr>
      <vt:lpstr>Snakefile</vt:lpstr>
      <vt:lpstr>Presentación de PowerPoint</vt:lpstr>
      <vt:lpstr>Estructura básica de un Snakefile</vt:lpstr>
      <vt:lpstr>Archivo de configuración y de dependencias</vt:lpstr>
      <vt:lpstr>Presentación de PowerPoint</vt:lpstr>
      <vt:lpstr>Interfaz de línea de comandos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Snakemake</dc:title>
  <dc:creator>Felipe Betancourt Figueroa</dc:creator>
  <cp:lastModifiedBy>Felipe Betancourt Figueroa</cp:lastModifiedBy>
  <cp:revision>25</cp:revision>
  <dcterms:created xsi:type="dcterms:W3CDTF">2020-12-02T22:01:40Z</dcterms:created>
  <dcterms:modified xsi:type="dcterms:W3CDTF">2020-12-03T03:26:31Z</dcterms:modified>
</cp:coreProperties>
</file>