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0" r:id="rId3"/>
    <p:sldId id="268" r:id="rId4"/>
    <p:sldId id="261" r:id="rId5"/>
    <p:sldId id="267" r:id="rId6"/>
    <p:sldId id="263" r:id="rId7"/>
    <p:sldId id="265"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2" d="100"/>
          <a:sy n="72" d="100"/>
        </p:scale>
        <p:origin x="19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l Wiltshire" userId="fe3f5f595822515c" providerId="LiveId" clId="{209E33DD-5E93-4F07-9094-A76A4FFAD9C4}"/>
    <pc:docChg chg="undo custSel modSld">
      <pc:chgData name="Phill Wiltshire" userId="fe3f5f595822515c" providerId="LiveId" clId="{209E33DD-5E93-4F07-9094-A76A4FFAD9C4}" dt="2025-02-23T16:04:55.673" v="2519" actId="20577"/>
      <pc:docMkLst>
        <pc:docMk/>
      </pc:docMkLst>
      <pc:sldChg chg="modSp mod modNotesTx">
        <pc:chgData name="Phill Wiltshire" userId="fe3f5f595822515c" providerId="LiveId" clId="{209E33DD-5E93-4F07-9094-A76A4FFAD9C4}" dt="2025-02-23T16:04:49.392" v="2517" actId="20577"/>
        <pc:sldMkLst>
          <pc:docMk/>
          <pc:sldMk cId="376843144" sldId="263"/>
        </pc:sldMkLst>
        <pc:spChg chg="mod">
          <ac:chgData name="Phill Wiltshire" userId="fe3f5f595822515c" providerId="LiveId" clId="{209E33DD-5E93-4F07-9094-A76A4FFAD9C4}" dt="2025-02-23T16:04:45.255" v="2516" actId="20577"/>
          <ac:spMkLst>
            <pc:docMk/>
            <pc:sldMk cId="376843144" sldId="263"/>
            <ac:spMk id="3" creationId="{00000000-0000-0000-0000-000000000000}"/>
          </ac:spMkLst>
        </pc:spChg>
      </pc:sldChg>
      <pc:sldChg chg="modNotesTx">
        <pc:chgData name="Phill Wiltshire" userId="fe3f5f595822515c" providerId="LiveId" clId="{209E33DD-5E93-4F07-9094-A76A4FFAD9C4}" dt="2025-02-23T16:03:58.489" v="2498" actId="20577"/>
        <pc:sldMkLst>
          <pc:docMk/>
          <pc:sldMk cId="3225141645" sldId="265"/>
        </pc:sldMkLst>
      </pc:sldChg>
      <pc:sldChg chg="modNotesTx">
        <pc:chgData name="Phill Wiltshire" userId="fe3f5f595822515c" providerId="LiveId" clId="{209E33DD-5E93-4F07-9094-A76A4FFAD9C4}" dt="2025-02-23T16:04:55.673" v="2519" actId="20577"/>
        <pc:sldMkLst>
          <pc:docMk/>
          <pc:sldMk cId="3564055637" sldId="267"/>
        </pc:sldMkLst>
      </pc:sldChg>
      <pc:sldChg chg="modNotesTx">
        <pc:chgData name="Phill Wiltshire" userId="fe3f5f595822515c" providerId="LiveId" clId="{209E33DD-5E93-4F07-9094-A76A4FFAD9C4}" dt="2025-02-23T16:04:19.223" v="2510" actId="20577"/>
        <pc:sldMkLst>
          <pc:docMk/>
          <pc:sldMk cId="2224388495"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Based on our interview and discussions with the company, these are some of the functions that we are designing into the system for </a:t>
            </a:r>
            <a:r>
              <a:rPr lang="en-US" baseline="0" dirty="0" err="1"/>
              <a:t>DriverPass</a:t>
            </a:r>
            <a:r>
              <a:rPr lang="en-US" baseline="0" dirty="0"/>
              <a:t>. Firstly, we must have the users sign-in and validate that information. The system shall allow them to create and account with personal information and enter payment details. They will be able to book, reschedule, and cancel lessons. Through the system they will have access to learning materials from the DMV and be able to take practice tests where their results will be tracked and displayed. The admins for the system may manage the available training packages and change them as well as generate reports with driver data/ bookings, test results, and other features. They will also be notified of system updates or issues with user log-in. The system shall securely process payments and integrate with the DMV to retrieve the most up to date information.</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DAF1C-51E1-46D9-89A5-40DE259E9A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5F27D0-44DD-E14B-B400-6EF33BC689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28BCC5-A09D-0DD4-C9F5-5AD8D7C6DB13}"/>
              </a:ext>
            </a:extLst>
          </p:cNvPr>
          <p:cNvSpPr>
            <a:spLocks noGrp="1"/>
          </p:cNvSpPr>
          <p:nvPr>
            <p:ph type="body" idx="1"/>
          </p:nvPr>
        </p:nvSpPr>
        <p:spPr/>
        <p:txBody>
          <a:bodyPr/>
          <a:lstStyle/>
          <a:p>
            <a:endParaRPr lang="en-US" baseline="0" dirty="0"/>
          </a:p>
          <a:p>
            <a:r>
              <a:rPr lang="en-US" baseline="0" dirty="0"/>
              <a:t>The key here is to make sure that we provide the most seamless experience possible to your clients. In order to do this, we have decided on a web-based structure for the system. This means that the clients and workers can access this from the desktop or mobile devices and it will be compatible with </a:t>
            </a:r>
            <a:r>
              <a:rPr lang="en-US" baseline="0" dirty="0" err="1"/>
              <a:t>iphones</a:t>
            </a:r>
            <a:r>
              <a:rPr lang="en-US" baseline="0" dirty="0"/>
              <a:t> and android devices, as well as with google chrome, </a:t>
            </a:r>
            <a:r>
              <a:rPr lang="en-US" baseline="0" dirty="0" err="1"/>
              <a:t>firefox</a:t>
            </a:r>
            <a:r>
              <a:rPr lang="en-US" baseline="0" dirty="0"/>
              <a:t>, edge, and safari browsers. This will allow the system to handle many users at once without slowing down. By being cloud-hosted, we will minimize the local IT maintenance that you will need to do and it will ensure that you have remote access. All of the data including logins, payment information, customer personal information, test results, and anything else you can think of will be stored in a cloud-based environment. This helps to keep this data secure and safe as well as allow you to generate reports as needed and in a timely fashion. The bookings and test results will be updated in real-time to ensure that there and no double bookings. Lastly, the system will update DMV content on a predetermined schedule.</a:t>
            </a:r>
            <a:endParaRPr lang="en-US" dirty="0"/>
          </a:p>
        </p:txBody>
      </p:sp>
      <p:sp>
        <p:nvSpPr>
          <p:cNvPr id="4" name="Slide Number Placeholder 3">
            <a:extLst>
              <a:ext uri="{FF2B5EF4-FFF2-40B4-BE49-F238E27FC236}">
                <a16:creationId xmlns:a16="http://schemas.microsoft.com/office/drawing/2014/main" id="{DC210C24-2B4A-B8B9-BCCE-C0548A3FBE22}"/>
              </a:ext>
            </a:extLst>
          </p:cNvPr>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78310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an example of how different people will interact with the system and what they will be doing. A client (labeled ‘User’) will be able to create an account, take practice tests, reset their password, make payments, view test results, cancel/ modify lessons as well as book them, and choose pickup/ drop-off locations. A driver (labeled ‘instructor’) will be able to view assign lessons and submit lesson notes into the system. A secretary will be able to schedule a lesson or modify/ cancel a lesson for a student. You do not need to have a secretary as the student/ client can do this on their own as well. The DMV will update information. An administrator will be able to modify the packages available, manage user accounts to help if there is a login issue, retrieve DMV updates, monitor system changes, and view reports such as driver lesson notes, test results, bookings, payments, and so on. Lastly, we have an IT admin that will be able to block/ unblock user access and reset user passwords. You do not need a specialized person for this as we can build this into the admin account if needed.</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relatively simple example on how the system will handle a client logging in. We start at the top with the client opening or going to the </a:t>
            </a:r>
            <a:r>
              <a:rPr lang="en-US" dirty="0" err="1"/>
              <a:t>DriverPass</a:t>
            </a:r>
            <a:r>
              <a:rPr lang="en-US" dirty="0"/>
              <a:t> web page. If they have an right-hand they will be shown the login page and asked to put in their login information. We will follow down the left side for a bit before coming back up. Their login information with be authenticated and if correct, they will be logged in. If not, they will be asked to log in again. If we go back up to the start, we will follow the right-hand side of the diagram now. This if for someone who has never created a login before. They will be shown a different, registration page and type in the required information. If all the information follows the directions, they will create a login and be sent an email confirmation. Then they will be logged into the system.</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are a few ways that we have purposely implemented security features into this design to keep you, your clients, and any data that you have safe. Firstly, we have unique logins for everyone. We can also implement a multi-factor authentication for employees using a phone call or push notification to their phone. They system will protect your data with strong encryption when sent between your device and the server. The passwords will be securely stored in a way that makes them impossible to read from an outside source. If someone tries to log in too many times unsuccessfully, their account will be temporarily locked, and they will need to verify their identity in a different way. Admins will be alerted of suspicious acidity, such as the failed login attempts. Lastly, you will be able to reset your password through a secure process that verifies your identity before sending a reset link to your email. One of our top priorities is keeping each aspect of your business and system safe from nefarious people.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project has a limited budget, so advanced features like AI-based test recommendations or real-time driving feedback may not be included. Development and testing must be finished within a set timeframe so this may limit the number of features that we are able to build. Some users may have older devices or slow internet, so the system needs to work well across different setups. Connecting to DMV databases might require legal approval and following state regulations. To keep user data safe, regular security updates and audits will be needed. Thank you for trusting us with your project and we look forward to making this design meet and exceed all your needs!</a:t>
            </a:r>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2/23/2025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2/23/2025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2/23/2025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2/23/2025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2/23/2025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2/23/2025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2/23/2025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2/23/2025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2/23/2025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2/23/2025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2/23/2025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2/23/2025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Phillip Wiltshire</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5950226" y="1080149"/>
            <a:ext cx="5711687" cy="5333904"/>
          </a:xfrm>
        </p:spPr>
        <p:txBody>
          <a:bodyPr anchor="ctr">
            <a:normAutofit lnSpcReduction="10000"/>
          </a:bodyPr>
          <a:lstStyle/>
          <a:p>
            <a:r>
              <a:rPr lang="en-US" sz="2400" dirty="0">
                <a:solidFill>
                  <a:srgbClr val="000000"/>
                </a:solidFill>
              </a:rPr>
              <a:t>Validate Sign-In</a:t>
            </a:r>
          </a:p>
          <a:p>
            <a:r>
              <a:rPr lang="en-US" sz="2400" dirty="0">
                <a:solidFill>
                  <a:srgbClr val="000000"/>
                </a:solidFill>
              </a:rPr>
              <a:t>Create account with personal info and payment details</a:t>
            </a:r>
          </a:p>
          <a:p>
            <a:r>
              <a:rPr lang="en-US" sz="2400" dirty="0">
                <a:solidFill>
                  <a:srgbClr val="000000"/>
                </a:solidFill>
              </a:rPr>
              <a:t>Book, reschedule, cancel lessons</a:t>
            </a:r>
          </a:p>
          <a:p>
            <a:r>
              <a:rPr lang="en-US" sz="2400" dirty="0">
                <a:solidFill>
                  <a:srgbClr val="000000"/>
                </a:solidFill>
              </a:rPr>
              <a:t>Access to DMV learning materials and practice tests</a:t>
            </a:r>
          </a:p>
          <a:p>
            <a:pPr lvl="1"/>
            <a:r>
              <a:rPr lang="en-US" sz="2000" dirty="0">
                <a:solidFill>
                  <a:srgbClr val="000000"/>
                </a:solidFill>
              </a:rPr>
              <a:t>Tracks progress of tests and displays results</a:t>
            </a:r>
          </a:p>
          <a:p>
            <a:r>
              <a:rPr lang="en-US" sz="2400" dirty="0">
                <a:solidFill>
                  <a:srgbClr val="000000"/>
                </a:solidFill>
              </a:rPr>
              <a:t>Admins may manage training packages</a:t>
            </a:r>
          </a:p>
          <a:p>
            <a:pPr lvl="1"/>
            <a:r>
              <a:rPr lang="en-US" sz="2000" dirty="0">
                <a:solidFill>
                  <a:srgbClr val="000000"/>
                </a:solidFill>
              </a:rPr>
              <a:t>Generate/ download reports</a:t>
            </a:r>
            <a:endParaRPr lang="en-US" dirty="0">
              <a:solidFill>
                <a:srgbClr val="000000"/>
              </a:solidFill>
            </a:endParaRPr>
          </a:p>
          <a:p>
            <a:pPr lvl="1"/>
            <a:r>
              <a:rPr lang="en-US" sz="2000" dirty="0">
                <a:solidFill>
                  <a:srgbClr val="000000"/>
                </a:solidFill>
              </a:rPr>
              <a:t>Notified of system updates or issues with user accounts</a:t>
            </a:r>
          </a:p>
          <a:p>
            <a:r>
              <a:rPr lang="en-US" sz="2400" dirty="0">
                <a:solidFill>
                  <a:srgbClr val="000000"/>
                </a:solidFill>
              </a:rPr>
              <a:t>Securely process payments</a:t>
            </a:r>
          </a:p>
          <a:p>
            <a:r>
              <a:rPr lang="en-US" sz="2400" dirty="0">
                <a:solidFill>
                  <a:srgbClr val="000000"/>
                </a:solidFill>
              </a:rPr>
              <a:t>Integrate with DMV to retrieve updated information/ testing</a:t>
            </a:r>
          </a:p>
        </p:txBody>
      </p:sp>
      <p:sp>
        <p:nvSpPr>
          <p:cNvPr id="5" name="TextBox 4">
            <a:extLst>
              <a:ext uri="{FF2B5EF4-FFF2-40B4-BE49-F238E27FC236}">
                <a16:creationId xmlns:a16="http://schemas.microsoft.com/office/drawing/2014/main" id="{DEBC34F5-5315-4953-0F76-B50205DAB11D}"/>
              </a:ext>
            </a:extLst>
          </p:cNvPr>
          <p:cNvSpPr txBox="1"/>
          <p:nvPr/>
        </p:nvSpPr>
        <p:spPr>
          <a:xfrm>
            <a:off x="5950226" y="374592"/>
            <a:ext cx="4744278" cy="523220"/>
          </a:xfrm>
          <a:prstGeom prst="rect">
            <a:avLst/>
          </a:prstGeom>
          <a:noFill/>
        </p:spPr>
        <p:txBody>
          <a:bodyPr wrap="square" rtlCol="0">
            <a:spAutoFit/>
          </a:bodyPr>
          <a:lstStyle/>
          <a:p>
            <a:r>
              <a:rPr lang="en-US" sz="2800" dirty="0"/>
              <a:t>Functional: What does it do?</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B5F562-482F-CAF2-D277-E323C5AE184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E30076-9142-8DEF-95FF-62544184B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F6FBED-D35A-BCE0-2F83-9885A1602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C8C73E49-EFD1-D1BB-9E34-8FE63743BD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91B0481-953E-6C60-84C0-201306E56313}"/>
              </a:ext>
            </a:extLst>
          </p:cNvPr>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a:extLst>
              <a:ext uri="{FF2B5EF4-FFF2-40B4-BE49-F238E27FC236}">
                <a16:creationId xmlns:a16="http://schemas.microsoft.com/office/drawing/2014/main" id="{DBF7963C-8C33-5899-BEEA-2AEABA2132BB}"/>
              </a:ext>
            </a:extLst>
          </p:cNvPr>
          <p:cNvSpPr>
            <a:spLocks noGrp="1"/>
          </p:cNvSpPr>
          <p:nvPr>
            <p:ph idx="1"/>
          </p:nvPr>
        </p:nvSpPr>
        <p:spPr>
          <a:xfrm>
            <a:off x="5950226" y="1703291"/>
            <a:ext cx="5393634" cy="4585253"/>
          </a:xfrm>
        </p:spPr>
        <p:txBody>
          <a:bodyPr anchor="ctr">
            <a:normAutofit/>
          </a:bodyPr>
          <a:lstStyle/>
          <a:p>
            <a:r>
              <a:rPr lang="en-US" sz="2400" dirty="0">
                <a:solidFill>
                  <a:srgbClr val="000000"/>
                </a:solidFill>
              </a:rPr>
              <a:t>Web-based and accessible from desktop and mobile</a:t>
            </a:r>
          </a:p>
          <a:p>
            <a:pPr lvl="1"/>
            <a:r>
              <a:rPr lang="en-US" sz="2000" dirty="0">
                <a:solidFill>
                  <a:srgbClr val="000000"/>
                </a:solidFill>
              </a:rPr>
              <a:t>Must be compatible with iOS and Android</a:t>
            </a:r>
          </a:p>
          <a:p>
            <a:pPr lvl="1"/>
            <a:r>
              <a:rPr lang="en-US" sz="2000" dirty="0">
                <a:solidFill>
                  <a:srgbClr val="000000"/>
                </a:solidFill>
              </a:rPr>
              <a:t>Compatible with common browsers</a:t>
            </a:r>
          </a:p>
          <a:p>
            <a:r>
              <a:rPr lang="en-US" sz="2400" dirty="0">
                <a:solidFill>
                  <a:srgbClr val="000000"/>
                </a:solidFill>
              </a:rPr>
              <a:t>Allow many users as once</a:t>
            </a:r>
          </a:p>
          <a:p>
            <a:r>
              <a:rPr lang="en-US" sz="2400" dirty="0">
                <a:solidFill>
                  <a:srgbClr val="000000"/>
                </a:solidFill>
              </a:rPr>
              <a:t>Cloud-hosted</a:t>
            </a:r>
          </a:p>
          <a:p>
            <a:r>
              <a:rPr lang="en-US" sz="2400" dirty="0">
                <a:solidFill>
                  <a:srgbClr val="000000"/>
                </a:solidFill>
              </a:rPr>
              <a:t>Cloud-based database to store data</a:t>
            </a:r>
          </a:p>
          <a:p>
            <a:r>
              <a:rPr lang="en-US" sz="2400" dirty="0">
                <a:solidFill>
                  <a:srgbClr val="000000"/>
                </a:solidFill>
              </a:rPr>
              <a:t>Bookings and test-taking process in real-time</a:t>
            </a:r>
          </a:p>
          <a:p>
            <a:r>
              <a:rPr lang="en-US" sz="2400" dirty="0">
                <a:solidFill>
                  <a:srgbClr val="000000"/>
                </a:solidFill>
              </a:rPr>
              <a:t>Database and reports generate quickly</a:t>
            </a:r>
          </a:p>
          <a:p>
            <a:r>
              <a:rPr lang="en-US" sz="2400" dirty="0">
                <a:solidFill>
                  <a:srgbClr val="000000"/>
                </a:solidFill>
              </a:rPr>
              <a:t>DMV content updated regularly</a:t>
            </a:r>
          </a:p>
          <a:p>
            <a:endParaRPr sz="2400" dirty="0">
              <a:solidFill>
                <a:srgbClr val="000000"/>
              </a:solidFill>
            </a:endParaRPr>
          </a:p>
        </p:txBody>
      </p:sp>
      <p:sp>
        <p:nvSpPr>
          <p:cNvPr id="4" name="TextBox 3">
            <a:extLst>
              <a:ext uri="{FF2B5EF4-FFF2-40B4-BE49-F238E27FC236}">
                <a16:creationId xmlns:a16="http://schemas.microsoft.com/office/drawing/2014/main" id="{9002A013-B430-9DCB-2F1F-4E107254FA04}"/>
              </a:ext>
            </a:extLst>
          </p:cNvPr>
          <p:cNvSpPr txBox="1"/>
          <p:nvPr/>
        </p:nvSpPr>
        <p:spPr>
          <a:xfrm>
            <a:off x="5950226" y="374592"/>
            <a:ext cx="4744278" cy="954107"/>
          </a:xfrm>
          <a:prstGeom prst="rect">
            <a:avLst/>
          </a:prstGeom>
          <a:noFill/>
        </p:spPr>
        <p:txBody>
          <a:bodyPr wrap="square" rtlCol="0">
            <a:spAutoFit/>
          </a:bodyPr>
          <a:lstStyle/>
          <a:p>
            <a:r>
              <a:rPr lang="en-US" sz="2800" dirty="0"/>
              <a:t>Non- Functional: How does it do it?</a:t>
            </a:r>
          </a:p>
        </p:txBody>
      </p:sp>
    </p:spTree>
    <p:custDataLst>
      <p:tags r:id="rId1"/>
    </p:custDataLst>
    <p:extLst>
      <p:ext uri="{BB962C8B-B14F-4D97-AF65-F5344CB8AC3E}">
        <p14:creationId xmlns:p14="http://schemas.microsoft.com/office/powerpoint/2010/main" val="2224388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Picture 3" descr="A screenshot of a computer">
            <a:extLst>
              <a:ext uri="{FF2B5EF4-FFF2-40B4-BE49-F238E27FC236}">
                <a16:creationId xmlns:a16="http://schemas.microsoft.com/office/drawing/2014/main" id="{8D670BCD-C174-31D2-BC43-E4C5DAD6A824}"/>
              </a:ext>
            </a:extLst>
          </p:cNvPr>
          <p:cNvPicPr>
            <a:picLocks noChangeAspect="1"/>
          </p:cNvPicPr>
          <p:nvPr/>
        </p:nvPicPr>
        <p:blipFill rotWithShape="1">
          <a:blip r:embed="rId5">
            <a:extLst>
              <a:ext uri="{28A0092B-C50C-407E-A947-70E740481C1C}">
                <a14:useLocalDpi xmlns:a14="http://schemas.microsoft.com/office/drawing/2010/main" val="0"/>
              </a:ext>
            </a:extLst>
          </a:blip>
          <a:srcRect l="10897" t="13673" r="61538" b="6571"/>
          <a:stretch/>
        </p:blipFill>
        <p:spPr bwMode="auto">
          <a:xfrm>
            <a:off x="5278963" y="724562"/>
            <a:ext cx="6645321" cy="5408875"/>
          </a:xfrm>
          <a:prstGeom prst="rect">
            <a:avLst/>
          </a:prstGeom>
          <a:ln>
            <a:no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6" name="Picture 5" descr="A screenshot of a computer&#10;&#10;AI-generated content may be incorrect.">
            <a:extLst>
              <a:ext uri="{FF2B5EF4-FFF2-40B4-BE49-F238E27FC236}">
                <a16:creationId xmlns:a16="http://schemas.microsoft.com/office/drawing/2014/main" id="{DE0D7B0D-DD48-CCC7-809E-39E663087DB4}"/>
              </a:ext>
            </a:extLst>
          </p:cNvPr>
          <p:cNvPicPr>
            <a:picLocks noChangeAspect="1"/>
          </p:cNvPicPr>
          <p:nvPr/>
        </p:nvPicPr>
        <p:blipFill rotWithShape="1">
          <a:blip r:embed="rId5">
            <a:extLst>
              <a:ext uri="{28A0092B-C50C-407E-A947-70E740481C1C}">
                <a14:useLocalDpi xmlns:a14="http://schemas.microsoft.com/office/drawing/2010/main" val="0"/>
              </a:ext>
            </a:extLst>
          </a:blip>
          <a:srcRect l="13141" t="25636" r="70032" b="8849"/>
          <a:stretch/>
        </p:blipFill>
        <p:spPr bwMode="auto">
          <a:xfrm>
            <a:off x="5806689" y="69461"/>
            <a:ext cx="5974493" cy="6542352"/>
          </a:xfrm>
          <a:prstGeom prst="rect">
            <a:avLst/>
          </a:prstGeom>
          <a:ln>
            <a:no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fontScale="92500"/>
          </a:bodyPr>
          <a:lstStyle/>
          <a:p>
            <a:pPr marL="342900" marR="0" lvl="0" indent="-342900">
              <a:lnSpc>
                <a:spcPct val="107000"/>
              </a:lnSpc>
              <a:spcAft>
                <a:spcPts val="800"/>
              </a:spcAft>
              <a:buFont typeface="Symbol" panose="05050102010706020507" pitchFamily="18" charset="2"/>
              <a:buChar char=""/>
            </a:pPr>
            <a:r>
              <a:rPr lang="en-US" sz="1800" dirty="0">
                <a:solidFill>
                  <a:srgbClr val="000000"/>
                </a:solidFill>
                <a:effectLst/>
                <a:latin typeface="Calibri ("/>
                <a:ea typeface="Calibri" panose="020F0502020204030204" pitchFamily="34" charset="0"/>
                <a:cs typeface="Calibri" panose="020F0502020204030204" pitchFamily="34" charset="0"/>
              </a:rPr>
              <a:t>Users login with unique email/ usernames and strong password. May use MFA for employees and admins</a:t>
            </a:r>
            <a:endParaRPr lang="en-US" sz="1800" dirty="0">
              <a:solidFill>
                <a:srgbClr val="000000"/>
              </a:solidFill>
              <a:effectLst/>
              <a:latin typeface="Calibri ("/>
              <a:ea typeface="Cambria" panose="02040503050406030204" pitchFamily="18" charset="0"/>
              <a:cs typeface="Calibri" panose="020F0502020204030204" pitchFamily="34" charset="0"/>
            </a:endParaRPr>
          </a:p>
          <a:p>
            <a:pPr marL="342900" marR="0" lvl="0" indent="-342900">
              <a:lnSpc>
                <a:spcPct val="107000"/>
              </a:lnSpc>
              <a:spcAft>
                <a:spcPts val="800"/>
              </a:spcAft>
              <a:buFont typeface="Symbol" panose="05050102010706020507" pitchFamily="18" charset="2"/>
              <a:buChar char=""/>
            </a:pPr>
            <a:r>
              <a:rPr lang="en-US" sz="1800" dirty="0">
                <a:solidFill>
                  <a:srgbClr val="000000"/>
                </a:solidFill>
                <a:effectLst/>
                <a:latin typeface="Calibri ("/>
                <a:ea typeface="Calibri" panose="020F0502020204030204" pitchFamily="34" charset="0"/>
                <a:cs typeface="Calibri" panose="020F0502020204030204" pitchFamily="34" charset="0"/>
              </a:rPr>
              <a:t>System will use SSL/ TLS encryption for all data transmissions between client and server. Passwords will be hashed and salted in storage and sensitive data will be secured using PCI-compliant encryption</a:t>
            </a:r>
            <a:endParaRPr lang="en-US" sz="1800" dirty="0">
              <a:solidFill>
                <a:srgbClr val="000000"/>
              </a:solidFill>
              <a:effectLst/>
              <a:latin typeface="Calibri ("/>
              <a:ea typeface="Cambria" panose="02040503050406030204" pitchFamily="18" charset="0"/>
              <a:cs typeface="Calibri" panose="020F0502020204030204" pitchFamily="34" charset="0"/>
            </a:endParaRPr>
          </a:p>
          <a:p>
            <a:pPr marL="342900" marR="0" lvl="0" indent="-342900">
              <a:lnSpc>
                <a:spcPct val="107000"/>
              </a:lnSpc>
              <a:spcAft>
                <a:spcPts val="800"/>
              </a:spcAft>
              <a:buFont typeface="Symbol" panose="05050102010706020507" pitchFamily="18" charset="2"/>
              <a:buChar char=""/>
            </a:pPr>
            <a:r>
              <a:rPr lang="en-US" sz="1800" dirty="0">
                <a:solidFill>
                  <a:srgbClr val="000000"/>
                </a:solidFill>
                <a:effectLst/>
                <a:latin typeface="Calibri ("/>
                <a:ea typeface="Calibri" panose="020F0502020204030204" pitchFamily="34" charset="0"/>
                <a:cs typeface="Calibri" panose="020F0502020204030204" pitchFamily="34" charset="0"/>
              </a:rPr>
              <a:t>If multiple failed logins occur in a short time, account will be temporarily locked, and user will need to complete a CAPTCHA challenge or receive email verification. Admins will be alerted of suspicious activity</a:t>
            </a:r>
            <a:endParaRPr lang="en-US" sz="1800" dirty="0">
              <a:solidFill>
                <a:srgbClr val="000000"/>
              </a:solidFill>
              <a:effectLst/>
              <a:latin typeface="Calibri ("/>
              <a:ea typeface="Cambria" panose="02040503050406030204" pitchFamily="18" charset="0"/>
              <a:cs typeface="Calibri" panose="020F0502020204030204" pitchFamily="34" charset="0"/>
            </a:endParaRPr>
          </a:p>
          <a:p>
            <a:pPr marL="342900" marR="0" lvl="0" indent="-342900">
              <a:lnSpc>
                <a:spcPct val="107000"/>
              </a:lnSpc>
              <a:spcAft>
                <a:spcPts val="800"/>
              </a:spcAft>
              <a:buFont typeface="Symbol" panose="05050102010706020507" pitchFamily="18" charset="2"/>
              <a:buChar char=""/>
            </a:pPr>
            <a:r>
              <a:rPr lang="en-US" sz="1800" dirty="0">
                <a:solidFill>
                  <a:srgbClr val="000000"/>
                </a:solidFill>
                <a:effectLst/>
                <a:latin typeface="Calibri ("/>
                <a:ea typeface="Calibri" panose="020F0502020204030204" pitchFamily="34" charset="0"/>
                <a:cs typeface="Calibri" panose="020F0502020204030204" pitchFamily="34" charset="0"/>
              </a:rPr>
              <a:t>Users able to reset passwords through secure password recovery system. Reset link will be sent to their registered email with identity verification before allowing password change</a:t>
            </a:r>
            <a:endParaRPr lang="en-US" sz="1800" dirty="0">
              <a:solidFill>
                <a:srgbClr val="000000"/>
              </a:solidFill>
              <a:effectLst/>
              <a:latin typeface="Calibri ("/>
              <a:ea typeface="Cambria" panose="02040503050406030204" pitchFamily="18" charset="0"/>
              <a:cs typeface="Calibri" panose="020F0502020204030204" pitchFamily="34" charset="0"/>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marL="342900" marR="0" lvl="0" indent="-342900">
              <a:lnSpc>
                <a:spcPct val="107000"/>
              </a:lnSpc>
              <a:spcAft>
                <a:spcPts val="80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Limited budget may restrict advanced features like AI-based test recommendations or real-time driving feedback</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Aft>
                <a:spcPts val="80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Development and testing must be completed within a fixed timeline</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Aft>
                <a:spcPts val="80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Some users may have older devices or limited access to high-speed internet</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Aft>
                <a:spcPts val="80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Integration with DMV databased may require legal approvals and compliance with state regulations</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Aft>
                <a:spcPts val="80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Protecting user data will require ongoing updates and security audits to prevent breaches</a:t>
            </a:r>
            <a:endParaRPr lang="en-US"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indent="0">
              <a:buNone/>
            </a:pP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1407</TotalTime>
  <Words>1420</Words>
  <Application>Microsoft Office PowerPoint</Application>
  <PresentationFormat>Widescreen</PresentationFormat>
  <Paragraphs>54</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vt:lpstr>
      <vt:lpstr>Calibri Light</vt:lpstr>
      <vt:lpstr>Symbol</vt:lpstr>
      <vt:lpstr>Office Theme</vt:lpstr>
      <vt:lpstr>DriverPass System Analysis</vt:lpstr>
      <vt:lpstr>System Requirements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Phill Wiltshire</cp:lastModifiedBy>
  <cp:revision>21</cp:revision>
  <dcterms:created xsi:type="dcterms:W3CDTF">2019-10-14T02:36:52Z</dcterms:created>
  <dcterms:modified xsi:type="dcterms:W3CDTF">2025-02-23T16:04:58Z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