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36DF0-8D9E-48CC-AF0F-9B60AEBB99F4}" v="394" dt="2022-09-15T01:24:34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-120" y="-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9.xml" Id="rId13" /><Relationship Type="http://schemas.openxmlformats.org/officeDocument/2006/relationships/slide" Target="slides/slide14.xml" Id="rId18" /><Relationship Type="http://schemas.openxmlformats.org/officeDocument/2006/relationships/notesMaster" Target="notesMasters/notesMaster1.xml" Id="rId26" /><Relationship Type="http://schemas.openxmlformats.org/officeDocument/2006/relationships/customXml" Target="../customXml/item3.xml" Id="rId3" /><Relationship Type="http://schemas.openxmlformats.org/officeDocument/2006/relationships/slide" Target="slides/slide17.xml" Id="rId21" /><Relationship Type="http://schemas.openxmlformats.org/officeDocument/2006/relationships/slide" Target="slides/slide3.xml" Id="rId7" /><Relationship Type="http://schemas.openxmlformats.org/officeDocument/2006/relationships/slide" Target="slides/slide8.xml" Id="rId12" /><Relationship Type="http://schemas.openxmlformats.org/officeDocument/2006/relationships/slide" Target="slides/slide13.xml" Id="rId17" /><Relationship Type="http://schemas.openxmlformats.org/officeDocument/2006/relationships/slide" Target="slides/slide21.xml" Id="rId25" /><Relationship Type="http://schemas.microsoft.com/office/2015/10/relationships/revisionInfo" Target="revisionInfo.xml" Id="rId33" /><Relationship Type="http://schemas.openxmlformats.org/officeDocument/2006/relationships/customXml" Target="../customXml/item2.xml" Id="rId2" /><Relationship Type="http://schemas.openxmlformats.org/officeDocument/2006/relationships/slide" Target="slides/slide12.xml" Id="rId16" /><Relationship Type="http://schemas.openxmlformats.org/officeDocument/2006/relationships/slide" Target="slides/slide16.xml" Id="rId20" /><Relationship Type="http://schemas.openxmlformats.org/officeDocument/2006/relationships/viewProps" Target="viewProps.xml" Id="rId29" /><Relationship Type="http://schemas.openxmlformats.org/officeDocument/2006/relationships/customXml" Target="../customXml/item1.xml" Id="rId1" /><Relationship Type="http://schemas.openxmlformats.org/officeDocument/2006/relationships/slide" Target="slides/slide2.xml" Id="rId6" /><Relationship Type="http://schemas.openxmlformats.org/officeDocument/2006/relationships/slide" Target="slides/slide7.xml" Id="rId11" /><Relationship Type="http://schemas.openxmlformats.org/officeDocument/2006/relationships/slide" Target="slides/slide20.xml" Id="rId24" /><Relationship Type="http://schemas.openxmlformats.org/officeDocument/2006/relationships/slide" Target="slides/slide1.xml" Id="rId5" /><Relationship Type="http://schemas.openxmlformats.org/officeDocument/2006/relationships/slide" Target="slides/slide11.xml" Id="rId15" /><Relationship Type="http://schemas.openxmlformats.org/officeDocument/2006/relationships/slide" Target="slides/slide19.xml" Id="rId23" /><Relationship Type="http://schemas.openxmlformats.org/officeDocument/2006/relationships/presProps" Target="presProps.xml" Id="rId28" /><Relationship Type="http://schemas.openxmlformats.org/officeDocument/2006/relationships/slide" Target="slides/slide6.xml" Id="rId10" /><Relationship Type="http://schemas.openxmlformats.org/officeDocument/2006/relationships/slide" Target="slides/slide15.xml" Id="rId19" /><Relationship Type="http://schemas.openxmlformats.org/officeDocument/2006/relationships/tableStyles" Target="tableStyles.xml" Id="rId31" /><Relationship Type="http://schemas.openxmlformats.org/officeDocument/2006/relationships/slideMaster" Target="slideMasters/slideMaster1.xml" Id="rId4" /><Relationship Type="http://schemas.openxmlformats.org/officeDocument/2006/relationships/slide" Target="slides/slide5.xml" Id="rId9" /><Relationship Type="http://schemas.openxmlformats.org/officeDocument/2006/relationships/slide" Target="slides/slide10.xml" Id="rId14" /><Relationship Type="http://schemas.openxmlformats.org/officeDocument/2006/relationships/slide" Target="slides/slide18.xml" Id="rId22" /><Relationship Type="http://schemas.openxmlformats.org/officeDocument/2006/relationships/handoutMaster" Target="handoutMasters/handoutMaster1.xml" Id="rId27" /><Relationship Type="http://schemas.openxmlformats.org/officeDocument/2006/relationships/theme" Target="theme/theme1.xml" Id="rId30" /><Relationship Type="http://schemas.openxmlformats.org/officeDocument/2006/relationships/slide" Target="slides/slide4.xml" Id="rId8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919E1-43AC-4CED-9500-DF4C100BDBF7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98A85-43CB-4CDC-8FF1-647F52B2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B7A66-B7EB-42C9-B5DD-873741A0995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B4569-3B6E-468D-B981-DA515F47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4569-3B6E-468D-B981-DA515F47BC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34071"/>
            <a:chOff x="-329674" y="-51881"/>
            <a:chExt cx="12515851" cy="6934071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15853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65804" cy="84562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Sistem Autopilot pada Mobil 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974935"/>
            <a:ext cx="8673427" cy="2253918"/>
          </a:xfrm>
        </p:spPr>
        <p:txBody>
          <a:bodyPr vert="horz" lIns="91440" tIns="0" rIns="91440" bIns="45720" rtlCol="0" anchor="t">
            <a:normAutofit lnSpcReduction="10000"/>
          </a:bodyPr>
          <a:lstStyle/>
          <a:p>
            <a:r>
              <a:rPr lang="en-US" dirty="0" err="1"/>
              <a:t>Kelompok</a:t>
            </a:r>
            <a:r>
              <a:rPr lang="en-US" dirty="0"/>
              <a:t> 2</a:t>
            </a:r>
          </a:p>
          <a:p>
            <a:r>
              <a:rPr lang="en-US" dirty="0"/>
              <a:t>Jonathan </a:t>
            </a:r>
            <a:r>
              <a:rPr lang="en-US" dirty="0" err="1"/>
              <a:t>Manurung</a:t>
            </a:r>
            <a:endParaRPr lang="en-US" dirty="0"/>
          </a:p>
          <a:p>
            <a:r>
              <a:rPr lang="en-US" dirty="0"/>
              <a:t>Kristoper </a:t>
            </a:r>
            <a:r>
              <a:rPr lang="en-US" dirty="0" err="1"/>
              <a:t>Siaban</a:t>
            </a:r>
          </a:p>
          <a:p>
            <a:r>
              <a:rPr lang="en-US" dirty="0"/>
              <a:t>Ruth Tambunan</a:t>
            </a:r>
          </a:p>
          <a:p>
            <a:r>
              <a:rPr lang="en-US" dirty="0" err="1"/>
              <a:t>Lidiayanti</a:t>
            </a:r>
            <a:endParaRPr lang="en-US" dirty="0"/>
          </a:p>
          <a:p>
            <a:r>
              <a:rPr lang="en-US" dirty="0"/>
              <a:t>Bob </a:t>
            </a:r>
            <a:r>
              <a:rPr lang="en-US" dirty="0" err="1"/>
              <a:t>Silalahi</a:t>
            </a:r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55E4-63B9-BD7F-EBED-ABE9659B9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Hambatan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11CF6-9917-D2C7-50CC-CAA1FD2BC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559" y="351631"/>
            <a:ext cx="7086205" cy="6137621"/>
          </a:xfrm>
        </p:spPr>
        <p:txBody>
          <a:bodyPr>
            <a:normAutofit lnSpcReduction="10000"/>
          </a:bodyPr>
          <a:lstStyle/>
          <a:p>
            <a:r>
              <a:rPr lang="en-ID" dirty="0">
                <a:ea typeface="+mn-lt"/>
                <a:cs typeface="+mn-lt"/>
              </a:rPr>
              <a:t>Jika </a:t>
            </a:r>
            <a:r>
              <a:rPr lang="en-ID" dirty="0" err="1">
                <a:ea typeface="+mn-lt"/>
                <a:cs typeface="+mn-lt"/>
              </a:rPr>
              <a:t>pengadilan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memutuskan</a:t>
            </a:r>
            <a:r>
              <a:rPr lang="en-ID" dirty="0">
                <a:ea typeface="+mn-lt"/>
                <a:cs typeface="+mn-lt"/>
              </a:rPr>
              <a:t> Tesla </a:t>
            </a:r>
            <a:r>
              <a:rPr lang="en-ID" dirty="0" err="1">
                <a:ea typeface="+mn-lt"/>
                <a:cs typeface="+mn-lt"/>
              </a:rPr>
              <a:t>kalah</a:t>
            </a:r>
            <a:r>
              <a:rPr lang="en-ID" dirty="0">
                <a:ea typeface="+mn-lt"/>
                <a:cs typeface="+mn-lt"/>
              </a:rPr>
              <a:t>,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produsen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mobil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ini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harus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menghapus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semua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klaim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terkait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Autopilot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dari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situs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webnya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.</a:t>
            </a:r>
            <a:r>
              <a:rPr lang="en-ID" dirty="0">
                <a:ea typeface="+mn-lt"/>
                <a:cs typeface="+mn-lt"/>
              </a:rPr>
              <a:t> Itu </a:t>
            </a:r>
            <a:r>
              <a:rPr lang="en-ID" dirty="0" err="1">
                <a:ea typeface="+mn-lt"/>
                <a:cs typeface="+mn-lt"/>
              </a:rPr>
              <a:t>akan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menambah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satu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kendala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lagi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bagi</a:t>
            </a:r>
            <a:r>
              <a:rPr lang="en-ID" dirty="0">
                <a:ea typeface="+mn-lt"/>
                <a:cs typeface="+mn-lt"/>
              </a:rPr>
              <a:t> Tesla yang </a:t>
            </a:r>
            <a:r>
              <a:rPr lang="en-ID" dirty="0" err="1">
                <a:ea typeface="+mn-lt"/>
                <a:cs typeface="+mn-lt"/>
              </a:rPr>
              <a:t>banyak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dihadapi</a:t>
            </a:r>
            <a:r>
              <a:rPr lang="en-ID" dirty="0">
                <a:ea typeface="+mn-lt"/>
                <a:cs typeface="+mn-lt"/>
              </a:rPr>
              <a:t> di </a:t>
            </a:r>
            <a:r>
              <a:rPr lang="en-ID" dirty="0" err="1">
                <a:ea typeface="+mn-lt"/>
                <a:cs typeface="+mn-lt"/>
              </a:rPr>
              <a:t>Eropa</a:t>
            </a:r>
            <a:r>
              <a:rPr lang="en-ID" dirty="0">
                <a:ea typeface="+mn-lt"/>
                <a:cs typeface="+mn-lt"/>
              </a:rPr>
              <a:t>, di mana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peraturan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telah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memaksa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mereka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untuk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membatasi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bagaimana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fitur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Autopilot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dapat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digunakan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.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endParaRPr lang="en-US">
              <a:solidFill>
                <a:srgbClr val="FF0000"/>
              </a:solidFill>
            </a:endParaRPr>
          </a:p>
          <a:p>
            <a:r>
              <a:rPr lang="en-ID" dirty="0" err="1">
                <a:ea typeface="+mn-lt"/>
                <a:cs typeface="+mn-lt"/>
              </a:rPr>
              <a:t>Sementara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itu</a:t>
            </a:r>
            <a:r>
              <a:rPr lang="en-ID" dirty="0">
                <a:ea typeface="+mn-lt"/>
                <a:cs typeface="+mn-lt"/>
              </a:rPr>
              <a:t>, CEO Tesla Elon Musk </a:t>
            </a:r>
            <a:r>
              <a:rPr lang="en-ID" dirty="0" err="1">
                <a:ea typeface="+mn-lt"/>
                <a:cs typeface="+mn-lt"/>
              </a:rPr>
              <a:t>mengatakan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baru-baru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ini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bahwa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mereka</a:t>
            </a:r>
            <a:r>
              <a:rPr lang="en-ID" dirty="0">
                <a:ea typeface="+mn-lt"/>
                <a:cs typeface="+mn-lt"/>
              </a:rPr>
              <a:t> sangat </a:t>
            </a:r>
            <a:r>
              <a:rPr lang="en-ID" dirty="0" err="1">
                <a:ea typeface="+mn-lt"/>
                <a:cs typeface="+mn-lt"/>
              </a:rPr>
              <a:t>dekat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untuk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mencapai</a:t>
            </a:r>
            <a:r>
              <a:rPr lang="en-ID" dirty="0">
                <a:ea typeface="+mn-lt"/>
                <a:cs typeface="+mn-lt"/>
              </a:rPr>
              <a:t> Level 5 </a:t>
            </a:r>
            <a:r>
              <a:rPr lang="en-ID" dirty="0" err="1">
                <a:ea typeface="+mn-lt"/>
                <a:cs typeface="+mn-lt"/>
              </a:rPr>
              <a:t>otonomi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tahun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ini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dengan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teknologi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mereka</a:t>
            </a:r>
            <a:r>
              <a:rPr lang="en-ID" dirty="0">
                <a:ea typeface="+mn-lt"/>
                <a:cs typeface="+mn-lt"/>
              </a:rPr>
              <a:t>.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ID" dirty="0">
                <a:ea typeface="+mn-lt"/>
                <a:cs typeface="+mn-lt"/>
              </a:rPr>
              <a:t>"Saya </a:t>
            </a:r>
            <a:r>
              <a:rPr lang="en-ID" dirty="0" err="1">
                <a:ea typeface="+mn-lt"/>
                <a:cs typeface="+mn-lt"/>
              </a:rPr>
              <a:t>tetap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yakin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bahwa</a:t>
            </a:r>
            <a:r>
              <a:rPr lang="en-ID" dirty="0">
                <a:ea typeface="+mn-lt"/>
                <a:cs typeface="+mn-lt"/>
              </a:rPr>
              <a:t> kami </a:t>
            </a:r>
            <a:r>
              <a:rPr lang="en-ID" dirty="0" err="1">
                <a:ea typeface="+mn-lt"/>
                <a:cs typeface="+mn-lt"/>
              </a:rPr>
              <a:t>akan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memiliki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fungsionalitas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dasar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untuk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otonomi</a:t>
            </a:r>
            <a:r>
              <a:rPr lang="en-ID" dirty="0">
                <a:ea typeface="+mn-lt"/>
                <a:cs typeface="+mn-lt"/>
              </a:rPr>
              <a:t> Level 5 </a:t>
            </a:r>
            <a:r>
              <a:rPr lang="en-ID" dirty="0" err="1">
                <a:ea typeface="+mn-lt"/>
                <a:cs typeface="+mn-lt"/>
              </a:rPr>
              <a:t>selesai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tahun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ini</a:t>
            </a:r>
            <a:r>
              <a:rPr lang="en-ID" dirty="0">
                <a:ea typeface="+mn-lt"/>
                <a:cs typeface="+mn-lt"/>
              </a:rPr>
              <a:t>," kata Musk. </a:t>
            </a:r>
            <a:r>
              <a:rPr lang="en-ID" dirty="0" err="1">
                <a:ea typeface="+mn-lt"/>
                <a:cs typeface="+mn-lt"/>
              </a:rPr>
              <a:t>Pemerintah</a:t>
            </a:r>
            <a:r>
              <a:rPr lang="en-ID" dirty="0">
                <a:ea typeface="+mn-lt"/>
                <a:cs typeface="+mn-lt"/>
              </a:rPr>
              <a:t> Amerika </a:t>
            </a:r>
            <a:r>
              <a:rPr lang="en-ID" dirty="0" err="1">
                <a:ea typeface="+mn-lt"/>
                <a:cs typeface="+mn-lt"/>
              </a:rPr>
              <a:t>Serikat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telah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membuka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penyelidikan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terhadap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sistem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mengemudi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otomatis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milik</a:t>
            </a:r>
            <a:r>
              <a:rPr lang="en-ID" dirty="0">
                <a:ea typeface="+mn-lt"/>
                <a:cs typeface="+mn-lt"/>
              </a:rPr>
              <a:t> Tesla </a:t>
            </a:r>
            <a:r>
              <a:rPr lang="en-ID" dirty="0" err="1">
                <a:ea typeface="+mn-lt"/>
                <a:cs typeface="+mn-lt"/>
              </a:rPr>
              <a:t>setelah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ada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laporan</a:t>
            </a:r>
            <a:r>
              <a:rPr lang="en-ID" dirty="0">
                <a:ea typeface="+mn-lt"/>
                <a:cs typeface="+mn-lt"/>
              </a:rPr>
              <a:t> 11 </a:t>
            </a:r>
            <a:r>
              <a:rPr lang="en-ID" dirty="0" err="1">
                <a:ea typeface="+mn-lt"/>
                <a:cs typeface="+mn-lt"/>
              </a:rPr>
              <a:t>kecelakaan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akibat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fitur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tersebut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sejak</a:t>
            </a:r>
            <a:r>
              <a:rPr lang="en-ID" dirty="0">
                <a:ea typeface="+mn-lt"/>
                <a:cs typeface="+mn-lt"/>
              </a:rPr>
              <a:t> 2008 </a:t>
            </a:r>
            <a:r>
              <a:rPr lang="en-ID" dirty="0" err="1">
                <a:ea typeface="+mn-lt"/>
                <a:cs typeface="+mn-lt"/>
              </a:rPr>
              <a:t>silam</a:t>
            </a:r>
            <a:r>
              <a:rPr lang="en-ID" dirty="0">
                <a:ea typeface="+mn-lt"/>
                <a:cs typeface="+mn-lt"/>
              </a:rPr>
              <a:t>.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r>
              <a:rPr lang="en-ID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Seperti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dilaporkan</a:t>
            </a:r>
            <a:r>
              <a:rPr lang="en-ID" dirty="0">
                <a:ea typeface="+mn-lt"/>
                <a:cs typeface="+mn-lt"/>
              </a:rPr>
              <a:t> oleh Associated Press, </a:t>
            </a:r>
            <a:r>
              <a:rPr lang="en-ID" dirty="0" err="1">
                <a:ea typeface="+mn-lt"/>
                <a:cs typeface="+mn-lt"/>
              </a:rPr>
              <a:t>Administrasi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Keselamatan</a:t>
            </a:r>
            <a:r>
              <a:rPr lang="en-ID" dirty="0">
                <a:ea typeface="+mn-lt"/>
                <a:cs typeface="+mn-lt"/>
              </a:rPr>
              <a:t> Lalu Lintas Jalan Raya Nasional (NHTSA) </a:t>
            </a:r>
            <a:r>
              <a:rPr lang="en-ID" dirty="0" err="1">
                <a:ea typeface="+mn-lt"/>
                <a:cs typeface="+mn-lt"/>
              </a:rPr>
              <a:t>mengidentifikasi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setidaknya</a:t>
            </a:r>
            <a:r>
              <a:rPr lang="en-ID" dirty="0">
                <a:ea typeface="+mn-lt"/>
                <a:cs typeface="+mn-lt"/>
              </a:rPr>
              <a:t> 17 orang </a:t>
            </a:r>
            <a:r>
              <a:rPr lang="en-ID" dirty="0" err="1">
                <a:ea typeface="+mn-lt"/>
                <a:cs typeface="+mn-lt"/>
              </a:rPr>
              <a:t>terluka</a:t>
            </a:r>
            <a:r>
              <a:rPr lang="en-ID" dirty="0">
                <a:ea typeface="+mn-lt"/>
                <a:cs typeface="+mn-lt"/>
              </a:rPr>
              <a:t> dan </a:t>
            </a:r>
            <a:r>
              <a:rPr lang="en-ID" dirty="0" err="1">
                <a:ea typeface="+mn-lt"/>
                <a:cs typeface="+mn-lt"/>
              </a:rPr>
              <a:t>satu</a:t>
            </a:r>
            <a:r>
              <a:rPr lang="en-ID" dirty="0">
                <a:ea typeface="+mn-lt"/>
                <a:cs typeface="+mn-lt"/>
              </a:rPr>
              <a:t> orang </a:t>
            </a:r>
            <a:r>
              <a:rPr lang="en-ID" dirty="0" err="1">
                <a:ea typeface="+mn-lt"/>
                <a:cs typeface="+mn-lt"/>
              </a:rPr>
              <a:t>tewas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dalam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rangkaian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kecelakaan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tersebut</a:t>
            </a:r>
            <a:r>
              <a:rPr lang="en-ID" dirty="0">
                <a:ea typeface="+mn-lt"/>
                <a:cs typeface="+mn-lt"/>
              </a:rPr>
              <a:t>.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61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5704-1F17-E86B-DF04-20B0CCE1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Hambatan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545C3-6CD9-30B4-B9A1-039F929B9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2114" y="422186"/>
            <a:ext cx="6860428" cy="6024733"/>
          </a:xfrm>
        </p:spPr>
        <p:txBody>
          <a:bodyPr/>
          <a:lstStyle/>
          <a:p>
            <a:r>
              <a:rPr lang="en-ID" dirty="0" err="1">
                <a:ea typeface="+mn-lt"/>
                <a:cs typeface="+mn-lt"/>
              </a:rPr>
              <a:t>Investigasi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dilakukan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terhadap</a:t>
            </a:r>
            <a:r>
              <a:rPr lang="en-ID" dirty="0">
                <a:ea typeface="+mn-lt"/>
                <a:cs typeface="+mn-lt"/>
              </a:rPr>
              <a:t> 765.000 </a:t>
            </a:r>
            <a:r>
              <a:rPr lang="en-ID" dirty="0" err="1">
                <a:ea typeface="+mn-lt"/>
                <a:cs typeface="+mn-lt"/>
              </a:rPr>
              <a:t>kendaraan</a:t>
            </a:r>
            <a:r>
              <a:rPr lang="en-ID" dirty="0">
                <a:ea typeface="+mn-lt"/>
                <a:cs typeface="+mn-lt"/>
              </a:rPr>
              <a:t> yang </a:t>
            </a:r>
            <a:r>
              <a:rPr lang="en-ID" dirty="0" err="1">
                <a:ea typeface="+mn-lt"/>
                <a:cs typeface="+mn-lt"/>
              </a:rPr>
              <a:t>telah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dijual</a:t>
            </a:r>
            <a:r>
              <a:rPr lang="en-ID" dirty="0">
                <a:ea typeface="+mn-lt"/>
                <a:cs typeface="+mn-lt"/>
              </a:rPr>
              <a:t> Tesla di AS, </a:t>
            </a:r>
            <a:r>
              <a:rPr lang="en-ID" dirty="0" err="1">
                <a:ea typeface="+mn-lt"/>
                <a:cs typeface="+mn-lt"/>
              </a:rPr>
              <a:t>mencakup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semua</a:t>
            </a:r>
            <a:r>
              <a:rPr lang="en-ID" dirty="0">
                <a:ea typeface="+mn-lt"/>
                <a:cs typeface="+mn-lt"/>
              </a:rPr>
              <a:t> model </a:t>
            </a:r>
            <a:r>
              <a:rPr lang="en-ID" dirty="0" err="1">
                <a:ea typeface="+mn-lt"/>
                <a:cs typeface="+mn-lt"/>
              </a:rPr>
              <a:t>sejak</a:t>
            </a:r>
            <a:r>
              <a:rPr lang="en-ID" dirty="0">
                <a:ea typeface="+mn-lt"/>
                <a:cs typeface="+mn-lt"/>
              </a:rPr>
              <a:t> 2014 </a:t>
            </a:r>
            <a:r>
              <a:rPr lang="en-ID" dirty="0" err="1">
                <a:ea typeface="+mn-lt"/>
                <a:cs typeface="+mn-lt"/>
              </a:rPr>
              <a:t>hingga</a:t>
            </a:r>
            <a:r>
              <a:rPr lang="en-ID" dirty="0">
                <a:ea typeface="+mn-lt"/>
                <a:cs typeface="+mn-lt"/>
              </a:rPr>
              <a:t> 2021.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r>
              <a:rPr lang="en-ID" dirty="0">
                <a:ea typeface="+mn-lt"/>
                <a:cs typeface="+mn-lt"/>
              </a:rPr>
              <a:t>"</a:t>
            </a:r>
            <a:r>
              <a:rPr lang="en-ID" dirty="0" err="1">
                <a:ea typeface="+mn-lt"/>
                <a:cs typeface="+mn-lt"/>
              </a:rPr>
              <a:t>Penyelidikan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akan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menilai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teknologi</a:t>
            </a:r>
            <a:r>
              <a:rPr lang="en-ID" dirty="0">
                <a:ea typeface="+mn-lt"/>
                <a:cs typeface="+mn-lt"/>
              </a:rPr>
              <a:t> dan </a:t>
            </a:r>
            <a:r>
              <a:rPr lang="en-ID" dirty="0" err="1">
                <a:ea typeface="+mn-lt"/>
                <a:cs typeface="+mn-lt"/>
              </a:rPr>
              <a:t>metode</a:t>
            </a:r>
            <a:r>
              <a:rPr lang="en-ID" dirty="0">
                <a:ea typeface="+mn-lt"/>
                <a:cs typeface="+mn-lt"/>
              </a:rPr>
              <a:t> yang </a:t>
            </a:r>
            <a:r>
              <a:rPr lang="en-ID" dirty="0" err="1">
                <a:ea typeface="+mn-lt"/>
                <a:cs typeface="+mn-lt"/>
              </a:rPr>
              <a:t>digunakan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untuk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memantau</a:t>
            </a:r>
            <a:r>
              <a:rPr lang="en-ID" dirty="0">
                <a:ea typeface="+mn-lt"/>
                <a:cs typeface="+mn-lt"/>
              </a:rPr>
              <a:t>, </a:t>
            </a:r>
            <a:r>
              <a:rPr lang="en-ID" dirty="0" err="1">
                <a:ea typeface="+mn-lt"/>
                <a:cs typeface="+mn-lt"/>
              </a:rPr>
              <a:t>membantu</a:t>
            </a:r>
            <a:r>
              <a:rPr lang="en-ID" dirty="0">
                <a:ea typeface="+mn-lt"/>
                <a:cs typeface="+mn-lt"/>
              </a:rPr>
              <a:t>, dan </a:t>
            </a:r>
            <a:r>
              <a:rPr lang="en-ID" dirty="0" err="1">
                <a:ea typeface="+mn-lt"/>
                <a:cs typeface="+mn-lt"/>
              </a:rPr>
              <a:t>mendesak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keterlibatan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pengemudi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saat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menggunakan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sistem</a:t>
            </a:r>
            <a:r>
              <a:rPr lang="en-ID" dirty="0">
                <a:ea typeface="+mn-lt"/>
                <a:cs typeface="+mn-lt"/>
              </a:rPr>
              <a:t> autopilot,” kata NHTSA </a:t>
            </a:r>
            <a:r>
              <a:rPr lang="en-ID" dirty="0" err="1">
                <a:ea typeface="+mn-lt"/>
                <a:cs typeface="+mn-lt"/>
              </a:rPr>
              <a:t>dalam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dokumen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investigasinya</a:t>
            </a:r>
            <a:r>
              <a:rPr lang="en-ID" dirty="0">
                <a:ea typeface="+mn-lt"/>
                <a:cs typeface="+mn-lt"/>
              </a:rPr>
              <a:t>.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8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47B4-64CD-EEC9-A282-4D74F660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Jika </a:t>
            </a:r>
            <a:r>
              <a:rPr lang="en-US" dirty="0" err="1">
                <a:cs typeface="Calibri Light"/>
              </a:rPr>
              <a:t>dipercayakan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dari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kelompok</a:t>
            </a:r>
            <a:r>
              <a:rPr lang="en-US" dirty="0">
                <a:cs typeface="Calibri Light"/>
              </a:rPr>
              <a:t> kami...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8D42B-F2AD-D9D9-96CE-B3289E320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0337" y="252853"/>
            <a:ext cx="6888649" cy="6292843"/>
          </a:xfrm>
        </p:spPr>
        <p:txBody>
          <a:bodyPr>
            <a:normAutofit fontScale="92500" lnSpcReduction="20000"/>
          </a:bodyPr>
          <a:lstStyle/>
          <a:p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Jika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kelompok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kami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dipercayakan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dalam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pengembangan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teknologi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ini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maka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kami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akan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membantu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menyempurnakan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sistemnya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sehingga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teknologi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ini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benar-benar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dapat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dipakai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secara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aman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tanpa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rasa ragu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atau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takut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mengalami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kecelakaan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,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sehingga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minat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atau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daya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tarik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orang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atau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masyarakat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terhadap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teknologi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ini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akan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naik dan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pembeliannya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pun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akan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meningkat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.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r>
              <a:rPr lang="en-ID" dirty="0">
                <a:ea typeface="+mn-lt"/>
                <a:cs typeface="+mn-lt"/>
              </a:rPr>
              <a:t>Salah </a:t>
            </a:r>
            <a:r>
              <a:rPr lang="en-ID" dirty="0" err="1">
                <a:ea typeface="+mn-lt"/>
                <a:cs typeface="+mn-lt"/>
              </a:rPr>
              <a:t>satu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kecanggihan</a:t>
            </a:r>
            <a:r>
              <a:rPr lang="en-ID" dirty="0">
                <a:ea typeface="+mn-lt"/>
                <a:cs typeface="+mn-lt"/>
              </a:rPr>
              <a:t> Tesla, </a:t>
            </a:r>
            <a:r>
              <a:rPr lang="en-ID" dirty="0" err="1">
                <a:ea typeface="+mn-lt"/>
                <a:cs typeface="+mn-lt"/>
              </a:rPr>
              <a:t>dalam</a:t>
            </a:r>
            <a:r>
              <a:rPr lang="en-ID" dirty="0">
                <a:ea typeface="+mn-lt"/>
                <a:cs typeface="+mn-lt"/>
              </a:rPr>
              <a:t> Surround View Monitor yang </a:t>
            </a:r>
            <a:r>
              <a:rPr lang="en-ID" dirty="0" err="1">
                <a:ea typeface="+mn-lt"/>
                <a:cs typeface="+mn-lt"/>
              </a:rPr>
              <a:t>menampilkan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benda</a:t>
            </a:r>
            <a:r>
              <a:rPr lang="en-ID" dirty="0">
                <a:ea typeface="+mn-lt"/>
                <a:cs typeface="+mn-lt"/>
              </a:rPr>
              <a:t> yang </a:t>
            </a:r>
            <a:r>
              <a:rPr lang="en-ID" dirty="0" err="1">
                <a:ea typeface="+mn-lt"/>
                <a:cs typeface="+mn-lt"/>
              </a:rPr>
              <a:t>ada</a:t>
            </a:r>
            <a:r>
              <a:rPr lang="en-ID" dirty="0">
                <a:ea typeface="+mn-lt"/>
                <a:cs typeface="+mn-lt"/>
              </a:rPr>
              <a:t> di </a:t>
            </a:r>
            <a:r>
              <a:rPr lang="en-ID" dirty="0" err="1">
                <a:ea typeface="+mn-lt"/>
                <a:cs typeface="+mn-lt"/>
              </a:rPr>
              <a:t>sekeliling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mobil</a:t>
            </a:r>
            <a:r>
              <a:rPr lang="en-ID" dirty="0">
                <a:ea typeface="+mn-lt"/>
                <a:cs typeface="+mn-lt"/>
              </a:rPr>
              <a:t>, </a:t>
            </a:r>
            <a:r>
              <a:rPr lang="en-ID" dirty="0" err="1">
                <a:ea typeface="+mn-lt"/>
                <a:cs typeface="+mn-lt"/>
              </a:rPr>
              <a:t>seperti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mobil</a:t>
            </a:r>
            <a:r>
              <a:rPr lang="en-ID" dirty="0">
                <a:ea typeface="+mn-lt"/>
                <a:cs typeface="+mn-lt"/>
              </a:rPr>
              <a:t>, </a:t>
            </a:r>
            <a:r>
              <a:rPr lang="en-ID" dirty="0" err="1">
                <a:ea typeface="+mn-lt"/>
                <a:cs typeface="+mn-lt"/>
              </a:rPr>
              <a:t>sepeda</a:t>
            </a:r>
            <a:r>
              <a:rPr lang="en-ID" dirty="0">
                <a:ea typeface="+mn-lt"/>
                <a:cs typeface="+mn-lt"/>
              </a:rPr>
              <a:t> motor dan juga </a:t>
            </a:r>
            <a:r>
              <a:rPr lang="en-ID" dirty="0" err="1">
                <a:ea typeface="+mn-lt"/>
                <a:cs typeface="+mn-lt"/>
              </a:rPr>
              <a:t>manusia</a:t>
            </a:r>
            <a:r>
              <a:rPr lang="en-ID" dirty="0">
                <a:ea typeface="+mn-lt"/>
                <a:cs typeface="+mn-lt"/>
              </a:rPr>
              <a:t>.</a:t>
            </a:r>
            <a:br>
              <a:rPr lang="en-ID" dirty="0">
                <a:ea typeface="+mn-lt"/>
                <a:cs typeface="+mn-lt"/>
              </a:rPr>
            </a:br>
            <a:br>
              <a:rPr lang="en-ID" dirty="0">
                <a:ea typeface="+mn-lt"/>
                <a:cs typeface="+mn-lt"/>
              </a:rPr>
            </a:br>
            <a:r>
              <a:rPr lang="en-ID" dirty="0">
                <a:ea typeface="+mn-lt"/>
                <a:cs typeface="+mn-lt"/>
              </a:rPr>
              <a:t>Pada video autopilot Tesla yang viral </a:t>
            </a:r>
            <a:r>
              <a:rPr lang="en-ID" dirty="0" err="1">
                <a:ea typeface="+mn-lt"/>
                <a:cs typeface="+mn-lt"/>
              </a:rPr>
              <a:t>itu</a:t>
            </a:r>
            <a:r>
              <a:rPr lang="en-ID" dirty="0">
                <a:ea typeface="+mn-lt"/>
                <a:cs typeface="+mn-lt"/>
              </a:rPr>
              <a:t>, </a:t>
            </a:r>
            <a:r>
              <a:rPr lang="en-ID" dirty="0" err="1">
                <a:ea typeface="+mn-lt"/>
                <a:cs typeface="+mn-lt"/>
              </a:rPr>
              <a:t>jalur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terlihat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padat</a:t>
            </a:r>
            <a:r>
              <a:rPr lang="en-ID" dirty="0">
                <a:ea typeface="+mn-lt"/>
                <a:cs typeface="+mn-lt"/>
              </a:rPr>
              <a:t>. Autopilot </a:t>
            </a:r>
            <a:r>
              <a:rPr lang="en-ID" dirty="0" err="1">
                <a:ea typeface="+mn-lt"/>
                <a:cs typeface="+mn-lt"/>
              </a:rPr>
              <a:t>masih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bergerak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maju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sedikit</a:t>
            </a:r>
            <a:r>
              <a:rPr lang="en-ID" dirty="0">
                <a:ea typeface="+mn-lt"/>
                <a:cs typeface="+mn-lt"/>
              </a:rPr>
              <a:t> dan </a:t>
            </a:r>
            <a:r>
              <a:rPr lang="en-ID" dirty="0" err="1">
                <a:ea typeface="+mn-lt"/>
                <a:cs typeface="+mn-lt"/>
              </a:rPr>
              <a:t>mencapai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kecepatan</a:t>
            </a:r>
            <a:r>
              <a:rPr lang="en-ID" dirty="0">
                <a:ea typeface="+mn-lt"/>
                <a:cs typeface="+mn-lt"/>
              </a:rPr>
              <a:t> 6 km/jam </a:t>
            </a:r>
            <a:r>
              <a:rPr lang="en-ID" dirty="0" err="1">
                <a:ea typeface="+mn-lt"/>
                <a:cs typeface="+mn-lt"/>
              </a:rPr>
              <a:t>untuk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lebih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dekat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dengan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kendaraan</a:t>
            </a:r>
            <a:r>
              <a:rPr lang="en-ID" dirty="0">
                <a:ea typeface="+mn-lt"/>
                <a:cs typeface="+mn-lt"/>
              </a:rPr>
              <a:t> di </a:t>
            </a:r>
            <a:r>
              <a:rPr lang="en-ID" dirty="0" err="1">
                <a:ea typeface="+mn-lt"/>
                <a:cs typeface="+mn-lt"/>
              </a:rPr>
              <a:t>depan</a:t>
            </a:r>
            <a:r>
              <a:rPr lang="en-ID" dirty="0">
                <a:ea typeface="+mn-lt"/>
                <a:cs typeface="+mn-lt"/>
              </a:rPr>
              <a:t>. </a:t>
            </a:r>
            <a:r>
              <a:rPr lang="en-ID" dirty="0" err="1">
                <a:ea typeface="+mn-lt"/>
                <a:cs typeface="+mn-lt"/>
              </a:rPr>
              <a:t>Tetapi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karena</a:t>
            </a:r>
            <a:r>
              <a:rPr lang="en-ID" dirty="0">
                <a:ea typeface="+mn-lt"/>
                <a:cs typeface="+mn-lt"/>
              </a:rPr>
              <a:t> volume </a:t>
            </a:r>
            <a:r>
              <a:rPr lang="en-ID" dirty="0" err="1">
                <a:ea typeface="+mn-lt"/>
                <a:cs typeface="+mn-lt"/>
              </a:rPr>
              <a:t>kendaraan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terus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bertambah</a:t>
            </a:r>
            <a:r>
              <a:rPr lang="en-ID" dirty="0">
                <a:ea typeface="+mn-lt"/>
                <a:cs typeface="+mn-lt"/>
              </a:rPr>
              <a:t>, </a:t>
            </a:r>
            <a:r>
              <a:rPr lang="en-ID" dirty="0" err="1">
                <a:ea typeface="+mn-lt"/>
                <a:cs typeface="+mn-lt"/>
              </a:rPr>
              <a:t>sepeda</a:t>
            </a:r>
            <a:r>
              <a:rPr lang="en-ID" dirty="0">
                <a:ea typeface="+mn-lt"/>
                <a:cs typeface="+mn-lt"/>
              </a:rPr>
              <a:t> motor juga </a:t>
            </a:r>
            <a:r>
              <a:rPr lang="en-ID" dirty="0" err="1">
                <a:ea typeface="+mn-lt"/>
                <a:cs typeface="+mn-lt"/>
              </a:rPr>
              <a:t>terlihat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tiba-tiba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masuk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ke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jalur</a:t>
            </a:r>
            <a:r>
              <a:rPr lang="en-ID" dirty="0">
                <a:ea typeface="+mn-lt"/>
                <a:cs typeface="+mn-lt"/>
              </a:rPr>
              <a:t> Tesla Model X </a:t>
            </a:r>
            <a:r>
              <a:rPr lang="en-ID" dirty="0" err="1">
                <a:ea typeface="+mn-lt"/>
                <a:cs typeface="+mn-lt"/>
              </a:rPr>
              <a:t>tersebut</a:t>
            </a:r>
            <a:r>
              <a:rPr lang="en-ID" dirty="0">
                <a:ea typeface="+mn-lt"/>
                <a:cs typeface="+mn-lt"/>
              </a:rPr>
              <a:t>. Fitur Autopilot </a:t>
            </a:r>
            <a:r>
              <a:rPr lang="en-ID" dirty="0" err="1">
                <a:ea typeface="+mn-lt"/>
                <a:cs typeface="+mn-lt"/>
              </a:rPr>
              <a:t>itu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akhirnya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menyerah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lalu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meminta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penggantian</a:t>
            </a:r>
            <a:r>
              <a:rPr lang="en-ID" dirty="0">
                <a:ea typeface="+mn-lt"/>
                <a:cs typeface="+mn-lt"/>
              </a:rPr>
              <a:t> manual </a:t>
            </a:r>
            <a:r>
              <a:rPr lang="en-ID" dirty="0" err="1">
                <a:ea typeface="+mn-lt"/>
                <a:cs typeface="+mn-lt"/>
              </a:rPr>
              <a:t>dari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pengemudinya</a:t>
            </a:r>
            <a:r>
              <a:rPr lang="en-ID" dirty="0">
                <a:ea typeface="+mn-lt"/>
                <a:cs typeface="+mn-lt"/>
              </a:rPr>
              <a:t>.</a:t>
            </a:r>
            <a:br>
              <a:rPr lang="en-ID" dirty="0">
                <a:ea typeface="+mn-lt"/>
                <a:cs typeface="+mn-lt"/>
              </a:rPr>
            </a:br>
            <a:r>
              <a:rPr lang="en-ID" dirty="0">
                <a:ea typeface="+mn-lt"/>
                <a:cs typeface="+mn-lt"/>
              </a:rPr>
              <a:t> </a:t>
            </a:r>
            <a:br>
              <a:rPr lang="en-ID" dirty="0">
                <a:ea typeface="+mn-lt"/>
                <a:cs typeface="+mn-lt"/>
              </a:rPr>
            </a:br>
            <a:r>
              <a:rPr lang="en-ID" dirty="0">
                <a:ea typeface="+mn-lt"/>
                <a:cs typeface="+mn-lt"/>
              </a:rPr>
              <a:t>Ada </a:t>
            </a:r>
            <a:r>
              <a:rPr lang="en-ID" dirty="0" err="1">
                <a:ea typeface="+mn-lt"/>
                <a:cs typeface="+mn-lt"/>
              </a:rPr>
              <a:t>dua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pesan</a:t>
            </a:r>
            <a:r>
              <a:rPr lang="en-ID" dirty="0">
                <a:ea typeface="+mn-lt"/>
                <a:cs typeface="+mn-lt"/>
              </a:rPr>
              <a:t> yang </a:t>
            </a:r>
            <a:r>
              <a:rPr lang="en-ID" dirty="0" err="1">
                <a:ea typeface="+mn-lt"/>
                <a:cs typeface="+mn-lt"/>
              </a:rPr>
              <a:t>muncul</a:t>
            </a:r>
            <a:r>
              <a:rPr lang="en-ID" dirty="0">
                <a:ea typeface="+mn-lt"/>
                <a:cs typeface="+mn-lt"/>
              </a:rPr>
              <a:t>, </a:t>
            </a:r>
            <a:r>
              <a:rPr lang="en-ID" dirty="0" err="1">
                <a:ea typeface="+mn-lt"/>
                <a:cs typeface="+mn-lt"/>
              </a:rPr>
              <a:t>yakni</a:t>
            </a:r>
            <a:r>
              <a:rPr lang="en-ID" dirty="0">
                <a:ea typeface="+mn-lt"/>
                <a:cs typeface="+mn-lt"/>
              </a:rPr>
              <a:t> take over immediately, dan cruise control unavailable. </a:t>
            </a:r>
            <a:r>
              <a:rPr lang="en-ID" dirty="0" err="1">
                <a:ea typeface="+mn-lt"/>
                <a:cs typeface="+mn-lt"/>
              </a:rPr>
              <a:t>Sesaat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kemudian</a:t>
            </a:r>
            <a:r>
              <a:rPr lang="en-ID" dirty="0">
                <a:ea typeface="+mn-lt"/>
                <a:cs typeface="+mn-lt"/>
              </a:rPr>
              <a:t>, </a:t>
            </a:r>
            <a:r>
              <a:rPr lang="en-ID" dirty="0" err="1">
                <a:ea typeface="+mn-lt"/>
                <a:cs typeface="+mn-lt"/>
              </a:rPr>
              <a:t>mobil</a:t>
            </a:r>
            <a:r>
              <a:rPr lang="en-ID" dirty="0">
                <a:ea typeface="+mn-lt"/>
                <a:cs typeface="+mn-lt"/>
              </a:rPr>
              <a:t> pun </a:t>
            </a:r>
            <a:r>
              <a:rPr lang="en-ID" dirty="0" err="1">
                <a:ea typeface="+mn-lt"/>
                <a:cs typeface="+mn-lt"/>
              </a:rPr>
              <a:t>melambat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hingga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nol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kilometer</a:t>
            </a:r>
            <a:r>
              <a:rPr lang="en-ID" dirty="0">
                <a:ea typeface="+mn-lt"/>
                <a:cs typeface="+mn-lt"/>
              </a:rPr>
              <a:t> per jam. Sistem </a:t>
            </a:r>
            <a:r>
              <a:rPr lang="en-ID" dirty="0" err="1">
                <a:ea typeface="+mn-lt"/>
                <a:cs typeface="+mn-lt"/>
              </a:rPr>
              <a:t>bantuan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pengemudi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tampaknya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memutuskan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bahwa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mobil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belum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cukup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mampu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menavigasi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jalan</a:t>
            </a:r>
            <a:r>
              <a:rPr lang="en-ID" dirty="0">
                <a:ea typeface="+mn-lt"/>
                <a:cs typeface="+mn-lt"/>
              </a:rPr>
              <a:t> yang </a:t>
            </a:r>
            <a:r>
              <a:rPr lang="en-ID" dirty="0" err="1">
                <a:ea typeface="+mn-lt"/>
                <a:cs typeface="+mn-lt"/>
              </a:rPr>
              <a:t>sibuk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seperti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itu</a:t>
            </a:r>
            <a:r>
              <a:rPr lang="en-ID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4555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3C1F-5167-A26C-99BD-B1BFE43D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Others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CBCE4-BA98-5941-08B3-C35972324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2114" y="422187"/>
            <a:ext cx="6888650" cy="5714288"/>
          </a:xfrm>
        </p:spPr>
        <p:txBody>
          <a:bodyPr/>
          <a:lstStyle/>
          <a:p>
            <a:r>
              <a:rPr lang="en-ID" b="1" dirty="0">
                <a:ea typeface="+mn-lt"/>
                <a:cs typeface="+mn-lt"/>
              </a:rPr>
              <a:t>1. Kurang </a:t>
            </a:r>
            <a:r>
              <a:rPr lang="en-ID" b="1" dirty="0" err="1">
                <a:ea typeface="+mn-lt"/>
                <a:cs typeface="+mn-lt"/>
              </a:rPr>
              <a:t>Payung</a:t>
            </a:r>
            <a:r>
              <a:rPr lang="en-ID" b="1" dirty="0">
                <a:ea typeface="+mn-lt"/>
                <a:cs typeface="+mn-lt"/>
              </a:rPr>
              <a:t> Hukum</a:t>
            </a:r>
            <a:br>
              <a:rPr lang="en-ID" b="1" dirty="0">
                <a:ea typeface="+mn-lt"/>
                <a:cs typeface="+mn-lt"/>
              </a:rPr>
            </a:br>
            <a:r>
              <a:rPr lang="en-ID" b="1" dirty="0">
                <a:ea typeface="+mn-lt"/>
                <a:cs typeface="+mn-lt"/>
              </a:rPr>
              <a:t> </a:t>
            </a:r>
            <a:br>
              <a:rPr lang="en-ID" b="1" dirty="0">
                <a:ea typeface="+mn-lt"/>
                <a:cs typeface="+mn-lt"/>
              </a:rPr>
            </a:br>
            <a:r>
              <a:rPr lang="en-ID" sz="1600" dirty="0" err="1">
                <a:ea typeface="+mn-lt"/>
                <a:cs typeface="+mn-lt"/>
              </a:rPr>
              <a:t>Teknologi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mobil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tersebut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harus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diperkuat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dengan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payung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hukum</a:t>
            </a:r>
            <a:r>
              <a:rPr lang="en-ID" sz="1600" dirty="0">
                <a:ea typeface="+mn-lt"/>
                <a:cs typeface="+mn-lt"/>
              </a:rPr>
              <a:t> yang </a:t>
            </a:r>
            <a:r>
              <a:rPr lang="en-ID" sz="1600" dirty="0" err="1">
                <a:ea typeface="+mn-lt"/>
                <a:cs typeface="+mn-lt"/>
              </a:rPr>
              <a:t>jelas</a:t>
            </a:r>
            <a:r>
              <a:rPr lang="en-ID" sz="1600" dirty="0">
                <a:ea typeface="+mn-lt"/>
                <a:cs typeface="+mn-lt"/>
              </a:rPr>
              <a:t>. </a:t>
            </a:r>
            <a:r>
              <a:rPr lang="en-ID" sz="1600" dirty="0" err="1">
                <a:ea typeface="+mn-lt"/>
                <a:cs typeface="+mn-lt"/>
              </a:rPr>
              <a:t>Pemerintah</a:t>
            </a:r>
            <a:r>
              <a:rPr lang="en-ID" sz="1600" dirty="0">
                <a:ea typeface="+mn-lt"/>
                <a:cs typeface="+mn-lt"/>
              </a:rPr>
              <a:t> dan </a:t>
            </a:r>
            <a:r>
              <a:rPr lang="en-ID" sz="1600" dirty="0" err="1">
                <a:ea typeface="+mn-lt"/>
                <a:cs typeface="+mn-lt"/>
              </a:rPr>
              <a:t>produsen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mobil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harus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memiliki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dasar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hukum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mengenai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mobil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bisa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berjalan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sendiri</a:t>
            </a:r>
            <a:r>
              <a:rPr lang="en-ID" sz="1600" dirty="0">
                <a:ea typeface="+mn-lt"/>
                <a:cs typeface="+mn-lt"/>
              </a:rPr>
              <a:t> yang </a:t>
            </a:r>
            <a:r>
              <a:rPr lang="en-ID" sz="1600" dirty="0" err="1">
                <a:ea typeface="+mn-lt"/>
                <a:cs typeface="+mn-lt"/>
              </a:rPr>
              <a:t>dapat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digunakan</a:t>
            </a:r>
            <a:r>
              <a:rPr lang="en-ID" sz="1600" dirty="0">
                <a:ea typeface="+mn-lt"/>
                <a:cs typeface="+mn-lt"/>
              </a:rPr>
              <a:t> oleh </a:t>
            </a:r>
            <a:r>
              <a:rPr lang="en-ID" sz="1600" dirty="0" err="1">
                <a:ea typeface="+mn-lt"/>
                <a:cs typeface="+mn-lt"/>
              </a:rPr>
              <a:t>masyarakat</a:t>
            </a:r>
            <a:r>
              <a:rPr lang="en-ID" sz="1600" dirty="0">
                <a:ea typeface="+mn-lt"/>
                <a:cs typeface="+mn-lt"/>
              </a:rPr>
              <a:t> di </a:t>
            </a:r>
            <a:r>
              <a:rPr lang="en-ID" sz="1600" dirty="0" err="1">
                <a:ea typeface="+mn-lt"/>
                <a:cs typeface="+mn-lt"/>
              </a:rPr>
              <a:t>jalan</a:t>
            </a:r>
            <a:r>
              <a:rPr lang="en-ID" sz="1600" dirty="0">
                <a:ea typeface="+mn-lt"/>
                <a:cs typeface="+mn-lt"/>
              </a:rPr>
              <a:t> agar </a:t>
            </a:r>
            <a:r>
              <a:rPr lang="en-ID" sz="1600" dirty="0" err="1">
                <a:ea typeface="+mn-lt"/>
                <a:cs typeface="+mn-lt"/>
              </a:rPr>
              <a:t>aman</a:t>
            </a:r>
            <a:r>
              <a:rPr lang="en-ID" sz="1600" dirty="0">
                <a:ea typeface="+mn-lt"/>
                <a:cs typeface="+mn-lt"/>
              </a:rPr>
              <a:t>.</a:t>
            </a:r>
            <a:br>
              <a:rPr lang="en-ID" sz="1600" dirty="0">
                <a:ea typeface="+mn-lt"/>
                <a:cs typeface="+mn-lt"/>
              </a:rPr>
            </a:br>
            <a:r>
              <a:rPr lang="en-ID" sz="1600" dirty="0">
                <a:ea typeface="+mn-lt"/>
                <a:cs typeface="+mn-lt"/>
              </a:rPr>
              <a:t> </a:t>
            </a:r>
            <a:br>
              <a:rPr lang="en-ID" sz="1600" dirty="0">
                <a:ea typeface="+mn-lt"/>
                <a:cs typeface="+mn-lt"/>
              </a:rPr>
            </a:br>
            <a:r>
              <a:rPr lang="en-ID" sz="1600" dirty="0">
                <a:ea typeface="+mn-lt"/>
                <a:cs typeface="+mn-lt"/>
              </a:rPr>
              <a:t>Saat </a:t>
            </a:r>
            <a:r>
              <a:rPr lang="en-ID" sz="1600" dirty="0" err="1">
                <a:ea typeface="+mn-lt"/>
                <a:cs typeface="+mn-lt"/>
              </a:rPr>
              <a:t>ini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beberapa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kalangan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mempertanyakan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kelayakan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mobil</a:t>
            </a:r>
            <a:r>
              <a:rPr lang="en-ID" sz="1600" dirty="0">
                <a:ea typeface="+mn-lt"/>
                <a:cs typeface="+mn-lt"/>
              </a:rPr>
              <a:t> autopilot. </a:t>
            </a:r>
            <a:r>
              <a:rPr lang="en-ID" sz="1600" dirty="0" err="1">
                <a:ea typeface="+mn-lt"/>
                <a:cs typeface="+mn-lt"/>
              </a:rPr>
              <a:t>Bayangkan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jika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terjadi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kecelakaan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antara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mobi</a:t>
            </a:r>
            <a:r>
              <a:rPr lang="en-ID" sz="1600" dirty="0">
                <a:ea typeface="+mn-lt"/>
                <a:cs typeface="+mn-lt"/>
              </a:rPr>
              <a:t> autopilot. </a:t>
            </a:r>
            <a:r>
              <a:rPr lang="en-ID" sz="1600" dirty="0" err="1">
                <a:ea typeface="+mn-lt"/>
                <a:cs typeface="+mn-lt"/>
              </a:rPr>
              <a:t>Siapa</a:t>
            </a:r>
            <a:r>
              <a:rPr lang="en-ID" sz="1600" dirty="0">
                <a:ea typeface="+mn-lt"/>
                <a:cs typeface="+mn-lt"/>
              </a:rPr>
              <a:t> yang </a:t>
            </a:r>
            <a:r>
              <a:rPr lang="en-ID" sz="1600" dirty="0" err="1">
                <a:ea typeface="+mn-lt"/>
                <a:cs typeface="+mn-lt"/>
              </a:rPr>
              <a:t>harus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disalahkan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sementara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semua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mobil</a:t>
            </a:r>
            <a:r>
              <a:rPr lang="en-ID" sz="1600" dirty="0">
                <a:ea typeface="+mn-lt"/>
                <a:cs typeface="+mn-lt"/>
              </a:rPr>
              <a:t> model </a:t>
            </a:r>
            <a:r>
              <a:rPr lang="en-ID" sz="1600" dirty="0" err="1">
                <a:ea typeface="+mn-lt"/>
                <a:cs typeface="+mn-lt"/>
              </a:rPr>
              <a:t>ini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menggunakan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sistem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terpadu</a:t>
            </a:r>
            <a:r>
              <a:rPr lang="en-ID" sz="1600" dirty="0">
                <a:ea typeface="+mn-lt"/>
                <a:cs typeface="+mn-lt"/>
              </a:rPr>
              <a:t> yang </a:t>
            </a:r>
            <a:r>
              <a:rPr lang="en-ID" sz="1600" dirty="0" err="1">
                <a:ea typeface="+mn-lt"/>
                <a:cs typeface="+mn-lt"/>
              </a:rPr>
              <a:t>otomatis</a:t>
            </a:r>
            <a:r>
              <a:rPr lang="en-ID" sz="1600" dirty="0">
                <a:ea typeface="+mn-lt"/>
                <a:cs typeface="+mn-lt"/>
              </a:rPr>
              <a:t>.</a:t>
            </a:r>
            <a:r>
              <a:rPr lang="en-US" sz="1600" dirty="0">
                <a:ea typeface="+mn-lt"/>
                <a:cs typeface="+mn-lt"/>
              </a:rPr>
              <a:t> 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423673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3B47C-D121-E930-774F-C17A2D06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Others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B380-51D3-460A-7F90-E765F56EB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225" y="577409"/>
            <a:ext cx="6437095" cy="5474399"/>
          </a:xfrm>
        </p:spPr>
        <p:txBody>
          <a:bodyPr/>
          <a:lstStyle/>
          <a:p>
            <a:r>
              <a:rPr lang="en-ID" b="1" dirty="0">
                <a:ea typeface="+mn-lt"/>
                <a:cs typeface="+mn-lt"/>
              </a:rPr>
              <a:t>2. </a:t>
            </a:r>
            <a:r>
              <a:rPr lang="en-ID" b="1" dirty="0" err="1">
                <a:ea typeface="+mn-lt"/>
                <a:cs typeface="+mn-lt"/>
              </a:rPr>
              <a:t>Sebagai</a:t>
            </a:r>
            <a:r>
              <a:rPr lang="en-ID" b="1" dirty="0">
                <a:ea typeface="+mn-lt"/>
                <a:cs typeface="+mn-lt"/>
              </a:rPr>
              <a:t> </a:t>
            </a:r>
            <a:r>
              <a:rPr lang="en-ID" b="1" dirty="0" err="1">
                <a:ea typeface="+mn-lt"/>
                <a:cs typeface="+mn-lt"/>
              </a:rPr>
              <a:t>Senjata</a:t>
            </a:r>
            <a:r>
              <a:rPr lang="en-ID" b="1" dirty="0">
                <a:ea typeface="+mn-lt"/>
                <a:cs typeface="+mn-lt"/>
              </a:rPr>
              <a:t> </a:t>
            </a:r>
            <a:r>
              <a:rPr lang="en-ID" b="1" dirty="0" err="1">
                <a:ea typeface="+mn-lt"/>
                <a:cs typeface="+mn-lt"/>
              </a:rPr>
              <a:t>Mematikan</a:t>
            </a:r>
            <a:br>
              <a:rPr lang="en-ID" b="1" dirty="0">
                <a:ea typeface="+mn-lt"/>
                <a:cs typeface="+mn-lt"/>
              </a:rPr>
            </a:br>
            <a:r>
              <a:rPr lang="en-ID" b="1" dirty="0">
                <a:ea typeface="+mn-lt"/>
                <a:cs typeface="+mn-lt"/>
              </a:rPr>
              <a:t> </a:t>
            </a:r>
            <a:br>
              <a:rPr lang="en-ID" b="1" dirty="0">
                <a:ea typeface="+mn-lt"/>
                <a:cs typeface="+mn-lt"/>
              </a:rPr>
            </a:br>
            <a:br>
              <a:rPr lang="en-ID" b="1" dirty="0">
                <a:ea typeface="+mn-lt"/>
                <a:cs typeface="+mn-lt"/>
              </a:rPr>
            </a:br>
            <a:br>
              <a:rPr lang="en-ID" b="1" dirty="0">
                <a:ea typeface="+mn-lt"/>
                <a:cs typeface="+mn-lt"/>
              </a:rPr>
            </a:br>
            <a:r>
              <a:rPr lang="en-ID" dirty="0">
                <a:ea typeface="+mn-lt"/>
                <a:cs typeface="+mn-lt"/>
              </a:rPr>
              <a:t>The Federal Bureau of Investigation (FBI) </a:t>
            </a:r>
            <a:r>
              <a:rPr lang="en-ID" dirty="0" err="1">
                <a:ea typeface="+mn-lt"/>
                <a:cs typeface="+mn-lt"/>
              </a:rPr>
              <a:t>pernah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mengatakan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kalau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mobil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dengan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teknologi</a:t>
            </a:r>
            <a:r>
              <a:rPr lang="en-ID" dirty="0">
                <a:ea typeface="+mn-lt"/>
                <a:cs typeface="+mn-lt"/>
              </a:rPr>
              <a:t> autopilot </a:t>
            </a:r>
            <a:r>
              <a:rPr lang="en-ID" dirty="0" err="1">
                <a:ea typeface="+mn-lt"/>
                <a:cs typeface="+mn-lt"/>
              </a:rPr>
              <a:t>bisa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menjadi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senjata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mematikan</a:t>
            </a:r>
            <a:r>
              <a:rPr lang="en-ID" dirty="0">
                <a:ea typeface="+mn-lt"/>
                <a:cs typeface="+mn-lt"/>
              </a:rPr>
              <a:t>. Mobil </a:t>
            </a:r>
            <a:r>
              <a:rPr lang="en-ID" dirty="0" err="1">
                <a:ea typeface="+mn-lt"/>
                <a:cs typeface="+mn-lt"/>
              </a:rPr>
              <a:t>tersebut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bisa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membantu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tugas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penegak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keamanan</a:t>
            </a:r>
            <a:r>
              <a:rPr lang="en-ID" dirty="0">
                <a:ea typeface="+mn-lt"/>
                <a:cs typeface="+mn-lt"/>
              </a:rPr>
              <a:t> di masa </a:t>
            </a:r>
            <a:r>
              <a:rPr lang="en-ID" dirty="0" err="1">
                <a:ea typeface="+mn-lt"/>
                <a:cs typeface="+mn-lt"/>
              </a:rPr>
              <a:t>depan</a:t>
            </a:r>
            <a:r>
              <a:rPr lang="en-ID" dirty="0">
                <a:ea typeface="+mn-lt"/>
                <a:cs typeface="+mn-lt"/>
              </a:rPr>
              <a:t>. </a:t>
            </a:r>
            <a:r>
              <a:rPr lang="en-ID" dirty="0" err="1">
                <a:ea typeface="+mn-lt"/>
                <a:cs typeface="+mn-lt"/>
              </a:rPr>
              <a:t>Namun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bagaimana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jika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mobil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ini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dipegang</a:t>
            </a:r>
            <a:r>
              <a:rPr lang="en-ID" dirty="0">
                <a:ea typeface="+mn-lt"/>
                <a:cs typeface="+mn-lt"/>
              </a:rPr>
              <a:t> oleh orang yang </a:t>
            </a:r>
            <a:r>
              <a:rPr lang="en-ID" dirty="0" err="1">
                <a:ea typeface="+mn-lt"/>
                <a:cs typeface="+mn-lt"/>
              </a:rPr>
              <a:t>tidak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bertanggung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jawab</a:t>
            </a:r>
            <a:r>
              <a:rPr lang="en-ID" dirty="0">
                <a:ea typeface="+mn-lt"/>
                <a:cs typeface="+mn-lt"/>
              </a:rPr>
              <a:t> yang </a:t>
            </a:r>
            <a:r>
              <a:rPr lang="en-ID" dirty="0" err="1">
                <a:ea typeface="+mn-lt"/>
                <a:cs typeface="+mn-lt"/>
              </a:rPr>
              <a:t>akan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melakuka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teror</a:t>
            </a:r>
            <a:r>
              <a:rPr lang="en-ID" dirty="0">
                <a:ea typeface="+mn-lt"/>
                <a:cs typeface="+mn-lt"/>
              </a:rPr>
              <a:t>. </a:t>
            </a:r>
            <a:r>
              <a:rPr lang="en-ID" dirty="0" err="1">
                <a:ea typeface="+mn-lt"/>
                <a:cs typeface="+mn-lt"/>
              </a:rPr>
              <a:t>Kondisi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ini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harus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diantisipasi</a:t>
            </a:r>
            <a:r>
              <a:rPr lang="en-ID" dirty="0">
                <a:ea typeface="+mn-lt"/>
                <a:cs typeface="+mn-lt"/>
              </a:rPr>
              <a:t> oleh </a:t>
            </a:r>
            <a:r>
              <a:rPr lang="en-ID" dirty="0" err="1">
                <a:ea typeface="+mn-lt"/>
                <a:cs typeface="+mn-lt"/>
              </a:rPr>
              <a:t>semua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pengembang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mobil</a:t>
            </a:r>
            <a:r>
              <a:rPr lang="en-ID" dirty="0">
                <a:ea typeface="+mn-lt"/>
                <a:cs typeface="+mn-lt"/>
              </a:rPr>
              <a:t> autopilot.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36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BB42-A220-9569-F41C-28CDC860F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Others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D223A-5AAB-E837-551F-81094637F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4924067"/>
          </a:xfrm>
        </p:spPr>
        <p:txBody>
          <a:bodyPr/>
          <a:lstStyle/>
          <a:p>
            <a:r>
              <a:rPr lang="en-ID" b="1" dirty="0">
                <a:ea typeface="+mn-lt"/>
                <a:cs typeface="+mn-lt"/>
              </a:rPr>
              <a:t>3. </a:t>
            </a:r>
            <a:r>
              <a:rPr lang="en-ID" b="1" dirty="0" err="1">
                <a:ea typeface="+mn-lt"/>
                <a:cs typeface="+mn-lt"/>
              </a:rPr>
              <a:t>Kerja</a:t>
            </a:r>
            <a:r>
              <a:rPr lang="en-ID" b="1" dirty="0">
                <a:ea typeface="+mn-lt"/>
                <a:cs typeface="+mn-lt"/>
              </a:rPr>
              <a:t> </a:t>
            </a:r>
            <a:r>
              <a:rPr lang="en-ID" b="1" dirty="0" err="1">
                <a:ea typeface="+mn-lt"/>
                <a:cs typeface="+mn-lt"/>
              </a:rPr>
              <a:t>Mesin</a:t>
            </a:r>
            <a:r>
              <a:rPr lang="en-ID" b="1" dirty="0">
                <a:ea typeface="+mn-lt"/>
                <a:cs typeface="+mn-lt"/>
              </a:rPr>
              <a:t> Ada </a:t>
            </a:r>
            <a:r>
              <a:rPr lang="en-ID" b="1" dirty="0" err="1">
                <a:ea typeface="+mn-lt"/>
                <a:cs typeface="+mn-lt"/>
              </a:rPr>
              <a:t>Masanya</a:t>
            </a:r>
            <a:br>
              <a:rPr lang="en-ID" b="1" dirty="0">
                <a:ea typeface="+mn-lt"/>
                <a:cs typeface="+mn-lt"/>
              </a:rPr>
            </a:br>
            <a:r>
              <a:rPr lang="en-ID" b="1" dirty="0">
                <a:ea typeface="+mn-lt"/>
                <a:cs typeface="+mn-lt"/>
              </a:rPr>
              <a:t> </a:t>
            </a:r>
            <a:br>
              <a:rPr lang="en-ID" b="1" dirty="0">
                <a:ea typeface="+mn-lt"/>
                <a:cs typeface="+mn-lt"/>
              </a:rPr>
            </a:br>
            <a:br>
              <a:rPr lang="en-ID" b="1" dirty="0">
                <a:ea typeface="+mn-lt"/>
                <a:cs typeface="+mn-lt"/>
              </a:rPr>
            </a:br>
            <a:r>
              <a:rPr lang="en-ID" dirty="0">
                <a:ea typeface="+mn-lt"/>
                <a:cs typeface="+mn-lt"/>
              </a:rPr>
              <a:t>Mobil </a:t>
            </a:r>
            <a:r>
              <a:rPr lang="en-ID" dirty="0" err="1">
                <a:ea typeface="+mn-lt"/>
                <a:cs typeface="+mn-lt"/>
              </a:rPr>
              <a:t>berjalan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otomatis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diprediksi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akan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membantu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pemiliknya</a:t>
            </a:r>
            <a:r>
              <a:rPr lang="en-ID" dirty="0">
                <a:ea typeface="+mn-lt"/>
                <a:cs typeface="+mn-lt"/>
              </a:rPr>
              <a:t>. Tapi </a:t>
            </a:r>
            <a:r>
              <a:rPr lang="en-ID" dirty="0" err="1">
                <a:ea typeface="+mn-lt"/>
                <a:cs typeface="+mn-lt"/>
              </a:rPr>
              <a:t>itu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hanya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sementara</a:t>
            </a:r>
            <a:r>
              <a:rPr lang="en-ID" dirty="0">
                <a:ea typeface="+mn-lt"/>
                <a:cs typeface="+mn-lt"/>
              </a:rPr>
              <a:t>, </a:t>
            </a:r>
            <a:r>
              <a:rPr lang="en-ID" dirty="0" err="1">
                <a:ea typeface="+mn-lt"/>
                <a:cs typeface="+mn-lt"/>
              </a:rPr>
              <a:t>sebelum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mesin</a:t>
            </a:r>
            <a:r>
              <a:rPr lang="en-ID" dirty="0">
                <a:ea typeface="+mn-lt"/>
                <a:cs typeface="+mn-lt"/>
              </a:rPr>
              <a:t> dan sensor- </a:t>
            </a:r>
            <a:r>
              <a:rPr lang="en-ID" dirty="0" err="1">
                <a:ea typeface="+mn-lt"/>
                <a:cs typeface="+mn-lt"/>
              </a:rPr>
              <a:t>sensornya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bermasalah</a:t>
            </a:r>
            <a:r>
              <a:rPr lang="en-ID" dirty="0">
                <a:ea typeface="+mn-lt"/>
                <a:cs typeface="+mn-lt"/>
              </a:rPr>
              <a:t>. </a:t>
            </a:r>
            <a:r>
              <a:rPr lang="en-ID" dirty="0" err="1">
                <a:ea typeface="+mn-lt"/>
                <a:cs typeface="+mn-lt"/>
              </a:rPr>
              <a:t>Kerja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mesin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secara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tiba-tiba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akan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merosot</a:t>
            </a:r>
            <a:r>
              <a:rPr lang="en-ID" dirty="0">
                <a:ea typeface="+mn-lt"/>
                <a:cs typeface="+mn-lt"/>
              </a:rPr>
              <a:t> pada </a:t>
            </a:r>
            <a:r>
              <a:rPr lang="en-ID" dirty="0" err="1">
                <a:ea typeface="+mn-lt"/>
                <a:cs typeface="+mn-lt"/>
              </a:rPr>
              <a:t>titik-titik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tertentu</a:t>
            </a:r>
            <a:r>
              <a:rPr lang="en-ID" dirty="0">
                <a:ea typeface="+mn-lt"/>
                <a:cs typeface="+mn-lt"/>
              </a:rPr>
              <a:t>. Sensor-sensor yang </a:t>
            </a:r>
            <a:r>
              <a:rPr lang="en-ID" dirty="0" err="1">
                <a:ea typeface="+mn-lt"/>
                <a:cs typeface="+mn-lt"/>
              </a:rPr>
              <a:t>membantu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mobil</a:t>
            </a:r>
            <a:r>
              <a:rPr lang="en-ID" dirty="0">
                <a:ea typeface="+mn-lt"/>
                <a:cs typeface="+mn-lt"/>
              </a:rPr>
              <a:t> autopilot </a:t>
            </a:r>
            <a:r>
              <a:rPr lang="en-ID" dirty="0" err="1">
                <a:ea typeface="+mn-lt"/>
                <a:cs typeface="+mn-lt"/>
              </a:rPr>
              <a:t>akan</a:t>
            </a:r>
            <a:r>
              <a:rPr lang="en-ID" dirty="0">
                <a:ea typeface="+mn-lt"/>
                <a:cs typeface="+mn-lt"/>
              </a:rPr>
              <a:t> error </a:t>
            </a:r>
            <a:r>
              <a:rPr lang="en-ID" dirty="0" err="1">
                <a:ea typeface="+mn-lt"/>
                <a:cs typeface="+mn-lt"/>
              </a:rPr>
              <a:t>karena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banyaknya</a:t>
            </a:r>
            <a:r>
              <a:rPr lang="en-ID" dirty="0">
                <a:ea typeface="+mn-lt"/>
                <a:cs typeface="+mn-lt"/>
              </a:rPr>
              <a:t> yang </a:t>
            </a:r>
            <a:r>
              <a:rPr lang="en-ID" dirty="0" err="1">
                <a:ea typeface="+mn-lt"/>
                <a:cs typeface="+mn-lt"/>
              </a:rPr>
              <a:t>menggunakan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sistem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tersebut</a:t>
            </a:r>
            <a:r>
              <a:rPr lang="en-ID" dirty="0">
                <a:ea typeface="+mn-lt"/>
                <a:cs typeface="+mn-lt"/>
              </a:rPr>
              <a:t>.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4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19A6E-28D4-7D94-EB8D-43D407CEE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Others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74598-3799-136E-C6FB-B916DBB82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4557178"/>
          </a:xfrm>
        </p:spPr>
        <p:txBody>
          <a:bodyPr/>
          <a:lstStyle/>
          <a:p>
            <a:r>
              <a:rPr lang="en-ID" b="1" dirty="0">
                <a:ea typeface="+mn-lt"/>
                <a:cs typeface="+mn-lt"/>
              </a:rPr>
              <a:t>4. Sulit </a:t>
            </a:r>
            <a:r>
              <a:rPr lang="en-ID" b="1" dirty="0" err="1">
                <a:ea typeface="+mn-lt"/>
                <a:cs typeface="+mn-lt"/>
              </a:rPr>
              <a:t>Diprediksi</a:t>
            </a:r>
            <a:r>
              <a:rPr lang="en-ID" b="1" dirty="0">
                <a:ea typeface="+mn-lt"/>
                <a:cs typeface="+mn-lt"/>
              </a:rPr>
              <a:t> Kapan Akan </a:t>
            </a:r>
            <a:r>
              <a:rPr lang="en-ID" b="1" dirty="0" err="1">
                <a:ea typeface="+mn-lt"/>
                <a:cs typeface="+mn-lt"/>
              </a:rPr>
              <a:t>Berbelok</a:t>
            </a:r>
            <a:br>
              <a:rPr lang="en-ID" b="1" dirty="0">
                <a:ea typeface="+mn-lt"/>
                <a:cs typeface="+mn-lt"/>
              </a:rPr>
            </a:br>
            <a:r>
              <a:rPr lang="en-ID" b="1" dirty="0">
                <a:ea typeface="+mn-lt"/>
                <a:cs typeface="+mn-lt"/>
              </a:rPr>
              <a:t> </a:t>
            </a:r>
            <a:br>
              <a:rPr lang="en-ID" b="1" dirty="0">
                <a:ea typeface="+mn-lt"/>
                <a:cs typeface="+mn-lt"/>
              </a:rPr>
            </a:br>
            <a:br>
              <a:rPr lang="en-ID" b="1" dirty="0">
                <a:ea typeface="+mn-lt"/>
                <a:cs typeface="+mn-lt"/>
              </a:rPr>
            </a:br>
            <a:r>
              <a:rPr lang="en-ID" dirty="0">
                <a:ea typeface="+mn-lt"/>
                <a:cs typeface="+mn-lt"/>
              </a:rPr>
              <a:t>Mobil autopilot </a:t>
            </a:r>
            <a:r>
              <a:rPr lang="en-ID" dirty="0" err="1">
                <a:ea typeface="+mn-lt"/>
                <a:cs typeface="+mn-lt"/>
              </a:rPr>
              <a:t>diprediksi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tidak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bisa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membaca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setiap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pergerakan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kendaraan</a:t>
            </a:r>
            <a:r>
              <a:rPr lang="en-ID" dirty="0">
                <a:ea typeface="+mn-lt"/>
                <a:cs typeface="+mn-lt"/>
              </a:rPr>
              <a:t> di </a:t>
            </a:r>
            <a:r>
              <a:rPr lang="en-ID" dirty="0" err="1">
                <a:ea typeface="+mn-lt"/>
                <a:cs typeface="+mn-lt"/>
              </a:rPr>
              <a:t>sekitarnya</a:t>
            </a:r>
            <a:r>
              <a:rPr lang="en-ID" dirty="0">
                <a:ea typeface="+mn-lt"/>
                <a:cs typeface="+mn-lt"/>
              </a:rPr>
              <a:t>. </a:t>
            </a:r>
            <a:r>
              <a:rPr lang="en-ID" dirty="0" err="1">
                <a:ea typeface="+mn-lt"/>
                <a:cs typeface="+mn-lt"/>
              </a:rPr>
              <a:t>Kondisi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ini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diprediksi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akan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meningkatkan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kecelakaan</a:t>
            </a:r>
            <a:r>
              <a:rPr lang="en-ID" dirty="0">
                <a:ea typeface="+mn-lt"/>
                <a:cs typeface="+mn-lt"/>
              </a:rPr>
              <a:t> di </a:t>
            </a:r>
            <a:r>
              <a:rPr lang="en-ID" dirty="0" err="1">
                <a:ea typeface="+mn-lt"/>
                <a:cs typeface="+mn-lt"/>
              </a:rPr>
              <a:t>jalan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raya</a:t>
            </a:r>
            <a:r>
              <a:rPr lang="en-ID" dirty="0">
                <a:ea typeface="+mn-lt"/>
                <a:cs typeface="+mn-lt"/>
              </a:rPr>
              <a:t>.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29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B1F2-1C75-CE66-A59F-3E61E944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Others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A2037-2B2C-752E-999C-6248DE068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7336" y="422187"/>
            <a:ext cx="6422984" cy="4924066"/>
          </a:xfrm>
        </p:spPr>
        <p:txBody>
          <a:bodyPr/>
          <a:lstStyle/>
          <a:p>
            <a:r>
              <a:rPr lang="en-ID" b="1" dirty="0">
                <a:ea typeface="+mn-lt"/>
                <a:cs typeface="+mn-lt"/>
              </a:rPr>
              <a:t>5. </a:t>
            </a:r>
            <a:r>
              <a:rPr lang="en-ID" b="1" dirty="0" err="1">
                <a:ea typeface="+mn-lt"/>
                <a:cs typeface="+mn-lt"/>
              </a:rPr>
              <a:t>Menghilangkan</a:t>
            </a:r>
            <a:r>
              <a:rPr lang="en-ID" b="1" dirty="0">
                <a:ea typeface="+mn-lt"/>
                <a:cs typeface="+mn-lt"/>
              </a:rPr>
              <a:t> </a:t>
            </a:r>
            <a:r>
              <a:rPr lang="en-ID" b="1" dirty="0" err="1">
                <a:ea typeface="+mn-lt"/>
                <a:cs typeface="+mn-lt"/>
              </a:rPr>
              <a:t>Pekerjaan</a:t>
            </a:r>
            <a:r>
              <a:rPr lang="en-ID" b="1" dirty="0">
                <a:ea typeface="+mn-lt"/>
                <a:cs typeface="+mn-lt"/>
              </a:rPr>
              <a:t> </a:t>
            </a:r>
            <a:r>
              <a:rPr lang="en-ID" b="1" dirty="0" err="1">
                <a:ea typeface="+mn-lt"/>
                <a:cs typeface="+mn-lt"/>
              </a:rPr>
              <a:t>Instruktur</a:t>
            </a:r>
            <a:br>
              <a:rPr lang="en-ID" b="1" dirty="0">
                <a:ea typeface="+mn-lt"/>
                <a:cs typeface="+mn-lt"/>
              </a:rPr>
            </a:br>
            <a:r>
              <a:rPr lang="en-ID" b="1" dirty="0">
                <a:ea typeface="+mn-lt"/>
                <a:cs typeface="+mn-lt"/>
              </a:rPr>
              <a:t> </a:t>
            </a:r>
            <a:br>
              <a:rPr lang="en-ID" b="1" dirty="0">
                <a:ea typeface="+mn-lt"/>
                <a:cs typeface="+mn-lt"/>
              </a:rPr>
            </a:br>
            <a:br>
              <a:rPr lang="en-ID" b="1" dirty="0">
                <a:ea typeface="+mn-lt"/>
                <a:cs typeface="+mn-lt"/>
              </a:rPr>
            </a:br>
            <a:r>
              <a:rPr lang="en-ID" dirty="0">
                <a:ea typeface="+mn-lt"/>
                <a:cs typeface="+mn-lt"/>
              </a:rPr>
              <a:t>Ada </a:t>
            </a:r>
            <a:r>
              <a:rPr lang="en-ID" dirty="0" err="1">
                <a:ea typeface="+mn-lt"/>
                <a:cs typeface="+mn-lt"/>
              </a:rPr>
              <a:t>sekitar</a:t>
            </a:r>
            <a:r>
              <a:rPr lang="en-ID" dirty="0">
                <a:ea typeface="+mn-lt"/>
                <a:cs typeface="+mn-lt"/>
              </a:rPr>
              <a:t> 40 </a:t>
            </a:r>
            <a:r>
              <a:rPr lang="en-ID" dirty="0" err="1">
                <a:ea typeface="+mn-lt"/>
                <a:cs typeface="+mn-lt"/>
              </a:rPr>
              <a:t>ribu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instruktur</a:t>
            </a:r>
            <a:r>
              <a:rPr lang="en-ID" dirty="0">
                <a:ea typeface="+mn-lt"/>
                <a:cs typeface="+mn-lt"/>
              </a:rPr>
              <a:t> di </a:t>
            </a:r>
            <a:r>
              <a:rPr lang="en-ID" dirty="0" err="1">
                <a:ea typeface="+mn-lt"/>
                <a:cs typeface="+mn-lt"/>
              </a:rPr>
              <a:t>Inggris</a:t>
            </a:r>
            <a:r>
              <a:rPr lang="en-ID" dirty="0">
                <a:ea typeface="+mn-lt"/>
                <a:cs typeface="+mn-lt"/>
              </a:rPr>
              <a:t> yang </a:t>
            </a:r>
            <a:r>
              <a:rPr lang="en-ID" dirty="0" err="1">
                <a:ea typeface="+mn-lt"/>
                <a:cs typeface="+mn-lt"/>
              </a:rPr>
              <a:t>akan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kehilangan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pekerjaan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mereka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akibat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maju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teknologi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mobil</a:t>
            </a:r>
            <a:r>
              <a:rPr lang="en-ID" dirty="0">
                <a:ea typeface="+mn-lt"/>
                <a:cs typeface="+mn-lt"/>
              </a:rPr>
              <a:t>.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4323-46EF-E5A7-98E3-A4B98DF8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Others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7CE0D-70D1-1E47-73C8-E9BE3737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4444289"/>
          </a:xfrm>
        </p:spPr>
        <p:txBody>
          <a:bodyPr/>
          <a:lstStyle/>
          <a:p>
            <a:r>
              <a:rPr lang="en-ID" b="1" dirty="0">
                <a:ea typeface="+mn-lt"/>
                <a:cs typeface="+mn-lt"/>
              </a:rPr>
              <a:t>6. </a:t>
            </a:r>
            <a:r>
              <a:rPr lang="en-ID" b="1" dirty="0" err="1">
                <a:ea typeface="+mn-lt"/>
                <a:cs typeface="+mn-lt"/>
              </a:rPr>
              <a:t>Merumahkan</a:t>
            </a:r>
            <a:r>
              <a:rPr lang="en-ID" b="1" dirty="0">
                <a:ea typeface="+mn-lt"/>
                <a:cs typeface="+mn-lt"/>
              </a:rPr>
              <a:t> </a:t>
            </a:r>
            <a:r>
              <a:rPr lang="en-ID" b="1" dirty="0" err="1">
                <a:ea typeface="+mn-lt"/>
                <a:cs typeface="+mn-lt"/>
              </a:rPr>
              <a:t>Sopir</a:t>
            </a:r>
            <a:r>
              <a:rPr lang="en-ID" b="1" dirty="0">
                <a:ea typeface="+mn-lt"/>
                <a:cs typeface="+mn-lt"/>
              </a:rPr>
              <a:t> </a:t>
            </a:r>
            <a:r>
              <a:rPr lang="en-ID" b="1" dirty="0" err="1">
                <a:ea typeface="+mn-lt"/>
                <a:cs typeface="+mn-lt"/>
              </a:rPr>
              <a:t>Pribadi</a:t>
            </a:r>
            <a:r>
              <a:rPr lang="en-ID" b="1" dirty="0">
                <a:ea typeface="+mn-lt"/>
                <a:cs typeface="+mn-lt"/>
              </a:rPr>
              <a:t> Dan </a:t>
            </a:r>
            <a:r>
              <a:rPr lang="en-ID" b="1" dirty="0" err="1">
                <a:ea typeface="+mn-lt"/>
                <a:cs typeface="+mn-lt"/>
              </a:rPr>
              <a:t>Sopir</a:t>
            </a:r>
            <a:r>
              <a:rPr lang="en-ID" b="1" dirty="0">
                <a:ea typeface="+mn-lt"/>
                <a:cs typeface="+mn-lt"/>
              </a:rPr>
              <a:t> </a:t>
            </a:r>
            <a:r>
              <a:rPr lang="en-ID" b="1" dirty="0" err="1">
                <a:ea typeface="+mn-lt"/>
                <a:cs typeface="+mn-lt"/>
              </a:rPr>
              <a:t>Truk</a:t>
            </a:r>
            <a:br>
              <a:rPr lang="en-ID" b="1" dirty="0">
                <a:ea typeface="+mn-lt"/>
                <a:cs typeface="+mn-lt"/>
              </a:rPr>
            </a:br>
            <a:r>
              <a:rPr lang="en-ID" b="1" dirty="0">
                <a:ea typeface="+mn-lt"/>
                <a:cs typeface="+mn-lt"/>
              </a:rPr>
              <a:t> </a:t>
            </a:r>
            <a:br>
              <a:rPr lang="en-ID" b="1" dirty="0">
                <a:ea typeface="+mn-lt"/>
                <a:cs typeface="+mn-lt"/>
              </a:rPr>
            </a:br>
            <a:br>
              <a:rPr lang="en-ID" b="1" dirty="0">
                <a:ea typeface="+mn-lt"/>
                <a:cs typeface="+mn-lt"/>
              </a:rPr>
            </a:br>
            <a:r>
              <a:rPr lang="en-ID" dirty="0" err="1">
                <a:ea typeface="+mn-lt"/>
                <a:cs typeface="+mn-lt"/>
              </a:rPr>
              <a:t>Dengan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adanya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mobil</a:t>
            </a:r>
            <a:r>
              <a:rPr lang="en-ID" dirty="0">
                <a:ea typeface="+mn-lt"/>
                <a:cs typeface="+mn-lt"/>
              </a:rPr>
              <a:t> autopilot </a:t>
            </a:r>
            <a:r>
              <a:rPr lang="en-ID" dirty="0" err="1">
                <a:ea typeface="+mn-lt"/>
                <a:cs typeface="+mn-lt"/>
              </a:rPr>
              <a:t>maka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pekerjaan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sopir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pribadi</a:t>
            </a:r>
            <a:r>
              <a:rPr lang="en-ID" dirty="0">
                <a:ea typeface="+mn-lt"/>
                <a:cs typeface="+mn-lt"/>
              </a:rPr>
              <a:t>, </a:t>
            </a:r>
            <a:r>
              <a:rPr lang="en-ID" dirty="0" err="1">
                <a:ea typeface="+mn-lt"/>
                <a:cs typeface="+mn-lt"/>
              </a:rPr>
              <a:t>sopir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truk</a:t>
            </a:r>
            <a:r>
              <a:rPr lang="en-ID" dirty="0">
                <a:ea typeface="+mn-lt"/>
                <a:cs typeface="+mn-lt"/>
              </a:rPr>
              <a:t>, </a:t>
            </a:r>
            <a:r>
              <a:rPr lang="en-ID" dirty="0" err="1">
                <a:ea typeface="+mn-lt"/>
                <a:cs typeface="+mn-lt"/>
              </a:rPr>
              <a:t>pengantar</a:t>
            </a:r>
            <a:r>
              <a:rPr lang="en-ID" dirty="0">
                <a:ea typeface="+mn-lt"/>
                <a:cs typeface="+mn-lt"/>
              </a:rPr>
              <a:t> pizza, </a:t>
            </a:r>
            <a:r>
              <a:rPr lang="en-ID" dirty="0" err="1">
                <a:ea typeface="+mn-lt"/>
                <a:cs typeface="+mn-lt"/>
              </a:rPr>
              <a:t>tukang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pos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tidak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akan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ada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lagi</a:t>
            </a:r>
            <a:r>
              <a:rPr lang="en-ID" dirty="0">
                <a:ea typeface="+mn-lt"/>
                <a:cs typeface="+mn-lt"/>
              </a:rPr>
              <a:t>. </a:t>
            </a:r>
            <a:r>
              <a:rPr lang="en-ID" dirty="0" err="1">
                <a:ea typeface="+mn-lt"/>
                <a:cs typeface="+mn-lt"/>
              </a:rPr>
              <a:t>Sebab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pemilik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usaha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cukup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mengandalkan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mobil</a:t>
            </a:r>
            <a:r>
              <a:rPr lang="en-ID" dirty="0">
                <a:ea typeface="+mn-lt"/>
                <a:cs typeface="+mn-lt"/>
              </a:rPr>
              <a:t> autopilot.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9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9C6B-F2A3-9582-F9C5-07676955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Others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16BD4-29A5-1F19-2E6F-721E35820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>
                <a:ea typeface="+mn-lt"/>
                <a:cs typeface="+mn-lt"/>
              </a:rPr>
              <a:t>7. Tidak Bisa </a:t>
            </a:r>
            <a:r>
              <a:rPr lang="en-ID" b="1" dirty="0" err="1">
                <a:ea typeface="+mn-lt"/>
                <a:cs typeface="+mn-lt"/>
              </a:rPr>
              <a:t>Beraksi</a:t>
            </a:r>
            <a:r>
              <a:rPr lang="en-ID" b="1" dirty="0">
                <a:ea typeface="+mn-lt"/>
                <a:cs typeface="+mn-lt"/>
              </a:rPr>
              <a:t> Di Balik </a:t>
            </a:r>
            <a:r>
              <a:rPr lang="en-ID" b="1" dirty="0" err="1">
                <a:ea typeface="+mn-lt"/>
                <a:cs typeface="+mn-lt"/>
              </a:rPr>
              <a:t>Kemudi</a:t>
            </a:r>
            <a:br>
              <a:rPr lang="en-ID" b="1" dirty="0">
                <a:ea typeface="+mn-lt"/>
                <a:cs typeface="+mn-lt"/>
              </a:rPr>
            </a:br>
            <a:r>
              <a:rPr lang="en-ID" b="1" dirty="0">
                <a:ea typeface="+mn-lt"/>
                <a:cs typeface="+mn-lt"/>
              </a:rPr>
              <a:t> </a:t>
            </a:r>
            <a:br>
              <a:rPr lang="en-ID" dirty="0">
                <a:ea typeface="+mn-lt"/>
                <a:cs typeface="+mn-lt"/>
              </a:rPr>
            </a:br>
            <a:br>
              <a:rPr lang="en-ID" dirty="0">
                <a:ea typeface="+mn-lt"/>
                <a:cs typeface="+mn-lt"/>
              </a:rPr>
            </a:br>
            <a:r>
              <a:rPr lang="en-ID" dirty="0">
                <a:ea typeface="+mn-lt"/>
                <a:cs typeface="+mn-lt"/>
              </a:rPr>
              <a:t>Bagi </a:t>
            </a:r>
            <a:r>
              <a:rPr lang="en-ID" dirty="0" err="1">
                <a:ea typeface="+mn-lt"/>
                <a:cs typeface="+mn-lt"/>
              </a:rPr>
              <a:t>sebagian</a:t>
            </a:r>
            <a:r>
              <a:rPr lang="en-ID" dirty="0">
                <a:ea typeface="+mn-lt"/>
                <a:cs typeface="+mn-lt"/>
              </a:rPr>
              <a:t> orang, </a:t>
            </a:r>
            <a:r>
              <a:rPr lang="en-ID" dirty="0" err="1">
                <a:ea typeface="+mn-lt"/>
                <a:cs typeface="+mn-lt"/>
              </a:rPr>
              <a:t>mobil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konvensional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menjadi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alat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untuk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unjuk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gigi</a:t>
            </a:r>
            <a:r>
              <a:rPr lang="en-ID" dirty="0">
                <a:ea typeface="+mn-lt"/>
                <a:cs typeface="+mn-lt"/>
              </a:rPr>
              <a:t>. Mobil </a:t>
            </a:r>
            <a:r>
              <a:rPr lang="en-ID" dirty="0" err="1">
                <a:ea typeface="+mn-lt"/>
                <a:cs typeface="+mn-lt"/>
              </a:rPr>
              <a:t>konvensional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bisa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diajak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meliuk-liuk</a:t>
            </a:r>
            <a:r>
              <a:rPr lang="en-ID" dirty="0">
                <a:ea typeface="+mn-lt"/>
                <a:cs typeface="+mn-lt"/>
              </a:rPr>
              <a:t> di </a:t>
            </a:r>
            <a:r>
              <a:rPr lang="en-ID" dirty="0" err="1">
                <a:ea typeface="+mn-lt"/>
                <a:cs typeface="+mn-lt"/>
              </a:rPr>
              <a:t>atas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aspal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bahkan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melakukan</a:t>
            </a:r>
            <a:r>
              <a:rPr lang="en-ID" dirty="0">
                <a:ea typeface="+mn-lt"/>
                <a:cs typeface="+mn-lt"/>
              </a:rPr>
              <a:t> drifting. </a:t>
            </a:r>
            <a:r>
              <a:rPr lang="en-ID" dirty="0" err="1">
                <a:ea typeface="+mn-lt"/>
                <a:cs typeface="+mn-lt"/>
              </a:rPr>
              <a:t>Namun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apa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jadinya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jika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sudah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berubah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menjadi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mobil</a:t>
            </a:r>
            <a:r>
              <a:rPr lang="en-ID" dirty="0">
                <a:ea typeface="+mn-lt"/>
                <a:cs typeface="+mn-lt"/>
              </a:rPr>
              <a:t> autopilot? Tidak </a:t>
            </a:r>
            <a:r>
              <a:rPr lang="en-ID" dirty="0" err="1">
                <a:ea typeface="+mn-lt"/>
                <a:cs typeface="+mn-lt"/>
              </a:rPr>
              <a:t>ada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lagi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aksi-aksi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nekat</a:t>
            </a:r>
            <a:r>
              <a:rPr lang="en-ID" dirty="0">
                <a:ea typeface="+mn-lt"/>
                <a:cs typeface="+mn-lt"/>
              </a:rPr>
              <a:t> yang </a:t>
            </a:r>
            <a:r>
              <a:rPr lang="en-ID" dirty="0" err="1">
                <a:ea typeface="+mn-lt"/>
                <a:cs typeface="+mn-lt"/>
              </a:rPr>
              <a:t>mengejutkan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penonton</a:t>
            </a:r>
            <a:r>
              <a:rPr lang="en-ID" dirty="0">
                <a:ea typeface="+mn-lt"/>
                <a:cs typeface="+mn-lt"/>
              </a:rPr>
              <a:t>.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0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1132-6D58-82A9-4D74-7BE7F82C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cs typeface="Calibri Light"/>
              </a:rPr>
              <a:t>Pengertian</a:t>
            </a:r>
            <a:r>
              <a:rPr lang="en-US" sz="3200" dirty="0">
                <a:cs typeface="Calibri Light"/>
              </a:rPr>
              <a:t> Sistem Autopilot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50799-A4A5-FCF8-0564-FA5BC46A9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004" y="605631"/>
            <a:ext cx="6930983" cy="5954176"/>
          </a:xfrm>
        </p:spPr>
        <p:txBody>
          <a:bodyPr/>
          <a:lstStyle/>
          <a:p>
            <a:r>
              <a:rPr lang="en-ID" dirty="0">
                <a:ea typeface="+mn-lt"/>
                <a:cs typeface="+mn-lt"/>
              </a:rPr>
              <a:t>Autopilot </a:t>
            </a:r>
            <a:r>
              <a:rPr lang="en-ID" dirty="0" err="1">
                <a:ea typeface="+mn-lt"/>
                <a:cs typeface="+mn-lt"/>
              </a:rPr>
              <a:t>adalah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sistem</a:t>
            </a:r>
            <a:r>
              <a:rPr lang="en-ID" dirty="0">
                <a:ea typeface="+mn-lt"/>
                <a:cs typeface="+mn-lt"/>
              </a:rPr>
              <a:t> pada Self driving </a:t>
            </a:r>
            <a:r>
              <a:rPr lang="en-ID" dirty="0" err="1">
                <a:ea typeface="+mn-lt"/>
                <a:cs typeface="+mn-lt"/>
              </a:rPr>
              <a:t>atau</a:t>
            </a:r>
            <a:r>
              <a:rPr lang="en-ID" dirty="0">
                <a:ea typeface="+mn-lt"/>
                <a:cs typeface="+mn-lt"/>
              </a:rPr>
              <a:t> autopilot pada </a:t>
            </a:r>
            <a:r>
              <a:rPr lang="en-ID" dirty="0" err="1">
                <a:ea typeface="+mn-lt"/>
                <a:cs typeface="+mn-lt"/>
              </a:rPr>
              <a:t>mobil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dapat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berjalan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dengan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baik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apabila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teknologi</a:t>
            </a:r>
            <a:r>
              <a:rPr lang="en-ID" dirty="0">
                <a:ea typeface="+mn-lt"/>
                <a:cs typeface="+mn-lt"/>
              </a:rPr>
              <a:t> dan Kamera Sensor. Selain </a:t>
            </a:r>
            <a:r>
              <a:rPr lang="en-ID" dirty="0" err="1">
                <a:ea typeface="+mn-lt"/>
                <a:cs typeface="+mn-lt"/>
              </a:rPr>
              <a:t>kamera</a:t>
            </a:r>
            <a:r>
              <a:rPr lang="en-ID" dirty="0">
                <a:ea typeface="+mn-lt"/>
                <a:cs typeface="+mn-lt"/>
              </a:rPr>
              <a:t>, sensor juga </a:t>
            </a:r>
            <a:r>
              <a:rPr lang="en-ID" dirty="0" err="1">
                <a:ea typeface="+mn-lt"/>
                <a:cs typeface="+mn-lt"/>
              </a:rPr>
              <a:t>diperlukan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untuk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mendeteksi</a:t>
            </a:r>
            <a:r>
              <a:rPr lang="en-ID" dirty="0">
                <a:ea typeface="+mn-lt"/>
                <a:cs typeface="+mn-lt"/>
              </a:rPr>
              <a:t> area </a:t>
            </a:r>
            <a:r>
              <a:rPr lang="en-ID" dirty="0" err="1">
                <a:ea typeface="+mn-lt"/>
                <a:cs typeface="+mn-lt"/>
              </a:rPr>
              <a:t>sekitar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kendaraan</a:t>
            </a:r>
            <a:r>
              <a:rPr lang="en-ID" dirty="0">
                <a:ea typeface="+mn-lt"/>
                <a:cs typeface="+mn-lt"/>
              </a:rPr>
              <a:t>. </a:t>
            </a:r>
            <a:r>
              <a:rPr lang="en-ID" dirty="0" err="1">
                <a:ea typeface="+mn-lt"/>
                <a:cs typeface="+mn-lt"/>
              </a:rPr>
              <a:t>Apabila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hanya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mengandalkan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kamera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saja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maka</a:t>
            </a:r>
            <a:r>
              <a:rPr lang="en-ID" dirty="0">
                <a:ea typeface="+mn-lt"/>
                <a:cs typeface="+mn-lt"/>
              </a:rPr>
              <a:t> data yang </a:t>
            </a:r>
            <a:r>
              <a:rPr lang="en-ID" dirty="0" err="1">
                <a:ea typeface="+mn-lt"/>
                <a:cs typeface="+mn-lt"/>
              </a:rPr>
              <a:t>didapat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tidak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akan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akurat</a:t>
            </a:r>
            <a:r>
              <a:rPr lang="en-ID" dirty="0">
                <a:ea typeface="+mn-lt"/>
                <a:cs typeface="+mn-lt"/>
              </a:rPr>
              <a:t>. Sensor dan </a:t>
            </a:r>
            <a:r>
              <a:rPr lang="en-ID" dirty="0" err="1">
                <a:ea typeface="+mn-lt"/>
                <a:cs typeface="+mn-lt"/>
              </a:rPr>
              <a:t>kamera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ini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sebagai</a:t>
            </a:r>
            <a:r>
              <a:rPr lang="en-ID" dirty="0">
                <a:ea typeface="+mn-lt"/>
                <a:cs typeface="+mn-lt"/>
              </a:rPr>
              <a:t> salah </a:t>
            </a:r>
            <a:r>
              <a:rPr lang="en-ID" dirty="0" err="1">
                <a:ea typeface="+mn-lt"/>
                <a:cs typeface="+mn-lt"/>
              </a:rPr>
              <a:t>satu</a:t>
            </a:r>
            <a:r>
              <a:rPr lang="en-ID" dirty="0">
                <a:ea typeface="+mn-lt"/>
                <a:cs typeface="+mn-lt"/>
              </a:rPr>
              <a:t> input </a:t>
            </a:r>
            <a:r>
              <a:rPr lang="en-ID" dirty="0" err="1">
                <a:ea typeface="+mn-lt"/>
                <a:cs typeface="+mn-lt"/>
              </a:rPr>
              <a:t>kendaraan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untuk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melakukan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pengereman</a:t>
            </a:r>
            <a:r>
              <a:rPr lang="en-ID" dirty="0">
                <a:ea typeface="+mn-lt"/>
                <a:cs typeface="+mn-lt"/>
              </a:rPr>
              <a:t>, </a:t>
            </a:r>
            <a:r>
              <a:rPr lang="en-ID" dirty="0" err="1">
                <a:ea typeface="+mn-lt"/>
                <a:cs typeface="+mn-lt"/>
              </a:rPr>
              <a:t>penambahan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kecepatan</a:t>
            </a:r>
            <a:r>
              <a:rPr lang="en-ID" dirty="0">
                <a:ea typeface="+mn-lt"/>
                <a:cs typeface="+mn-lt"/>
              </a:rPr>
              <a:t> dan </a:t>
            </a:r>
            <a:r>
              <a:rPr lang="en-ID" dirty="0" err="1">
                <a:ea typeface="+mn-lt"/>
                <a:cs typeface="+mn-lt"/>
              </a:rPr>
              <a:t>berbelok</a:t>
            </a:r>
            <a:r>
              <a:rPr lang="en-ID" dirty="0">
                <a:ea typeface="+mn-lt"/>
                <a:cs typeface="+mn-lt"/>
              </a:rPr>
              <a:t>. Sensor yang </a:t>
            </a:r>
            <a:r>
              <a:rPr lang="en-ID" dirty="0" err="1">
                <a:ea typeface="+mn-lt"/>
                <a:cs typeface="+mn-lt"/>
              </a:rPr>
              <a:t>biasa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ada</a:t>
            </a:r>
            <a:r>
              <a:rPr lang="en-ID" dirty="0">
                <a:ea typeface="+mn-lt"/>
                <a:cs typeface="+mn-lt"/>
              </a:rPr>
              <a:t> pada </a:t>
            </a:r>
            <a:r>
              <a:rPr lang="en-ID" dirty="0" err="1">
                <a:ea typeface="+mn-lt"/>
                <a:cs typeface="+mn-lt"/>
              </a:rPr>
              <a:t>mobil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dengan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sistem</a:t>
            </a:r>
            <a:r>
              <a:rPr lang="en-ID" dirty="0">
                <a:ea typeface="+mn-lt"/>
                <a:cs typeface="+mn-lt"/>
              </a:rPr>
              <a:t> autopilot </a:t>
            </a:r>
            <a:r>
              <a:rPr lang="en-ID" dirty="0" err="1">
                <a:ea typeface="+mn-lt"/>
                <a:cs typeface="+mn-lt"/>
              </a:rPr>
              <a:t>ini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adalah</a:t>
            </a:r>
            <a:r>
              <a:rPr lang="en-ID" dirty="0">
                <a:ea typeface="+mn-lt"/>
                <a:cs typeface="+mn-lt"/>
              </a:rPr>
              <a:t> sensor ultrasonic, </a:t>
            </a:r>
            <a:r>
              <a:rPr lang="en-ID" dirty="0" err="1">
                <a:ea typeface="+mn-lt"/>
                <a:cs typeface="+mn-lt"/>
              </a:rPr>
              <a:t>bekerja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dengan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cara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mengirimkan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gelombang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sinyal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ke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objek</a:t>
            </a:r>
            <a:r>
              <a:rPr lang="en-ID" dirty="0">
                <a:ea typeface="+mn-lt"/>
                <a:cs typeface="+mn-lt"/>
              </a:rPr>
              <a:t> di </a:t>
            </a:r>
            <a:r>
              <a:rPr lang="en-ID" dirty="0" err="1">
                <a:ea typeface="+mn-lt"/>
                <a:cs typeface="+mn-lt"/>
              </a:rPr>
              <a:t>sekitarnya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untuk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menjaga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jarak</a:t>
            </a:r>
            <a:r>
              <a:rPr lang="en-ID" dirty="0">
                <a:ea typeface="+mn-lt"/>
                <a:cs typeface="+mn-lt"/>
              </a:rPr>
              <a:t> agar </a:t>
            </a:r>
            <a:r>
              <a:rPr lang="en-ID" dirty="0" err="1">
                <a:ea typeface="+mn-lt"/>
                <a:cs typeface="+mn-lt"/>
              </a:rPr>
              <a:t>lebih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aman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untuk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berpindah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jalur</a:t>
            </a:r>
            <a:r>
              <a:rPr lang="en-ID" dirty="0">
                <a:ea typeface="+mn-lt"/>
                <a:cs typeface="+mn-lt"/>
              </a:rPr>
              <a:t>. Sistem autopilot pada </a:t>
            </a:r>
            <a:r>
              <a:rPr lang="en-ID" dirty="0" err="1">
                <a:ea typeface="+mn-lt"/>
                <a:cs typeface="+mn-lt"/>
              </a:rPr>
              <a:t>mobil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adalah</a:t>
            </a:r>
            <a:r>
              <a:rPr lang="en-ID" dirty="0">
                <a:ea typeface="+mn-lt"/>
                <a:cs typeface="+mn-lt"/>
              </a:rPr>
              <a:t> Tesla </a:t>
            </a:r>
            <a:r>
              <a:rPr lang="en-ID" dirty="0" err="1">
                <a:ea typeface="+mn-lt"/>
                <a:cs typeface="+mn-lt"/>
              </a:rPr>
              <a:t>mengembangkan</a:t>
            </a:r>
            <a:r>
              <a:rPr lang="en-ID" dirty="0">
                <a:ea typeface="+mn-lt"/>
                <a:cs typeface="+mn-lt"/>
              </a:rPr>
              <a:t> Neural Network alias </a:t>
            </a:r>
            <a:r>
              <a:rPr lang="en-ID" dirty="0" err="1">
                <a:ea typeface="+mn-lt"/>
                <a:cs typeface="+mn-lt"/>
              </a:rPr>
              <a:t>jaringan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saraf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untuk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mendukung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operasi</a:t>
            </a:r>
            <a:r>
              <a:rPr lang="en-ID" dirty="0">
                <a:ea typeface="+mn-lt"/>
                <a:cs typeface="+mn-lt"/>
              </a:rPr>
              <a:t> autopilot. </a:t>
            </a:r>
            <a:r>
              <a:rPr lang="en-ID" dirty="0" err="1">
                <a:ea typeface="+mn-lt"/>
                <a:cs typeface="+mn-lt"/>
              </a:rPr>
              <a:t>Pabrikan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mobil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listrik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tersebut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menerapkan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penelitian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mutakhir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untuk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melatih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jaringan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saraf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tentang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masalah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mulai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dari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persepsi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hingga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kontrol</a:t>
            </a:r>
            <a:r>
              <a:rPr lang="en-ID" dirty="0">
                <a:ea typeface="+mn-lt"/>
                <a:cs typeface="+mn-lt"/>
              </a:rPr>
              <a:t>.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96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99A3-9607-086A-5173-E553164A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Others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F0B74-F075-CEBB-A937-4992323D7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>
                <a:ea typeface="+mn-lt"/>
                <a:cs typeface="+mn-lt"/>
              </a:rPr>
              <a:t>8. </a:t>
            </a:r>
            <a:r>
              <a:rPr lang="en-ID" b="1" dirty="0" err="1">
                <a:ea typeface="+mn-lt"/>
                <a:cs typeface="+mn-lt"/>
              </a:rPr>
              <a:t>Seperti</a:t>
            </a:r>
            <a:r>
              <a:rPr lang="en-ID" b="1" dirty="0">
                <a:ea typeface="+mn-lt"/>
                <a:cs typeface="+mn-lt"/>
              </a:rPr>
              <a:t> Di Dalam Peti Mati</a:t>
            </a:r>
            <a:br>
              <a:rPr lang="en-ID" b="1" dirty="0">
                <a:ea typeface="+mn-lt"/>
                <a:cs typeface="+mn-lt"/>
              </a:rPr>
            </a:br>
            <a:r>
              <a:rPr lang="en-ID" b="1" dirty="0">
                <a:ea typeface="+mn-lt"/>
                <a:cs typeface="+mn-lt"/>
              </a:rPr>
              <a:t> </a:t>
            </a:r>
            <a:br>
              <a:rPr lang="en-ID" b="1" dirty="0">
                <a:ea typeface="+mn-lt"/>
                <a:cs typeface="+mn-lt"/>
              </a:rPr>
            </a:br>
            <a:r>
              <a:rPr lang="en-ID" dirty="0">
                <a:ea typeface="+mn-lt"/>
                <a:cs typeface="+mn-lt"/>
              </a:rPr>
              <a:t>Tidak </a:t>
            </a:r>
            <a:r>
              <a:rPr lang="en-ID" dirty="0" err="1">
                <a:ea typeface="+mn-lt"/>
                <a:cs typeface="+mn-lt"/>
              </a:rPr>
              <a:t>ada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lagi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aktivitas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mengemudi</a:t>
            </a:r>
            <a:r>
              <a:rPr lang="en-ID" dirty="0">
                <a:ea typeface="+mn-lt"/>
                <a:cs typeface="+mn-lt"/>
              </a:rPr>
              <a:t> di </a:t>
            </a:r>
            <a:r>
              <a:rPr lang="en-ID" dirty="0" err="1">
                <a:ea typeface="+mn-lt"/>
                <a:cs typeface="+mn-lt"/>
              </a:rPr>
              <a:t>dalam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mobil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karena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sistem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sudah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mengambil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alih</a:t>
            </a:r>
            <a:r>
              <a:rPr lang="en-ID" dirty="0">
                <a:ea typeface="+mn-lt"/>
                <a:cs typeface="+mn-lt"/>
              </a:rPr>
              <a:t>.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ID" b="1" dirty="0">
                <a:ea typeface="+mn-lt"/>
                <a:cs typeface="+mn-lt"/>
              </a:rPr>
              <a:t>9. </a:t>
            </a:r>
            <a:r>
              <a:rPr lang="en-ID" b="1" dirty="0" err="1">
                <a:ea typeface="+mn-lt"/>
                <a:cs typeface="+mn-lt"/>
              </a:rPr>
              <a:t>Membosankan</a:t>
            </a:r>
            <a:br>
              <a:rPr lang="en-ID" b="1" dirty="0">
                <a:ea typeface="+mn-lt"/>
                <a:cs typeface="+mn-lt"/>
              </a:rPr>
            </a:br>
            <a:br>
              <a:rPr lang="en-ID" b="1" dirty="0">
                <a:ea typeface="+mn-lt"/>
                <a:cs typeface="+mn-lt"/>
              </a:rPr>
            </a:br>
            <a:r>
              <a:rPr lang="en-ID" dirty="0">
                <a:ea typeface="+mn-lt"/>
                <a:cs typeface="+mn-lt"/>
              </a:rPr>
              <a:t>Pada </a:t>
            </a:r>
            <a:r>
              <a:rPr lang="en-ID" dirty="0" err="1">
                <a:ea typeface="+mn-lt"/>
                <a:cs typeface="+mn-lt"/>
              </a:rPr>
              <a:t>akhirnya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penumpang</a:t>
            </a:r>
            <a:r>
              <a:rPr lang="en-ID" dirty="0">
                <a:ea typeface="+mn-lt"/>
                <a:cs typeface="+mn-lt"/>
              </a:rPr>
              <a:t> di </a:t>
            </a:r>
            <a:r>
              <a:rPr lang="en-ID" dirty="0" err="1">
                <a:ea typeface="+mn-lt"/>
                <a:cs typeface="+mn-lt"/>
              </a:rPr>
              <a:t>dalam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mobil</a:t>
            </a:r>
            <a:r>
              <a:rPr lang="en-ID" dirty="0">
                <a:ea typeface="+mn-lt"/>
                <a:cs typeface="+mn-lt"/>
              </a:rPr>
              <a:t> autopilot </a:t>
            </a:r>
            <a:r>
              <a:rPr lang="en-ID" dirty="0" err="1">
                <a:ea typeface="+mn-lt"/>
                <a:cs typeface="+mn-lt"/>
              </a:rPr>
              <a:t>merasa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bosan</a:t>
            </a:r>
            <a:r>
              <a:rPr lang="en-ID" dirty="0">
                <a:ea typeface="+mn-lt"/>
                <a:cs typeface="+mn-lt"/>
              </a:rPr>
              <a:t> dan </a:t>
            </a:r>
            <a:r>
              <a:rPr lang="en-ID" dirty="0" err="1">
                <a:ea typeface="+mn-lt"/>
                <a:cs typeface="+mn-lt"/>
              </a:rPr>
              <a:t>jenuh</a:t>
            </a:r>
            <a:r>
              <a:rPr lang="en-ID" dirty="0">
                <a:ea typeface="+mn-lt"/>
                <a:cs typeface="+mn-lt"/>
              </a:rPr>
              <a:t>. </a:t>
            </a:r>
            <a:r>
              <a:rPr lang="en-ID" dirty="0" err="1">
                <a:ea typeface="+mn-lt"/>
                <a:cs typeface="+mn-lt"/>
              </a:rPr>
              <a:t>Dengan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mobil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berjalan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sendiri</a:t>
            </a:r>
            <a:r>
              <a:rPr lang="en-ID" dirty="0">
                <a:ea typeface="+mn-lt"/>
                <a:cs typeface="+mn-lt"/>
              </a:rPr>
              <a:t>, </a:t>
            </a:r>
            <a:r>
              <a:rPr lang="en-ID" dirty="0" err="1">
                <a:ea typeface="+mn-lt"/>
                <a:cs typeface="+mn-lt"/>
              </a:rPr>
              <a:t>fitur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mewah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seperti</a:t>
            </a:r>
            <a:r>
              <a:rPr lang="en-ID" dirty="0">
                <a:ea typeface="+mn-lt"/>
                <a:cs typeface="+mn-lt"/>
              </a:rPr>
              <a:t> cruise control </a:t>
            </a:r>
            <a:r>
              <a:rPr lang="en-ID" dirty="0" err="1">
                <a:ea typeface="+mn-lt"/>
                <a:cs typeface="+mn-lt"/>
              </a:rPr>
              <a:t>seperti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tidak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ada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gunanya</a:t>
            </a:r>
            <a:r>
              <a:rPr lang="en-ID" dirty="0">
                <a:ea typeface="+mn-lt"/>
                <a:cs typeface="+mn-lt"/>
              </a:rPr>
              <a:t>.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11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A6AD4-79C6-FF8E-41E8-99DC08173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Others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C0549-6D47-F0DC-9084-7225EDFD8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b="1" dirty="0">
                <a:ea typeface="+mn-lt"/>
                <a:cs typeface="+mn-lt"/>
              </a:rPr>
              <a:t>10. </a:t>
            </a:r>
            <a:r>
              <a:rPr lang="en-ID" b="1" dirty="0" err="1">
                <a:ea typeface="+mn-lt"/>
                <a:cs typeface="+mn-lt"/>
              </a:rPr>
              <a:t>Kerja</a:t>
            </a:r>
            <a:r>
              <a:rPr lang="en-ID" b="1" dirty="0">
                <a:ea typeface="+mn-lt"/>
                <a:cs typeface="+mn-lt"/>
              </a:rPr>
              <a:t> </a:t>
            </a:r>
            <a:r>
              <a:rPr lang="en-ID" b="1" dirty="0" err="1">
                <a:ea typeface="+mn-lt"/>
                <a:cs typeface="+mn-lt"/>
              </a:rPr>
              <a:t>Manusia</a:t>
            </a:r>
            <a:r>
              <a:rPr lang="en-ID" b="1" dirty="0">
                <a:ea typeface="+mn-lt"/>
                <a:cs typeface="+mn-lt"/>
              </a:rPr>
              <a:t> Akan </a:t>
            </a:r>
            <a:r>
              <a:rPr lang="en-ID" b="1" dirty="0" err="1">
                <a:ea typeface="+mn-lt"/>
                <a:cs typeface="+mn-lt"/>
              </a:rPr>
              <a:t>Tergantikan</a:t>
            </a:r>
            <a:r>
              <a:rPr lang="en-ID" b="1" dirty="0">
                <a:ea typeface="+mn-lt"/>
                <a:cs typeface="+mn-lt"/>
              </a:rPr>
              <a:t> Oleh Robot</a:t>
            </a:r>
            <a:br>
              <a:rPr lang="en-ID" b="1" dirty="0">
                <a:ea typeface="+mn-lt"/>
                <a:cs typeface="+mn-lt"/>
              </a:rPr>
            </a:br>
            <a:br>
              <a:rPr lang="en-ID" b="1" dirty="0">
                <a:ea typeface="+mn-lt"/>
                <a:cs typeface="+mn-lt"/>
              </a:rPr>
            </a:br>
            <a:r>
              <a:rPr lang="en-ID" dirty="0" err="1">
                <a:ea typeface="+mn-lt"/>
                <a:cs typeface="+mn-lt"/>
              </a:rPr>
              <a:t>Perkembangan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teknologi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dari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berbagai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sektor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semakin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maju</a:t>
            </a:r>
            <a:r>
              <a:rPr lang="en-ID" dirty="0">
                <a:ea typeface="+mn-lt"/>
                <a:cs typeface="+mn-lt"/>
              </a:rPr>
              <a:t> dan </a:t>
            </a:r>
            <a:r>
              <a:rPr lang="en-ID" dirty="0" err="1">
                <a:ea typeface="+mn-lt"/>
                <a:cs typeface="+mn-lt"/>
              </a:rPr>
              <a:t>prediksi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tidak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hanya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akan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mengambil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alih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sopir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kendaraan</a:t>
            </a:r>
            <a:r>
              <a:rPr lang="en-ID" dirty="0">
                <a:ea typeface="+mn-lt"/>
                <a:cs typeface="+mn-lt"/>
              </a:rPr>
              <a:t>. Robot juga </a:t>
            </a:r>
            <a:r>
              <a:rPr lang="en-ID" dirty="0" err="1">
                <a:ea typeface="+mn-lt"/>
                <a:cs typeface="+mn-lt"/>
              </a:rPr>
              <a:t>akan</a:t>
            </a:r>
            <a:r>
              <a:rPr lang="en-ID" dirty="0">
                <a:ea typeface="+mn-lt"/>
                <a:cs typeface="+mn-lt"/>
              </a:rPr>
              <a:t> total </a:t>
            </a:r>
            <a:r>
              <a:rPr lang="en-ID" dirty="0" err="1">
                <a:ea typeface="+mn-lt"/>
                <a:cs typeface="+mn-lt"/>
              </a:rPr>
              <a:t>menggusur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pekerjaan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manusia</a:t>
            </a:r>
            <a:r>
              <a:rPr lang="en-ID" dirty="0">
                <a:ea typeface="+mn-lt"/>
                <a:cs typeface="+mn-lt"/>
              </a:rPr>
              <a:t> di </a:t>
            </a:r>
            <a:r>
              <a:rPr lang="en-ID" dirty="0" err="1">
                <a:ea typeface="+mn-lt"/>
                <a:cs typeface="+mn-lt"/>
              </a:rPr>
              <a:t>semua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sektor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layanan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jasa</a:t>
            </a:r>
            <a:r>
              <a:rPr lang="en-ID" dirty="0">
                <a:ea typeface="+mn-lt"/>
                <a:cs typeface="+mn-lt"/>
              </a:rPr>
              <a:t> di masa </a:t>
            </a:r>
            <a:r>
              <a:rPr lang="en-ID" dirty="0" err="1">
                <a:ea typeface="+mn-lt"/>
                <a:cs typeface="+mn-lt"/>
              </a:rPr>
              <a:t>depan</a:t>
            </a:r>
            <a:r>
              <a:rPr lang="en-ID" dirty="0">
                <a:ea typeface="+mn-lt"/>
                <a:cs typeface="+mn-lt"/>
              </a:rPr>
              <a:t>.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ID" b="1" dirty="0">
                <a:ea typeface="+mn-lt"/>
                <a:cs typeface="+mn-lt"/>
              </a:rPr>
              <a:t>11. Tidak Ada Lagi </a:t>
            </a:r>
            <a:r>
              <a:rPr lang="en-ID" b="1" err="1">
                <a:ea typeface="+mn-lt"/>
                <a:cs typeface="+mn-lt"/>
              </a:rPr>
              <a:t>Aktivitas</a:t>
            </a:r>
            <a:r>
              <a:rPr lang="en-ID" b="1" dirty="0">
                <a:ea typeface="+mn-lt"/>
                <a:cs typeface="+mn-lt"/>
              </a:rPr>
              <a:t> </a:t>
            </a:r>
            <a:r>
              <a:rPr lang="en-ID" b="1" err="1">
                <a:ea typeface="+mn-lt"/>
                <a:cs typeface="+mn-lt"/>
              </a:rPr>
              <a:t>Mengemudi</a:t>
            </a:r>
            <a:r>
              <a:rPr lang="en-ID" b="1" dirty="0">
                <a:ea typeface="+mn-lt"/>
                <a:cs typeface="+mn-lt"/>
              </a:rPr>
              <a:t> Yang </a:t>
            </a:r>
            <a:r>
              <a:rPr lang="en-ID" b="1" err="1">
                <a:ea typeface="+mn-lt"/>
                <a:cs typeface="+mn-lt"/>
              </a:rPr>
              <a:t>Menyenangkan</a:t>
            </a:r>
            <a:br>
              <a:rPr lang="en-ID" b="1" dirty="0">
                <a:ea typeface="+mn-lt"/>
                <a:cs typeface="+mn-lt"/>
              </a:rPr>
            </a:br>
            <a:br>
              <a:rPr lang="en-ID" b="1" dirty="0">
                <a:ea typeface="+mn-lt"/>
                <a:cs typeface="+mn-lt"/>
              </a:rPr>
            </a:br>
            <a:r>
              <a:rPr lang="en-ID" err="1">
                <a:ea typeface="+mn-lt"/>
                <a:cs typeface="+mn-lt"/>
              </a:rPr>
              <a:t>Melihat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err="1">
                <a:ea typeface="+mn-lt"/>
                <a:cs typeface="+mn-lt"/>
              </a:rPr>
              <a:t>majunya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err="1">
                <a:ea typeface="+mn-lt"/>
                <a:cs typeface="+mn-lt"/>
              </a:rPr>
              <a:t>teknologi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err="1">
                <a:ea typeface="+mn-lt"/>
                <a:cs typeface="+mn-lt"/>
              </a:rPr>
              <a:t>mobil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err="1">
                <a:ea typeface="+mn-lt"/>
                <a:cs typeface="+mn-lt"/>
              </a:rPr>
              <a:t>memang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err="1">
                <a:ea typeface="+mn-lt"/>
                <a:cs typeface="+mn-lt"/>
              </a:rPr>
              <a:t>seru</a:t>
            </a:r>
            <a:r>
              <a:rPr lang="en-ID" dirty="0">
                <a:ea typeface="+mn-lt"/>
                <a:cs typeface="+mn-lt"/>
              </a:rPr>
              <a:t>. Tapi </a:t>
            </a:r>
            <a:r>
              <a:rPr lang="en-ID" err="1">
                <a:ea typeface="+mn-lt"/>
                <a:cs typeface="+mn-lt"/>
              </a:rPr>
              <a:t>ingatlah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err="1">
                <a:ea typeface="+mn-lt"/>
                <a:cs typeface="+mn-lt"/>
              </a:rPr>
              <a:t>dalam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err="1">
                <a:ea typeface="+mn-lt"/>
                <a:cs typeface="+mn-lt"/>
              </a:rPr>
              <a:t>beberapa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err="1">
                <a:ea typeface="+mn-lt"/>
                <a:cs typeface="+mn-lt"/>
              </a:rPr>
              <a:t>tahun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err="1">
                <a:ea typeface="+mn-lt"/>
                <a:cs typeface="+mn-lt"/>
              </a:rPr>
              <a:t>mendatang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err="1">
                <a:ea typeface="+mn-lt"/>
                <a:cs typeface="+mn-lt"/>
              </a:rPr>
              <a:t>tidak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err="1">
                <a:ea typeface="+mn-lt"/>
                <a:cs typeface="+mn-lt"/>
              </a:rPr>
              <a:t>ada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err="1">
                <a:ea typeface="+mn-lt"/>
                <a:cs typeface="+mn-lt"/>
              </a:rPr>
              <a:t>lagi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err="1">
                <a:ea typeface="+mn-lt"/>
                <a:cs typeface="+mn-lt"/>
              </a:rPr>
              <a:t>aktivitas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err="1">
                <a:ea typeface="+mn-lt"/>
                <a:cs typeface="+mn-lt"/>
              </a:rPr>
              <a:t>mengemudi</a:t>
            </a:r>
            <a:r>
              <a:rPr lang="en-ID" dirty="0">
                <a:ea typeface="+mn-lt"/>
                <a:cs typeface="+mn-lt"/>
              </a:rPr>
              <a:t> yang </a:t>
            </a:r>
            <a:r>
              <a:rPr lang="en-ID" err="1">
                <a:ea typeface="+mn-lt"/>
                <a:cs typeface="+mn-lt"/>
              </a:rPr>
              <a:t>menyenangkan</a:t>
            </a:r>
            <a:r>
              <a:rPr lang="en-ID" dirty="0">
                <a:ea typeface="+mn-lt"/>
                <a:cs typeface="+mn-lt"/>
              </a:rPr>
              <a:t>. </a:t>
            </a:r>
            <a:r>
              <a:rPr lang="en-ID" err="1">
                <a:ea typeface="+mn-lt"/>
                <a:cs typeface="+mn-lt"/>
              </a:rPr>
              <a:t>Sebab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err="1">
                <a:ea typeface="+mn-lt"/>
                <a:cs typeface="+mn-lt"/>
              </a:rPr>
              <a:t>mengemudi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err="1">
                <a:ea typeface="+mn-lt"/>
                <a:cs typeface="+mn-lt"/>
              </a:rPr>
              <a:t>sudah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err="1">
                <a:ea typeface="+mn-lt"/>
                <a:cs typeface="+mn-lt"/>
              </a:rPr>
              <a:t>digantikan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err="1">
                <a:ea typeface="+mn-lt"/>
                <a:cs typeface="+mn-lt"/>
              </a:rPr>
              <a:t>dengan</a:t>
            </a:r>
            <a:r>
              <a:rPr lang="en-ID" dirty="0">
                <a:ea typeface="+mn-lt"/>
                <a:cs typeface="+mn-lt"/>
              </a:rPr>
              <a:t> robot.</a:t>
            </a:r>
            <a:br>
              <a:rPr lang="en-ID" dirty="0">
                <a:ea typeface="+mn-lt"/>
                <a:cs typeface="+mn-lt"/>
              </a:rPr>
            </a:br>
            <a:r>
              <a:rPr lang="en-ID" dirty="0">
                <a:ea typeface="+mn-lt"/>
                <a:cs typeface="+mn-lt"/>
              </a:rPr>
              <a:t> </a:t>
            </a:r>
            <a:br>
              <a:rPr lang="en-ID" dirty="0">
                <a:ea typeface="+mn-lt"/>
                <a:cs typeface="+mn-lt"/>
              </a:rPr>
            </a:br>
            <a:r>
              <a:rPr lang="en-ID" dirty="0" err="1">
                <a:ea typeface="+mn-lt"/>
                <a:cs typeface="+mn-lt"/>
              </a:rPr>
              <a:t>Pengalaman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seru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melibas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jalanan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berliku</a:t>
            </a:r>
            <a:r>
              <a:rPr lang="en-ID" dirty="0">
                <a:ea typeface="+mn-lt"/>
                <a:cs typeface="+mn-lt"/>
              </a:rPr>
              <a:t>, </a:t>
            </a:r>
            <a:r>
              <a:rPr lang="en-ID" dirty="0" err="1">
                <a:ea typeface="+mn-lt"/>
                <a:cs typeface="+mn-lt"/>
              </a:rPr>
              <a:t>tanjakan</a:t>
            </a:r>
            <a:r>
              <a:rPr lang="en-ID" dirty="0">
                <a:ea typeface="+mn-lt"/>
                <a:cs typeface="+mn-lt"/>
              </a:rPr>
              <a:t> dan </a:t>
            </a:r>
            <a:r>
              <a:rPr lang="en-ID" dirty="0" err="1">
                <a:ea typeface="+mn-lt"/>
                <a:cs typeface="+mn-lt"/>
              </a:rPr>
              <a:t>turunan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menggunakan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kendaraan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roda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empat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dipastikan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tidak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akan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lagi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dirasakan</a:t>
            </a:r>
            <a:r>
              <a:rPr lang="en-ID" dirty="0">
                <a:ea typeface="+mn-lt"/>
                <a:cs typeface="+mn-lt"/>
              </a:rPr>
              <a:t> oleh </a:t>
            </a:r>
            <a:r>
              <a:rPr lang="en-ID" dirty="0" err="1">
                <a:ea typeface="+mn-lt"/>
                <a:cs typeface="+mn-lt"/>
              </a:rPr>
              <a:t>umat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manusia</a:t>
            </a:r>
            <a:r>
              <a:rPr lang="en-ID" dirty="0">
                <a:ea typeface="+mn-lt"/>
                <a:cs typeface="+mn-lt"/>
              </a:rPr>
              <a:t> di masa </a:t>
            </a:r>
            <a:r>
              <a:rPr lang="en-ID" dirty="0" err="1">
                <a:ea typeface="+mn-lt"/>
                <a:cs typeface="+mn-lt"/>
              </a:rPr>
              <a:t>depan</a:t>
            </a:r>
            <a:r>
              <a:rPr lang="en-ID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3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8BCD-779A-6A1D-4256-F0C15900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Sistem Autopilot </a:t>
            </a:r>
            <a:r>
              <a:rPr lang="en-US" dirty="0" err="1">
                <a:cs typeface="Calibri Light"/>
              </a:rPr>
              <a:t>mobil</a:t>
            </a:r>
            <a:r>
              <a:rPr lang="en-US" dirty="0">
                <a:cs typeface="Calibri Light"/>
              </a:rPr>
              <a:t> Tesla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0D07B-6FA6-3ACA-7875-D0DB27E13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0336" y="436298"/>
            <a:ext cx="6987427" cy="610939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D" sz="1400" dirty="0">
                <a:ea typeface="+mn-lt"/>
                <a:cs typeface="+mn-lt"/>
              </a:rPr>
              <a:t>Neural Network </a:t>
            </a:r>
            <a:r>
              <a:rPr lang="en-ID" sz="1400" dirty="0" err="1">
                <a:ea typeface="+mn-lt"/>
                <a:cs typeface="+mn-lt"/>
              </a:rPr>
              <a:t>tersebut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dirty="0" err="1">
                <a:ea typeface="+mn-lt"/>
                <a:cs typeface="+mn-lt"/>
              </a:rPr>
              <a:t>ditunjang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dirty="0" err="1">
                <a:ea typeface="+mn-lt"/>
                <a:cs typeface="+mn-lt"/>
              </a:rPr>
              <a:t>jaringan</a:t>
            </a:r>
            <a:r>
              <a:rPr lang="en-ID" sz="1400" dirty="0">
                <a:ea typeface="+mn-lt"/>
                <a:cs typeface="+mn-lt"/>
              </a:rPr>
              <a:t> per-</a:t>
            </a:r>
            <a:r>
              <a:rPr lang="en-ID" sz="1400" dirty="0" err="1">
                <a:ea typeface="+mn-lt"/>
                <a:cs typeface="+mn-lt"/>
              </a:rPr>
              <a:t>kamera</a:t>
            </a:r>
            <a:r>
              <a:rPr lang="en-ID" sz="1400" dirty="0">
                <a:ea typeface="+mn-lt"/>
                <a:cs typeface="+mn-lt"/>
              </a:rPr>
              <a:t> yang </a:t>
            </a:r>
            <a:r>
              <a:rPr lang="en-ID" sz="1400" dirty="0" err="1">
                <a:ea typeface="+mn-lt"/>
                <a:cs typeface="+mn-lt"/>
              </a:rPr>
              <a:t>dianalisa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dirty="0" err="1">
                <a:ea typeface="+mn-lt"/>
                <a:cs typeface="+mn-lt"/>
              </a:rPr>
              <a:t>sebagai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dirty="0" err="1">
                <a:ea typeface="+mn-lt"/>
                <a:cs typeface="+mn-lt"/>
              </a:rPr>
              <a:t>gambar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dirty="0" err="1">
                <a:ea typeface="+mn-lt"/>
                <a:cs typeface="+mn-lt"/>
              </a:rPr>
              <a:t>mentah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dirty="0" err="1">
                <a:ea typeface="+mn-lt"/>
                <a:cs typeface="+mn-lt"/>
              </a:rPr>
              <a:t>lalu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dirty="0" err="1">
                <a:ea typeface="+mn-lt"/>
                <a:cs typeface="+mn-lt"/>
              </a:rPr>
              <a:t>diproses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dirty="0" err="1">
                <a:ea typeface="+mn-lt"/>
                <a:cs typeface="+mn-lt"/>
              </a:rPr>
              <a:t>untuk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dirty="0" err="1">
                <a:ea typeface="+mn-lt"/>
                <a:cs typeface="+mn-lt"/>
              </a:rPr>
              <a:t>kebutuhan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dirty="0" err="1">
                <a:ea typeface="+mn-lt"/>
                <a:cs typeface="+mn-lt"/>
              </a:rPr>
              <a:t>segmentasi</a:t>
            </a:r>
            <a:r>
              <a:rPr lang="en-ID" sz="1400" dirty="0">
                <a:ea typeface="+mn-lt"/>
                <a:cs typeface="+mn-lt"/>
              </a:rPr>
              <a:t> semantic, </a:t>
            </a:r>
            <a:r>
              <a:rPr lang="en-ID" sz="1400" dirty="0" err="1">
                <a:ea typeface="+mn-lt"/>
                <a:cs typeface="+mn-lt"/>
              </a:rPr>
              <a:t>deteksi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dirty="0" err="1">
                <a:ea typeface="+mn-lt"/>
                <a:cs typeface="+mn-lt"/>
              </a:rPr>
              <a:t>objek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dirty="0" err="1">
                <a:ea typeface="+mn-lt"/>
                <a:cs typeface="+mn-lt"/>
              </a:rPr>
              <a:t>hingga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dirty="0" err="1">
                <a:ea typeface="+mn-lt"/>
                <a:cs typeface="+mn-lt"/>
              </a:rPr>
              <a:t>estimasi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dirty="0" err="1">
                <a:ea typeface="+mn-lt"/>
                <a:cs typeface="+mn-lt"/>
              </a:rPr>
              <a:t>kedalaman</a:t>
            </a:r>
            <a:r>
              <a:rPr lang="en-ID" sz="1400" dirty="0">
                <a:ea typeface="+mn-lt"/>
                <a:cs typeface="+mn-lt"/>
              </a:rPr>
              <a:t> monocular.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Jaringan</a:t>
            </a:r>
            <a:r>
              <a:rPr lang="en-ID" sz="1400" dirty="0">
                <a:ea typeface="+mn-lt"/>
                <a:cs typeface="+mn-lt"/>
              </a:rPr>
              <a:t> bird-eye-view kami </a:t>
            </a:r>
            <a:r>
              <a:rPr lang="en-ID" sz="1400" err="1">
                <a:ea typeface="+mn-lt"/>
                <a:cs typeface="+mn-lt"/>
              </a:rPr>
              <a:t>mengambil</a:t>
            </a:r>
            <a:r>
              <a:rPr lang="en-ID" sz="1400" dirty="0">
                <a:ea typeface="+mn-lt"/>
                <a:cs typeface="+mn-lt"/>
              </a:rPr>
              <a:t> video </a:t>
            </a:r>
            <a:r>
              <a:rPr lang="en-ID" sz="1400" err="1">
                <a:ea typeface="+mn-lt"/>
                <a:cs typeface="+mn-lt"/>
              </a:rPr>
              <a:t>dari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semua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kamera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untuk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menampilkan</a:t>
            </a:r>
            <a:r>
              <a:rPr lang="en-ID" sz="1400" dirty="0">
                <a:ea typeface="+mn-lt"/>
                <a:cs typeface="+mn-lt"/>
              </a:rPr>
              <a:t> tata </a:t>
            </a:r>
            <a:r>
              <a:rPr lang="en-ID" sz="1400" err="1">
                <a:ea typeface="+mn-lt"/>
                <a:cs typeface="+mn-lt"/>
              </a:rPr>
              <a:t>letak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jalan</a:t>
            </a:r>
            <a:r>
              <a:rPr lang="en-ID" sz="1400" dirty="0">
                <a:ea typeface="+mn-lt"/>
                <a:cs typeface="+mn-lt"/>
              </a:rPr>
              <a:t>, </a:t>
            </a:r>
            <a:r>
              <a:rPr lang="en-ID" sz="1400" err="1">
                <a:ea typeface="+mn-lt"/>
                <a:cs typeface="+mn-lt"/>
              </a:rPr>
              <a:t>infrastruktur</a:t>
            </a:r>
            <a:r>
              <a:rPr lang="en-ID" sz="1400" dirty="0">
                <a:ea typeface="+mn-lt"/>
                <a:cs typeface="+mn-lt"/>
              </a:rPr>
              <a:t> statis, dan </a:t>
            </a:r>
            <a:r>
              <a:rPr lang="en-ID" sz="1400" err="1">
                <a:ea typeface="+mn-lt"/>
                <a:cs typeface="+mn-lt"/>
              </a:rPr>
              <a:t>objek</a:t>
            </a:r>
            <a:r>
              <a:rPr lang="en-ID" sz="1400" dirty="0">
                <a:ea typeface="+mn-lt"/>
                <a:cs typeface="+mn-lt"/>
              </a:rPr>
              <a:t> 3D </a:t>
            </a:r>
            <a:r>
              <a:rPr lang="en-ID" sz="1400" err="1">
                <a:ea typeface="+mn-lt"/>
                <a:cs typeface="+mn-lt"/>
              </a:rPr>
              <a:t>langsung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dalam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tampilan</a:t>
            </a:r>
            <a:r>
              <a:rPr lang="en-ID" sz="1400" dirty="0">
                <a:ea typeface="+mn-lt"/>
                <a:cs typeface="+mn-lt"/>
              </a:rPr>
              <a:t> top-down. </a:t>
            </a:r>
            <a:r>
              <a:rPr lang="en-ID" sz="1400" err="1">
                <a:ea typeface="+mn-lt"/>
                <a:cs typeface="+mn-lt"/>
              </a:rPr>
              <a:t>Inilah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dasar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sistem</a:t>
            </a:r>
            <a:r>
              <a:rPr lang="en-ID" sz="1400" dirty="0">
                <a:ea typeface="+mn-lt"/>
                <a:cs typeface="+mn-lt"/>
              </a:rPr>
              <a:t> autopilot </a:t>
            </a:r>
            <a:r>
              <a:rPr lang="en-ID" sz="1400" err="1">
                <a:ea typeface="+mn-lt"/>
                <a:cs typeface="+mn-lt"/>
              </a:rPr>
              <a:t>mobil</a:t>
            </a:r>
            <a:r>
              <a:rPr lang="en-ID" sz="1400" dirty="0">
                <a:ea typeface="+mn-lt"/>
                <a:cs typeface="+mn-lt"/>
              </a:rPr>
              <a:t> Tesla </a:t>
            </a:r>
            <a:r>
              <a:rPr lang="en-ID" sz="1400" err="1">
                <a:ea typeface="+mn-lt"/>
                <a:cs typeface="+mn-lt"/>
              </a:rPr>
              <a:t>menjadi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bisa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mendeteksi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objek</a:t>
            </a:r>
            <a:r>
              <a:rPr lang="en-ID" sz="1400" dirty="0">
                <a:ea typeface="+mn-lt"/>
                <a:cs typeface="+mn-lt"/>
              </a:rPr>
              <a:t> dan </a:t>
            </a:r>
            <a:r>
              <a:rPr lang="en-ID" sz="1400" err="1">
                <a:ea typeface="+mn-lt"/>
                <a:cs typeface="+mn-lt"/>
              </a:rPr>
              <a:t>membawa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secara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otomatis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mobil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menyesuaikan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kebutuhan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sebagaimana</a:t>
            </a:r>
            <a:r>
              <a:rPr lang="en-ID" sz="1400" dirty="0">
                <a:ea typeface="+mn-lt"/>
                <a:cs typeface="+mn-lt"/>
              </a:rPr>
              <a:t> video-video yang </a:t>
            </a:r>
            <a:r>
              <a:rPr lang="en-ID" sz="1400" err="1">
                <a:ea typeface="+mn-lt"/>
                <a:cs typeface="+mn-lt"/>
              </a:rPr>
              <a:t>diunggah</a:t>
            </a:r>
            <a:r>
              <a:rPr lang="en-ID" sz="1400" dirty="0">
                <a:ea typeface="+mn-lt"/>
                <a:cs typeface="+mn-lt"/>
              </a:rPr>
              <a:t> para </a:t>
            </a:r>
            <a:r>
              <a:rPr lang="en-ID" sz="1400" err="1">
                <a:ea typeface="+mn-lt"/>
                <a:cs typeface="+mn-lt"/>
              </a:rPr>
              <a:t>pengguna</a:t>
            </a:r>
            <a:r>
              <a:rPr lang="en-ID" sz="1400" dirty="0">
                <a:ea typeface="+mn-lt"/>
                <a:cs typeface="+mn-lt"/>
              </a:rPr>
              <a:t> Tesla </a:t>
            </a:r>
            <a:r>
              <a:rPr lang="en-ID" sz="1400" err="1">
                <a:ea typeface="+mn-lt"/>
                <a:cs typeface="+mn-lt"/>
              </a:rPr>
              <a:t>saat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lepas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setir</a:t>
            </a:r>
            <a:r>
              <a:rPr lang="en-ID" sz="1400" dirty="0">
                <a:ea typeface="+mn-lt"/>
                <a:cs typeface="+mn-lt"/>
              </a:rPr>
              <a:t>.</a:t>
            </a:r>
            <a:br>
              <a:rPr lang="en-ID" sz="1400" dirty="0">
                <a:ea typeface="+mn-lt"/>
                <a:cs typeface="+mn-lt"/>
              </a:rPr>
            </a:br>
            <a:r>
              <a:rPr lang="en-ID" sz="1400" dirty="0">
                <a:ea typeface="+mn-lt"/>
                <a:cs typeface="+mn-lt"/>
              </a:rPr>
              <a:t> </a:t>
            </a:r>
            <a:br>
              <a:rPr lang="en-ID" sz="1400" dirty="0">
                <a:ea typeface="+mn-lt"/>
                <a:cs typeface="+mn-lt"/>
              </a:rPr>
            </a:br>
            <a:r>
              <a:rPr lang="en-ID" sz="1400" dirty="0">
                <a:ea typeface="+mn-lt"/>
                <a:cs typeface="+mn-lt"/>
              </a:rPr>
              <a:t>Tesla </a:t>
            </a:r>
            <a:r>
              <a:rPr lang="en-ID" sz="1400" err="1">
                <a:ea typeface="+mn-lt"/>
                <a:cs typeface="+mn-lt"/>
              </a:rPr>
              <a:t>mengklaim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telah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mempelajari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skenario</a:t>
            </a:r>
            <a:r>
              <a:rPr lang="en-ID" sz="1400" dirty="0">
                <a:ea typeface="+mn-lt"/>
                <a:cs typeface="+mn-lt"/>
              </a:rPr>
              <a:t> paling </a:t>
            </a:r>
            <a:r>
              <a:rPr lang="en-ID" sz="1400" err="1">
                <a:ea typeface="+mn-lt"/>
                <a:cs typeface="+mn-lt"/>
              </a:rPr>
              <a:t>rumit</a:t>
            </a:r>
            <a:r>
              <a:rPr lang="en-ID" sz="1400" dirty="0">
                <a:ea typeface="+mn-lt"/>
                <a:cs typeface="+mn-lt"/>
              </a:rPr>
              <a:t> dan </a:t>
            </a:r>
            <a:r>
              <a:rPr lang="en-ID" sz="1400" err="1">
                <a:ea typeface="+mn-lt"/>
                <a:cs typeface="+mn-lt"/>
              </a:rPr>
              <a:t>beragam</a:t>
            </a:r>
            <a:r>
              <a:rPr lang="en-ID" sz="1400" dirty="0">
                <a:ea typeface="+mn-lt"/>
                <a:cs typeface="+mn-lt"/>
              </a:rPr>
              <a:t>. </a:t>
            </a:r>
            <a:r>
              <a:rPr lang="en-ID" sz="1400" err="1">
                <a:ea typeface="+mn-lt"/>
                <a:cs typeface="+mn-lt"/>
              </a:rPr>
              <a:t>Sumbernya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adalah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pengulangan</a:t>
            </a:r>
            <a:r>
              <a:rPr lang="en-ID" sz="1400" dirty="0">
                <a:ea typeface="+mn-lt"/>
                <a:cs typeface="+mn-lt"/>
              </a:rPr>
              <a:t> yang </a:t>
            </a:r>
            <a:r>
              <a:rPr lang="en-ID" sz="1400" err="1">
                <a:ea typeface="+mn-lt"/>
                <a:cs typeface="+mn-lt"/>
              </a:rPr>
              <a:t>mereka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temukan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dari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sejuta</a:t>
            </a:r>
            <a:r>
              <a:rPr lang="en-ID" sz="1400" dirty="0">
                <a:ea typeface="+mn-lt"/>
                <a:cs typeface="+mn-lt"/>
              </a:rPr>
              <a:t> armada </a:t>
            </a:r>
            <a:r>
              <a:rPr lang="en-ID" sz="1400" err="1">
                <a:ea typeface="+mn-lt"/>
                <a:cs typeface="+mn-lt"/>
              </a:rPr>
              <a:t>secara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realtime</a:t>
            </a:r>
            <a:r>
              <a:rPr lang="en-ID" sz="1400" dirty="0">
                <a:ea typeface="+mn-lt"/>
                <a:cs typeface="+mn-lt"/>
              </a:rPr>
              <a:t>.</a:t>
            </a:r>
            <a:br>
              <a:rPr lang="en-ID" sz="1400" dirty="0">
                <a:ea typeface="+mn-lt"/>
                <a:cs typeface="+mn-lt"/>
              </a:rPr>
            </a:br>
            <a:r>
              <a:rPr lang="en-ID" sz="1400" dirty="0">
                <a:ea typeface="+mn-lt"/>
                <a:cs typeface="+mn-lt"/>
              </a:rPr>
              <a:t> </a:t>
            </a:r>
            <a:br>
              <a:rPr lang="en-ID" sz="1400" dirty="0">
                <a:ea typeface="+mn-lt"/>
                <a:cs typeface="+mn-lt"/>
              </a:rPr>
            </a:br>
            <a:r>
              <a:rPr lang="en-ID" sz="1400" dirty="0">
                <a:ea typeface="+mn-lt"/>
                <a:cs typeface="+mn-lt"/>
              </a:rPr>
              <a:t>Data yang </a:t>
            </a:r>
            <a:r>
              <a:rPr lang="en-ID" sz="1400" err="1">
                <a:ea typeface="+mn-lt"/>
                <a:cs typeface="+mn-lt"/>
              </a:rPr>
              <a:t>akurat</a:t>
            </a:r>
            <a:r>
              <a:rPr lang="en-ID" sz="1400" dirty="0">
                <a:ea typeface="+mn-lt"/>
                <a:cs typeface="+mn-lt"/>
              </a:rPr>
              <a:t> dan </a:t>
            </a:r>
            <a:r>
              <a:rPr lang="en-ID" sz="1400" err="1">
                <a:ea typeface="+mn-lt"/>
                <a:cs typeface="+mn-lt"/>
              </a:rPr>
              <a:t>berskala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besar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melatih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jaringan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saraf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untuk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memprediksi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representasi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secara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benar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secara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algoritme</a:t>
            </a:r>
            <a:r>
              <a:rPr lang="en-ID" sz="1400" dirty="0">
                <a:ea typeface="+mn-lt"/>
                <a:cs typeface="+mn-lt"/>
              </a:rPr>
              <a:t>. Ini </a:t>
            </a:r>
            <a:r>
              <a:rPr lang="en-ID" sz="1400" err="1">
                <a:ea typeface="+mn-lt"/>
                <a:cs typeface="+mn-lt"/>
              </a:rPr>
              <a:t>masih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didukung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dengan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penggabungan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informasi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dari</a:t>
            </a:r>
            <a:r>
              <a:rPr lang="en-ID" sz="1400" dirty="0">
                <a:ea typeface="+mn-lt"/>
                <a:cs typeface="+mn-lt"/>
              </a:rPr>
              <a:t> sensor </a:t>
            </a:r>
            <a:r>
              <a:rPr lang="en-ID" sz="1400" err="1">
                <a:ea typeface="+mn-lt"/>
                <a:cs typeface="+mn-lt"/>
              </a:rPr>
              <a:t>mobil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saat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melintasi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ruang</a:t>
            </a:r>
            <a:r>
              <a:rPr lang="en-ID" sz="1400" dirty="0">
                <a:ea typeface="+mn-lt"/>
                <a:cs typeface="+mn-lt"/>
              </a:rPr>
              <a:t> dan </a:t>
            </a:r>
            <a:r>
              <a:rPr lang="en-ID" sz="1400" err="1">
                <a:ea typeface="+mn-lt"/>
                <a:cs typeface="+mn-lt"/>
              </a:rPr>
              <a:t>waktu</a:t>
            </a:r>
            <a:r>
              <a:rPr lang="en-ID" sz="1400" dirty="0">
                <a:ea typeface="+mn-lt"/>
                <a:cs typeface="+mn-lt"/>
              </a:rPr>
              <a:t>. </a:t>
            </a:r>
            <a:r>
              <a:rPr lang="en-ID" sz="1400" err="1">
                <a:ea typeface="+mn-lt"/>
                <a:cs typeface="+mn-lt"/>
              </a:rPr>
              <a:t>Evaluasi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algoritme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disematkan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melalui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skala</a:t>
            </a:r>
            <a:r>
              <a:rPr lang="en-ID" sz="1400" dirty="0">
                <a:ea typeface="+mn-lt"/>
                <a:cs typeface="+mn-lt"/>
              </a:rPr>
              <a:t> di </a:t>
            </a:r>
            <a:r>
              <a:rPr lang="en-ID" sz="1400" err="1">
                <a:ea typeface="+mn-lt"/>
                <a:cs typeface="+mn-lt"/>
              </a:rPr>
              <a:t>seluruh</a:t>
            </a:r>
            <a:r>
              <a:rPr lang="en-ID" sz="1400" dirty="0">
                <a:ea typeface="+mn-lt"/>
                <a:cs typeface="+mn-lt"/>
              </a:rPr>
              <a:t> armada </a:t>
            </a:r>
            <a:r>
              <a:rPr lang="en-ID" sz="1400" err="1">
                <a:ea typeface="+mn-lt"/>
                <a:cs typeface="+mn-lt"/>
              </a:rPr>
              <a:t>Tesla.Berikutnya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adalah</a:t>
            </a:r>
            <a:r>
              <a:rPr lang="en-ID" sz="1400" dirty="0">
                <a:ea typeface="+mn-lt"/>
                <a:cs typeface="+mn-lt"/>
              </a:rPr>
              <a:t> Code Foundation. Throughput, </a:t>
            </a:r>
            <a:r>
              <a:rPr lang="en-ID" sz="1400" err="1">
                <a:ea typeface="+mn-lt"/>
                <a:cs typeface="+mn-lt"/>
              </a:rPr>
              <a:t>latensi</a:t>
            </a:r>
            <a:r>
              <a:rPr lang="en-ID" sz="1400" dirty="0">
                <a:ea typeface="+mn-lt"/>
                <a:cs typeface="+mn-lt"/>
              </a:rPr>
              <a:t>, </a:t>
            </a:r>
            <a:r>
              <a:rPr lang="en-ID" sz="1400" err="1">
                <a:ea typeface="+mn-lt"/>
                <a:cs typeface="+mn-lt"/>
              </a:rPr>
              <a:t>kebenaran</a:t>
            </a:r>
            <a:r>
              <a:rPr lang="en-ID" sz="1400" dirty="0">
                <a:ea typeface="+mn-lt"/>
                <a:cs typeface="+mn-lt"/>
              </a:rPr>
              <a:t>, dan </a:t>
            </a:r>
            <a:r>
              <a:rPr lang="en-ID" sz="1400" err="1">
                <a:ea typeface="+mn-lt"/>
                <a:cs typeface="+mn-lt"/>
              </a:rPr>
              <a:t>determinisme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adalah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metrik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utama</a:t>
            </a:r>
            <a:r>
              <a:rPr lang="en-ID" sz="1400" dirty="0">
                <a:ea typeface="+mn-lt"/>
                <a:cs typeface="+mn-lt"/>
              </a:rPr>
              <a:t> yang </a:t>
            </a:r>
            <a:r>
              <a:rPr lang="en-ID" sz="1400" err="1">
                <a:ea typeface="+mn-lt"/>
                <a:cs typeface="+mn-lt"/>
              </a:rPr>
              <a:t>dioptimalkan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untuk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kode</a:t>
            </a:r>
            <a:r>
              <a:rPr lang="en-ID" sz="1400" dirty="0">
                <a:ea typeface="+mn-lt"/>
                <a:cs typeface="+mn-lt"/>
              </a:rPr>
              <a:t> Tesla. </a:t>
            </a:r>
            <a:r>
              <a:rPr lang="en-ID" sz="1400" err="1">
                <a:ea typeface="+mn-lt"/>
                <a:cs typeface="+mn-lt"/>
              </a:rPr>
              <a:t>Bangun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fondasi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perangkat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lunak</a:t>
            </a:r>
            <a:r>
              <a:rPr lang="en-ID" sz="1400" dirty="0">
                <a:ea typeface="+mn-lt"/>
                <a:cs typeface="+mn-lt"/>
              </a:rPr>
              <a:t> Autopilot </a:t>
            </a:r>
            <a:r>
              <a:rPr lang="en-ID" sz="1400" err="1">
                <a:ea typeface="+mn-lt"/>
                <a:cs typeface="+mn-lt"/>
              </a:rPr>
              <a:t>dari</a:t>
            </a:r>
            <a:r>
              <a:rPr lang="en-ID" sz="1400" dirty="0">
                <a:ea typeface="+mn-lt"/>
                <a:cs typeface="+mn-lt"/>
              </a:rPr>
              <a:t> level </a:t>
            </a:r>
            <a:r>
              <a:rPr lang="en-ID" sz="1400" err="1">
                <a:ea typeface="+mn-lt"/>
                <a:cs typeface="+mn-lt"/>
              </a:rPr>
              <a:t>terendah</a:t>
            </a:r>
            <a:r>
              <a:rPr lang="en-ID" sz="1400" dirty="0">
                <a:ea typeface="+mn-lt"/>
                <a:cs typeface="+mn-lt"/>
              </a:rPr>
              <a:t>, </a:t>
            </a:r>
            <a:r>
              <a:rPr lang="en-ID" sz="1400" err="1">
                <a:ea typeface="+mn-lt"/>
                <a:cs typeface="+mn-lt"/>
              </a:rPr>
              <a:t>terintegrasi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erat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dengan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perangkat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keras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khusus</a:t>
            </a:r>
            <a:r>
              <a:rPr lang="en-ID" sz="1400" dirty="0">
                <a:ea typeface="+mn-lt"/>
                <a:cs typeface="+mn-lt"/>
              </a:rPr>
              <a:t>. Tesla juga </a:t>
            </a:r>
            <a:r>
              <a:rPr lang="en-ID" sz="1400" err="1">
                <a:ea typeface="+mn-lt"/>
                <a:cs typeface="+mn-lt"/>
              </a:rPr>
              <a:t>menerapkan</a:t>
            </a:r>
            <a:r>
              <a:rPr lang="en-ID" sz="1400" dirty="0">
                <a:ea typeface="+mn-lt"/>
                <a:cs typeface="+mn-lt"/>
              </a:rPr>
              <a:t> bootloader yang sangat </a:t>
            </a:r>
            <a:r>
              <a:rPr lang="en-ID" sz="1400" err="1">
                <a:ea typeface="+mn-lt"/>
                <a:cs typeface="+mn-lt"/>
              </a:rPr>
              <a:t>andal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dengan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dukungan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untuk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pembaruan</a:t>
            </a:r>
            <a:r>
              <a:rPr lang="en-ID" sz="1400" dirty="0">
                <a:ea typeface="+mn-lt"/>
                <a:cs typeface="+mn-lt"/>
              </a:rPr>
              <a:t> over-the-air dan </a:t>
            </a:r>
            <a:r>
              <a:rPr lang="en-ID" sz="1400" err="1">
                <a:ea typeface="+mn-lt"/>
                <a:cs typeface="+mn-lt"/>
              </a:rPr>
              <a:t>menampilkannya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err="1">
                <a:ea typeface="+mn-lt"/>
                <a:cs typeface="+mn-lt"/>
              </a:rPr>
              <a:t>melalui</a:t>
            </a:r>
            <a:r>
              <a:rPr lang="en-ID" sz="1400" dirty="0">
                <a:ea typeface="+mn-lt"/>
                <a:cs typeface="+mn-lt"/>
              </a:rPr>
              <a:t> display kernel Linux yang </a:t>
            </a:r>
            <a:r>
              <a:rPr lang="en-ID" sz="1400" dirty="0" err="1">
                <a:ea typeface="+mn-lt"/>
                <a:cs typeface="+mn-lt"/>
              </a:rPr>
              <a:t>telah</a:t>
            </a:r>
            <a:r>
              <a:rPr lang="en-ID" sz="1400" dirty="0">
                <a:ea typeface="+mn-lt"/>
                <a:cs typeface="+mn-lt"/>
              </a:rPr>
              <a:t> </a:t>
            </a:r>
            <a:r>
              <a:rPr lang="en-ID" sz="1400" dirty="0" err="1">
                <a:ea typeface="+mn-lt"/>
                <a:cs typeface="+mn-lt"/>
              </a:rPr>
              <a:t>disesuaikan</a:t>
            </a:r>
            <a:r>
              <a:rPr lang="en-ID" sz="1400" dirty="0">
                <a:ea typeface="+mn-lt"/>
                <a:cs typeface="+mn-lt"/>
              </a:rPr>
              <a:t>. </a:t>
            </a:r>
            <a:endParaRPr lang="en-US" sz="1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885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D44C-3942-2EC7-8B89-679C31C3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Kelebihan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A09E-002E-6633-36CF-2F305D7AE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252853"/>
            <a:ext cx="6281873" cy="6208177"/>
          </a:xfrm>
        </p:spPr>
        <p:txBody>
          <a:bodyPr>
            <a:normAutofit fontScale="85000" lnSpcReduction="10000"/>
          </a:bodyPr>
          <a:lstStyle/>
          <a:p>
            <a:r>
              <a:rPr lang="en-ID" err="1">
                <a:ea typeface="+mn-lt"/>
                <a:cs typeface="+mn-lt"/>
              </a:rPr>
              <a:t>Menurut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err="1">
                <a:ea typeface="+mn-lt"/>
                <a:cs typeface="+mn-lt"/>
              </a:rPr>
              <a:t>laporan</a:t>
            </a:r>
            <a:r>
              <a:rPr lang="en-ID" dirty="0">
                <a:ea typeface="+mn-lt"/>
                <a:cs typeface="+mn-lt"/>
              </a:rPr>
              <a:t> National Highway Traffic Safety Administration (NHTSA), </a:t>
            </a:r>
            <a:r>
              <a:rPr lang="en-ID" err="1">
                <a:ea typeface="+mn-lt"/>
                <a:cs typeface="+mn-lt"/>
              </a:rPr>
              <a:t>kendaraan</a:t>
            </a:r>
            <a:r>
              <a:rPr lang="en-ID" dirty="0">
                <a:ea typeface="+mn-lt"/>
                <a:cs typeface="+mn-lt"/>
              </a:rPr>
              <a:t> yang </a:t>
            </a:r>
            <a:r>
              <a:rPr lang="en-ID" err="1">
                <a:ea typeface="+mn-lt"/>
                <a:cs typeface="+mn-lt"/>
              </a:rPr>
              <a:t>memiliki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err="1">
                <a:ea typeface="+mn-lt"/>
                <a:cs typeface="+mn-lt"/>
              </a:rPr>
              <a:t>fitur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Autopilot Tesla </a:t>
            </a:r>
            <a:r>
              <a:rPr lang="en-ID" err="1">
                <a:solidFill>
                  <a:srgbClr val="FF0000"/>
                </a:solidFill>
                <a:ea typeface="+mn-lt"/>
                <a:cs typeface="+mn-lt"/>
              </a:rPr>
              <a:t>dapat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err="1">
                <a:solidFill>
                  <a:srgbClr val="FF0000"/>
                </a:solidFill>
                <a:ea typeface="+mn-lt"/>
                <a:cs typeface="+mn-lt"/>
              </a:rPr>
              <a:t>mengurangi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err="1">
                <a:solidFill>
                  <a:srgbClr val="FF0000"/>
                </a:solidFill>
                <a:ea typeface="+mn-lt"/>
                <a:cs typeface="+mn-lt"/>
              </a:rPr>
              <a:t>angka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err="1">
                <a:solidFill>
                  <a:srgbClr val="FF0000"/>
                </a:solidFill>
                <a:ea typeface="+mn-lt"/>
                <a:cs typeface="+mn-lt"/>
              </a:rPr>
              <a:t>kecelakaan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err="1">
                <a:solidFill>
                  <a:srgbClr val="FF0000"/>
                </a:solidFill>
                <a:ea typeface="+mn-lt"/>
                <a:cs typeface="+mn-lt"/>
              </a:rPr>
              <a:t>sebesar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40 </a:t>
            </a:r>
            <a:r>
              <a:rPr lang="en-ID" err="1">
                <a:solidFill>
                  <a:srgbClr val="FF0000"/>
                </a:solidFill>
                <a:ea typeface="+mn-lt"/>
                <a:cs typeface="+mn-lt"/>
              </a:rPr>
              <a:t>persen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.</a:t>
            </a:r>
            <a:r>
              <a:rPr lang="en-ID" dirty="0">
                <a:ea typeface="+mn-lt"/>
                <a:cs typeface="+mn-lt"/>
              </a:rPr>
              <a:t> Dan </a:t>
            </a:r>
            <a:r>
              <a:rPr lang="en-ID" err="1">
                <a:ea typeface="+mn-lt"/>
                <a:cs typeface="+mn-lt"/>
              </a:rPr>
              <a:t>jika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err="1">
                <a:ea typeface="+mn-lt"/>
                <a:cs typeface="+mn-lt"/>
              </a:rPr>
              <a:t>teknologi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err="1">
                <a:ea typeface="+mn-lt"/>
                <a:cs typeface="+mn-lt"/>
              </a:rPr>
              <a:t>ini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err="1">
                <a:ea typeface="+mn-lt"/>
                <a:cs typeface="+mn-lt"/>
              </a:rPr>
              <a:t>semakin</a:t>
            </a:r>
            <a:r>
              <a:rPr lang="en-ID" dirty="0">
                <a:ea typeface="+mn-lt"/>
                <a:cs typeface="+mn-lt"/>
              </a:rPr>
              <a:t> di </a:t>
            </a:r>
            <a:r>
              <a:rPr lang="en-ID" err="1">
                <a:ea typeface="+mn-lt"/>
                <a:cs typeface="+mn-lt"/>
              </a:rPr>
              <a:t>sempurnakan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err="1">
                <a:ea typeface="+mn-lt"/>
                <a:cs typeface="+mn-lt"/>
              </a:rPr>
              <a:t>maka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err="1">
                <a:ea typeface="+mn-lt"/>
                <a:cs typeface="+mn-lt"/>
              </a:rPr>
              <a:t>angka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err="1">
                <a:ea typeface="+mn-lt"/>
                <a:cs typeface="+mn-lt"/>
              </a:rPr>
              <a:t>kecelakan</a:t>
            </a:r>
            <a:r>
              <a:rPr lang="en-ID" dirty="0">
                <a:ea typeface="+mn-lt"/>
                <a:cs typeface="+mn-lt"/>
              </a:rPr>
              <a:t> juga </a:t>
            </a:r>
            <a:r>
              <a:rPr lang="en-ID" err="1">
                <a:ea typeface="+mn-lt"/>
                <a:cs typeface="+mn-lt"/>
              </a:rPr>
              <a:t>akan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err="1">
                <a:ea typeface="+mn-lt"/>
                <a:cs typeface="+mn-lt"/>
              </a:rPr>
              <a:t>semakin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err="1">
                <a:ea typeface="+mn-lt"/>
                <a:cs typeface="+mn-lt"/>
              </a:rPr>
              <a:t>kecil</a:t>
            </a:r>
            <a:r>
              <a:rPr lang="en-ID" dirty="0">
                <a:ea typeface="+mn-lt"/>
                <a:cs typeface="+mn-lt"/>
              </a:rPr>
              <a:t>. </a:t>
            </a:r>
            <a:endParaRPr lang="en-US"/>
          </a:p>
          <a:p>
            <a:r>
              <a:rPr lang="en-ID" dirty="0" err="1">
                <a:ea typeface="+mn-lt"/>
                <a:cs typeface="+mn-lt"/>
              </a:rPr>
              <a:t>Laporan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itu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dibuat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sebagai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respons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atas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kecelakaan</a:t>
            </a:r>
            <a:r>
              <a:rPr lang="en-ID" dirty="0">
                <a:ea typeface="+mn-lt"/>
                <a:cs typeface="+mn-lt"/>
              </a:rPr>
              <a:t> fatal </a:t>
            </a:r>
            <a:r>
              <a:rPr lang="en-ID" dirty="0" err="1">
                <a:ea typeface="+mn-lt"/>
                <a:cs typeface="+mn-lt"/>
              </a:rPr>
              <a:t>tahun</a:t>
            </a:r>
            <a:r>
              <a:rPr lang="en-ID" dirty="0">
                <a:ea typeface="+mn-lt"/>
                <a:cs typeface="+mn-lt"/>
              </a:rPr>
              <a:t> 2016 yang </a:t>
            </a:r>
            <a:r>
              <a:rPr lang="en-ID" dirty="0" err="1">
                <a:ea typeface="+mn-lt"/>
                <a:cs typeface="+mn-lt"/>
              </a:rPr>
              <a:t>melibatkan</a:t>
            </a:r>
            <a:r>
              <a:rPr lang="en-ID" dirty="0">
                <a:ea typeface="+mn-lt"/>
                <a:cs typeface="+mn-lt"/>
              </a:rPr>
              <a:t> trailer </a:t>
            </a:r>
            <a:r>
              <a:rPr lang="en-ID" dirty="0" err="1">
                <a:ea typeface="+mn-lt"/>
                <a:cs typeface="+mn-lt"/>
              </a:rPr>
              <a:t>traktor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menabrak</a:t>
            </a:r>
            <a:r>
              <a:rPr lang="en-ID" dirty="0">
                <a:ea typeface="+mn-lt"/>
                <a:cs typeface="+mn-lt"/>
              </a:rPr>
              <a:t> Tesla Model S di </a:t>
            </a:r>
            <a:r>
              <a:rPr lang="en-ID" dirty="0" err="1">
                <a:ea typeface="+mn-lt"/>
                <a:cs typeface="+mn-lt"/>
              </a:rPr>
              <a:t>jalan</a:t>
            </a:r>
            <a:r>
              <a:rPr lang="en-ID" dirty="0">
                <a:ea typeface="+mn-lt"/>
                <a:cs typeface="+mn-lt"/>
              </a:rPr>
              <a:t> Florida.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r>
              <a:rPr lang="en-ID" dirty="0" err="1">
                <a:ea typeface="+mn-lt"/>
                <a:cs typeface="+mn-lt"/>
              </a:rPr>
              <a:t>Dilansir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dari</a:t>
            </a:r>
            <a:r>
              <a:rPr lang="en-ID" dirty="0">
                <a:ea typeface="+mn-lt"/>
                <a:cs typeface="+mn-lt"/>
              </a:rPr>
              <a:t> Mental Floss, Rabu (16/12/2020), Autopilot Tesla </a:t>
            </a:r>
            <a:r>
              <a:rPr lang="en-ID" dirty="0" err="1">
                <a:ea typeface="+mn-lt"/>
                <a:cs typeface="+mn-lt"/>
              </a:rPr>
              <a:t>memiliki</a:t>
            </a:r>
            <a:r>
              <a:rPr lang="en-ID" dirty="0">
                <a:ea typeface="+mn-lt"/>
                <a:cs typeface="+mn-lt"/>
              </a:rPr>
              <a:t> sensor yang </a:t>
            </a:r>
            <a:r>
              <a:rPr lang="en-ID" dirty="0" err="1">
                <a:ea typeface="+mn-lt"/>
                <a:cs typeface="+mn-lt"/>
              </a:rPr>
              <a:t>dapat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mengaktifkan</a:t>
            </a:r>
            <a:r>
              <a:rPr lang="en-ID" dirty="0">
                <a:ea typeface="+mn-lt"/>
                <a:cs typeface="+mn-lt"/>
              </a:rPr>
              <a:t> rem </a:t>
            </a:r>
            <a:r>
              <a:rPr lang="en-ID" dirty="0" err="1">
                <a:ea typeface="+mn-lt"/>
                <a:cs typeface="+mn-lt"/>
              </a:rPr>
              <a:t>mobil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ketika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potensi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tabrakan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terdeteksi</a:t>
            </a:r>
            <a:r>
              <a:rPr lang="en-ID" dirty="0">
                <a:ea typeface="+mn-lt"/>
                <a:cs typeface="+mn-lt"/>
              </a:rPr>
              <a:t>, </a:t>
            </a:r>
            <a:r>
              <a:rPr lang="en-ID" dirty="0" err="1">
                <a:ea typeface="+mn-lt"/>
                <a:cs typeface="+mn-lt"/>
              </a:rPr>
              <a:t>bahkan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ketika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pengemudi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tidak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bereaksi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tepat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waktu</a:t>
            </a:r>
            <a:r>
              <a:rPr lang="en-ID" dirty="0">
                <a:ea typeface="+mn-lt"/>
                <a:cs typeface="+mn-lt"/>
              </a:rPr>
              <a:t>. Selain </a:t>
            </a:r>
            <a:r>
              <a:rPr lang="en-ID" dirty="0" err="1">
                <a:ea typeface="+mn-lt"/>
                <a:cs typeface="+mn-lt"/>
              </a:rPr>
              <a:t>itu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ada</a:t>
            </a:r>
            <a:r>
              <a:rPr lang="en-ID" dirty="0">
                <a:ea typeface="+mn-lt"/>
                <a:cs typeface="+mn-lt"/>
              </a:rPr>
              <a:t> juga cruise control yang </a:t>
            </a:r>
            <a:r>
              <a:rPr lang="en-ID" dirty="0" err="1">
                <a:ea typeface="+mn-lt"/>
                <a:cs typeface="+mn-lt"/>
              </a:rPr>
              <a:t>dapat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memperhihtungkan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kecepatan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mobil</a:t>
            </a:r>
            <a:r>
              <a:rPr lang="en-ID" dirty="0">
                <a:ea typeface="+mn-lt"/>
                <a:cs typeface="+mn-lt"/>
              </a:rPr>
              <a:t> lain.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r>
              <a:rPr lang="en-ID" dirty="0" err="1">
                <a:ea typeface="+mn-lt"/>
                <a:cs typeface="+mn-lt"/>
              </a:rPr>
              <a:t>Namun</a:t>
            </a:r>
            <a:r>
              <a:rPr lang="en-ID" dirty="0">
                <a:ea typeface="+mn-lt"/>
                <a:cs typeface="+mn-lt"/>
              </a:rPr>
              <a:t>, </a:t>
            </a:r>
            <a:r>
              <a:rPr lang="en-ID" dirty="0" err="1">
                <a:ea typeface="+mn-lt"/>
                <a:cs typeface="+mn-lt"/>
              </a:rPr>
              <a:t>laporan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itu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menjelaskan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bahwa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pengereman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otomatis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mobil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dirancang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untuk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tabrakan</a:t>
            </a:r>
            <a:r>
              <a:rPr lang="en-ID" dirty="0">
                <a:ea typeface="+mn-lt"/>
                <a:cs typeface="+mn-lt"/>
              </a:rPr>
              <a:t> di </a:t>
            </a:r>
            <a:r>
              <a:rPr lang="en-ID" dirty="0" err="1">
                <a:ea typeface="+mn-lt"/>
                <a:cs typeface="+mn-lt"/>
              </a:rPr>
              <a:t>bagian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belakang</a:t>
            </a:r>
            <a:r>
              <a:rPr lang="en-ID" dirty="0">
                <a:ea typeface="+mn-lt"/>
                <a:cs typeface="+mn-lt"/>
              </a:rPr>
              <a:t>. Jika </a:t>
            </a:r>
            <a:r>
              <a:rPr lang="en-ID" dirty="0" err="1">
                <a:ea typeface="+mn-lt"/>
                <a:cs typeface="+mn-lt"/>
              </a:rPr>
              <a:t>potensi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tabrakan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dari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samping</a:t>
            </a:r>
            <a:r>
              <a:rPr lang="en-ID" dirty="0">
                <a:ea typeface="+mn-lt"/>
                <a:cs typeface="+mn-lt"/>
              </a:rPr>
              <a:t>, </a:t>
            </a:r>
            <a:r>
              <a:rPr lang="en-ID" dirty="0" err="1">
                <a:ea typeface="+mn-lt"/>
                <a:cs typeface="+mn-lt"/>
              </a:rPr>
              <a:t>itu</a:t>
            </a:r>
            <a:r>
              <a:rPr lang="en-ID" dirty="0">
                <a:ea typeface="+mn-lt"/>
                <a:cs typeface="+mn-lt"/>
              </a:rPr>
              <a:t> di </a:t>
            </a:r>
            <a:r>
              <a:rPr lang="en-ID" dirty="0" err="1">
                <a:ea typeface="+mn-lt"/>
                <a:cs typeface="+mn-lt"/>
              </a:rPr>
              <a:t>luar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kendali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dari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sistem</a:t>
            </a:r>
            <a:r>
              <a:rPr lang="en-ID" dirty="0">
                <a:ea typeface="+mn-lt"/>
                <a:cs typeface="+mn-lt"/>
              </a:rPr>
              <a:t> dan </a:t>
            </a:r>
            <a:r>
              <a:rPr lang="en-ID" dirty="0" err="1">
                <a:ea typeface="+mn-lt"/>
                <a:cs typeface="+mn-lt"/>
              </a:rPr>
              <a:t>bukan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kegagalan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fungsi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teknologi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tersebut</a:t>
            </a:r>
            <a:r>
              <a:rPr lang="en-ID" dirty="0">
                <a:ea typeface="+mn-lt"/>
                <a:cs typeface="+mn-lt"/>
              </a:rPr>
              <a:t>.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r>
              <a:rPr lang="en-ID" dirty="0">
                <a:ea typeface="+mn-lt"/>
                <a:cs typeface="+mn-lt"/>
              </a:rPr>
              <a:t>Selain </a:t>
            </a:r>
            <a:r>
              <a:rPr lang="en-ID" dirty="0" err="1">
                <a:ea typeface="+mn-lt"/>
                <a:cs typeface="+mn-lt"/>
              </a:rPr>
              <a:t>itu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ada</a:t>
            </a:r>
            <a:r>
              <a:rPr lang="en-ID" dirty="0">
                <a:ea typeface="+mn-lt"/>
                <a:cs typeface="+mn-lt"/>
              </a:rPr>
              <a:t> juga </a:t>
            </a:r>
            <a:r>
              <a:rPr lang="en-ID" dirty="0" err="1">
                <a:ea typeface="+mn-lt"/>
                <a:cs typeface="+mn-lt"/>
              </a:rPr>
              <a:t>sistem</a:t>
            </a:r>
            <a:r>
              <a:rPr lang="en-ID" dirty="0">
                <a:ea typeface="+mn-lt"/>
                <a:cs typeface="+mn-lt"/>
              </a:rPr>
              <a:t> Autosteer yang </a:t>
            </a:r>
            <a:r>
              <a:rPr lang="en-ID" dirty="0" err="1">
                <a:ea typeface="+mn-lt"/>
                <a:cs typeface="+mn-lt"/>
              </a:rPr>
              <a:t>bertanggung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jawab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atas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pengurangan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signifikan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dalam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kecelakaan</a:t>
            </a:r>
            <a:r>
              <a:rPr lang="en-ID" dirty="0">
                <a:ea typeface="+mn-lt"/>
                <a:cs typeface="+mn-lt"/>
              </a:rPr>
              <a:t> Tesla. Sistem </a:t>
            </a:r>
            <a:r>
              <a:rPr lang="en-ID" dirty="0" err="1">
                <a:ea typeface="+mn-lt"/>
                <a:cs typeface="+mn-lt"/>
              </a:rPr>
              <a:t>ini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dapat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mendeteksi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marka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jalan</a:t>
            </a:r>
            <a:r>
              <a:rPr lang="en-ID" dirty="0">
                <a:ea typeface="+mn-lt"/>
                <a:cs typeface="+mn-lt"/>
              </a:rPr>
              <a:t> dan </a:t>
            </a:r>
            <a:r>
              <a:rPr lang="en-ID" dirty="0" err="1">
                <a:ea typeface="+mn-lt"/>
                <a:cs typeface="+mn-lt"/>
              </a:rPr>
              <a:t>keberadaan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kendaraan</a:t>
            </a:r>
            <a:r>
              <a:rPr lang="en-ID" dirty="0">
                <a:ea typeface="+mn-lt"/>
                <a:cs typeface="+mn-lt"/>
              </a:rPr>
              <a:t> lain dan </a:t>
            </a:r>
            <a:r>
              <a:rPr lang="en-ID" dirty="0" err="1">
                <a:ea typeface="+mn-lt"/>
                <a:cs typeface="+mn-lt"/>
              </a:rPr>
              <a:t>membantu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pengemudi</a:t>
            </a:r>
            <a:r>
              <a:rPr lang="en-ID" dirty="0">
                <a:ea typeface="+mn-lt"/>
                <a:cs typeface="+mn-lt"/>
              </a:rPr>
              <a:t> agar </a:t>
            </a:r>
            <a:r>
              <a:rPr lang="en-ID" dirty="0" err="1">
                <a:ea typeface="+mn-lt"/>
                <a:cs typeface="+mn-lt"/>
              </a:rPr>
              <a:t>tetap</a:t>
            </a:r>
            <a:r>
              <a:rPr lang="en-ID" dirty="0">
                <a:ea typeface="+mn-lt"/>
                <a:cs typeface="+mn-lt"/>
              </a:rPr>
              <a:t> di </a:t>
            </a:r>
            <a:r>
              <a:rPr lang="en-ID" dirty="0" err="1">
                <a:ea typeface="+mn-lt"/>
                <a:cs typeface="+mn-lt"/>
              </a:rPr>
              <a:t>jalur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mereka</a:t>
            </a:r>
            <a:r>
              <a:rPr lang="en-ID" dirty="0">
                <a:ea typeface="+mn-lt"/>
                <a:cs typeface="+mn-lt"/>
              </a:rPr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5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1444-DEE1-4FCE-9C6F-57CEA115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Potensi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1DE57-4A72-7DD8-CFDD-1706B39AC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337520"/>
            <a:ext cx="6281873" cy="5996510"/>
          </a:xfrm>
        </p:spPr>
        <p:txBody>
          <a:bodyPr/>
          <a:lstStyle/>
          <a:p>
            <a:r>
              <a:rPr lang="en-ID" dirty="0">
                <a:ea typeface="+mn-lt"/>
                <a:cs typeface="+mn-lt"/>
              </a:rPr>
              <a:t>Perusahaan </a:t>
            </a:r>
            <a:r>
              <a:rPr lang="en-ID" dirty="0" err="1">
                <a:ea typeface="+mn-lt"/>
                <a:cs typeface="+mn-lt"/>
              </a:rPr>
              <a:t>raksasa</a:t>
            </a:r>
            <a:r>
              <a:rPr lang="en-ID" dirty="0">
                <a:ea typeface="+mn-lt"/>
                <a:cs typeface="+mn-lt"/>
              </a:rPr>
              <a:t> internet Google dan </a:t>
            </a:r>
            <a:r>
              <a:rPr lang="en-ID" dirty="0" err="1">
                <a:ea typeface="+mn-lt"/>
                <a:cs typeface="+mn-lt"/>
              </a:rPr>
              <a:t>perusahaan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mobil</a:t>
            </a:r>
            <a:r>
              <a:rPr lang="en-ID" dirty="0">
                <a:ea typeface="+mn-lt"/>
                <a:cs typeface="+mn-lt"/>
              </a:rPr>
              <a:t> global </a:t>
            </a:r>
            <a:r>
              <a:rPr lang="en-ID" dirty="0" err="1">
                <a:ea typeface="+mn-lt"/>
                <a:cs typeface="+mn-lt"/>
              </a:rPr>
              <a:t>berhasil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mengembangkan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mobil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berjalan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otomatis</a:t>
            </a:r>
            <a:r>
              <a:rPr lang="en-ID" dirty="0">
                <a:ea typeface="+mn-lt"/>
                <a:cs typeface="+mn-lt"/>
              </a:rPr>
              <a:t>. Dalam </a:t>
            </a:r>
            <a:r>
              <a:rPr lang="en-ID" dirty="0" err="1">
                <a:ea typeface="+mn-lt"/>
                <a:cs typeface="+mn-lt"/>
              </a:rPr>
              <a:t>beberapa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tahun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mendatang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mobil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ini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akan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diserap</a:t>
            </a:r>
            <a:r>
              <a:rPr lang="en-ID" dirty="0">
                <a:ea typeface="+mn-lt"/>
                <a:cs typeface="+mn-lt"/>
              </a:rPr>
              <a:t> pasar. </a:t>
            </a:r>
            <a:r>
              <a:rPr lang="en-ID" dirty="0" err="1">
                <a:ea typeface="+mn-lt"/>
                <a:cs typeface="+mn-lt"/>
              </a:rPr>
              <a:t>Seperti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Inggris</a:t>
            </a:r>
            <a:r>
              <a:rPr lang="en-ID" dirty="0">
                <a:ea typeface="+mn-lt"/>
                <a:cs typeface="+mn-lt"/>
              </a:rPr>
              <a:t>. Mobil model </a:t>
            </a:r>
            <a:r>
              <a:rPr lang="en-ID" dirty="0" err="1">
                <a:ea typeface="+mn-lt"/>
                <a:cs typeface="+mn-lt"/>
              </a:rPr>
              <a:t>tersebut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dilepas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mulai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awal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tahun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depan</a:t>
            </a:r>
            <a:r>
              <a:rPr lang="en-ID" dirty="0">
                <a:ea typeface="+mn-lt"/>
                <a:cs typeface="+mn-lt"/>
              </a:rPr>
              <a:t>. Dan </a:t>
            </a:r>
            <a:r>
              <a:rPr lang="en-ID" dirty="0" err="1">
                <a:ea typeface="+mn-lt"/>
                <a:cs typeface="+mn-lt"/>
              </a:rPr>
              <a:t>menandakan</a:t>
            </a:r>
            <a:r>
              <a:rPr lang="en-ID" dirty="0">
                <a:ea typeface="+mn-lt"/>
                <a:cs typeface="+mn-lt"/>
              </a:rPr>
              <a:t> era </a:t>
            </a:r>
            <a:r>
              <a:rPr lang="en-ID" dirty="0" err="1">
                <a:ea typeface="+mn-lt"/>
                <a:cs typeface="+mn-lt"/>
              </a:rPr>
              <a:t>baru</a:t>
            </a:r>
            <a:r>
              <a:rPr lang="en-ID" dirty="0">
                <a:ea typeface="+mn-lt"/>
                <a:cs typeface="+mn-lt"/>
              </a:rPr>
              <a:t> dunia </a:t>
            </a:r>
            <a:r>
              <a:rPr lang="en-ID" dirty="0" err="1">
                <a:ea typeface="+mn-lt"/>
                <a:cs typeface="+mn-lt"/>
              </a:rPr>
              <a:t>otomotif</a:t>
            </a:r>
            <a:r>
              <a:rPr lang="en-ID" dirty="0">
                <a:ea typeface="+mn-lt"/>
                <a:cs typeface="+mn-lt"/>
              </a:rPr>
              <a:t> di </a:t>
            </a:r>
            <a:r>
              <a:rPr lang="en-ID" dirty="0" err="1">
                <a:ea typeface="+mn-lt"/>
                <a:cs typeface="+mn-lt"/>
              </a:rPr>
              <a:t>Eropa</a:t>
            </a:r>
            <a:r>
              <a:rPr lang="en-ID" dirty="0">
                <a:ea typeface="+mn-lt"/>
                <a:cs typeface="+mn-lt"/>
              </a:rPr>
              <a:t>. </a:t>
            </a:r>
            <a:r>
              <a:rPr lang="en-ID" dirty="0" err="1">
                <a:ea typeface="+mn-lt"/>
                <a:cs typeface="+mn-lt"/>
              </a:rPr>
              <a:t>Beberapa</a:t>
            </a:r>
            <a:r>
              <a:rPr lang="en-ID" dirty="0">
                <a:ea typeface="+mn-lt"/>
                <a:cs typeface="+mn-lt"/>
              </a:rPr>
              <a:t> negara </a:t>
            </a:r>
            <a:r>
              <a:rPr lang="en-ID" dirty="0" err="1">
                <a:ea typeface="+mn-lt"/>
                <a:cs typeface="+mn-lt"/>
              </a:rPr>
              <a:t>potensial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diprediksi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akan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mengikuti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jejak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pemerintah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Inggris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mengingat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mobil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pintar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ini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memudahkan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pengendara</a:t>
            </a:r>
            <a:r>
              <a:rPr lang="en-ID" dirty="0">
                <a:ea typeface="+mn-lt"/>
                <a:cs typeface="+mn-lt"/>
              </a:rPr>
              <a:t>.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r>
              <a:rPr lang="en-ID" dirty="0" err="1">
                <a:ea typeface="+mn-lt"/>
                <a:cs typeface="+mn-lt"/>
              </a:rPr>
              <a:t>Inggris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tidak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sendirian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memanfaatkan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mobil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tersebut</a:t>
            </a:r>
            <a:r>
              <a:rPr lang="en-ID" dirty="0">
                <a:ea typeface="+mn-lt"/>
                <a:cs typeface="+mn-lt"/>
              </a:rPr>
              <a:t>. California, Florida dan Nevada </a:t>
            </a:r>
            <a:r>
              <a:rPr lang="en-ID" dirty="0" err="1">
                <a:ea typeface="+mn-lt"/>
                <a:cs typeface="+mn-lt"/>
              </a:rPr>
              <a:t>sudah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mengizinkan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pengujian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mobil</a:t>
            </a:r>
            <a:r>
              <a:rPr lang="en-ID" dirty="0">
                <a:ea typeface="+mn-lt"/>
                <a:cs typeface="+mn-lt"/>
              </a:rPr>
              <a:t> autopilot di </a:t>
            </a:r>
            <a:r>
              <a:rPr lang="en-ID" dirty="0" err="1">
                <a:ea typeface="+mn-lt"/>
                <a:cs typeface="+mn-lt"/>
              </a:rPr>
              <a:t>jalan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umum</a:t>
            </a:r>
            <a:r>
              <a:rPr lang="en-ID" dirty="0">
                <a:ea typeface="+mn-lt"/>
                <a:cs typeface="+mn-lt"/>
              </a:rPr>
              <a:t>, </a:t>
            </a:r>
            <a:r>
              <a:rPr lang="en-ID" dirty="0" err="1">
                <a:ea typeface="+mn-lt"/>
                <a:cs typeface="+mn-lt"/>
              </a:rPr>
              <a:t>sementara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Jepang</a:t>
            </a:r>
            <a:r>
              <a:rPr lang="en-ID" dirty="0">
                <a:ea typeface="+mn-lt"/>
                <a:cs typeface="+mn-lt"/>
              </a:rPr>
              <a:t> dan </a:t>
            </a:r>
            <a:r>
              <a:rPr lang="en-ID" dirty="0" err="1">
                <a:ea typeface="+mn-lt"/>
                <a:cs typeface="+mn-lt"/>
              </a:rPr>
              <a:t>Swedia</a:t>
            </a:r>
            <a:r>
              <a:rPr lang="en-ID" dirty="0">
                <a:ea typeface="+mn-lt"/>
                <a:cs typeface="+mn-lt"/>
              </a:rPr>
              <a:t> juga </a:t>
            </a:r>
            <a:r>
              <a:rPr lang="en-ID" dirty="0" err="1">
                <a:ea typeface="+mn-lt"/>
                <a:cs typeface="+mn-lt"/>
              </a:rPr>
              <a:t>sudah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menguji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coba</a:t>
            </a:r>
            <a:r>
              <a:rPr lang="en-ID" dirty="0">
                <a:ea typeface="+mn-lt"/>
                <a:cs typeface="+mn-lt"/>
              </a:rPr>
              <a:t> dan </a:t>
            </a:r>
            <a:r>
              <a:rPr lang="en-ID" dirty="0" err="1">
                <a:ea typeface="+mn-lt"/>
                <a:cs typeface="+mn-lt"/>
              </a:rPr>
              <a:t>tinggal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memasarkan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mobil</a:t>
            </a:r>
            <a:r>
              <a:rPr lang="en-ID" dirty="0">
                <a:ea typeface="+mn-lt"/>
                <a:cs typeface="+mn-lt"/>
              </a:rPr>
              <a:t> model </a:t>
            </a:r>
            <a:r>
              <a:rPr lang="en-ID" dirty="0" err="1">
                <a:ea typeface="+mn-lt"/>
                <a:cs typeface="+mn-lt"/>
              </a:rPr>
              <a:t>ini</a:t>
            </a:r>
            <a:r>
              <a:rPr lang="en-ID" dirty="0">
                <a:ea typeface="+mn-lt"/>
                <a:cs typeface="+mn-lt"/>
              </a:rPr>
              <a:t>.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0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7F8D-4851-C2BA-AECB-0284B29F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Kekurangan</a:t>
            </a:r>
            <a:r>
              <a:rPr lang="en-US" dirty="0">
                <a:cs typeface="Calibri Light"/>
              </a:rPr>
              <a:t>/</a:t>
            </a:r>
            <a:r>
              <a:rPr lang="en-US" dirty="0" err="1">
                <a:cs typeface="Calibri Light"/>
              </a:rPr>
              <a:t>Hambatan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F604-7580-D9A0-57AC-ABBE37DA1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365742"/>
            <a:ext cx="6493539" cy="6250510"/>
          </a:xfrm>
        </p:spPr>
        <p:txBody>
          <a:bodyPr/>
          <a:lstStyle/>
          <a:p>
            <a:r>
              <a:rPr lang="en-ID" dirty="0" err="1">
                <a:ea typeface="+mn-lt"/>
                <a:cs typeface="+mn-lt"/>
              </a:rPr>
              <a:t>Walaupun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kita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berkendara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dengan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mobil</a:t>
            </a:r>
            <a:r>
              <a:rPr lang="en-ID" dirty="0">
                <a:ea typeface="+mn-lt"/>
                <a:cs typeface="+mn-lt"/>
              </a:rPr>
              <a:t> autopilot </a:t>
            </a:r>
            <a:r>
              <a:rPr lang="en-ID" dirty="0" err="1">
                <a:ea typeface="+mn-lt"/>
                <a:cs typeface="+mn-lt"/>
              </a:rPr>
              <a:t>bukan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berarti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kita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menyerahkan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kendali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sepenuhnya</a:t>
            </a:r>
            <a:r>
              <a:rPr lang="en-ID" dirty="0">
                <a:ea typeface="+mn-lt"/>
                <a:cs typeface="+mn-lt"/>
              </a:rPr>
              <a:t> pada </a:t>
            </a:r>
            <a:r>
              <a:rPr lang="en-ID" dirty="0" err="1">
                <a:ea typeface="+mn-lt"/>
                <a:cs typeface="+mn-lt"/>
              </a:rPr>
              <a:t>kendaraan</a:t>
            </a:r>
            <a:r>
              <a:rPr lang="en-ID" dirty="0">
                <a:ea typeface="+mn-lt"/>
                <a:cs typeface="+mn-lt"/>
              </a:rPr>
              <a:t>. </a:t>
            </a:r>
            <a:r>
              <a:rPr lang="en-ID" dirty="0" err="1">
                <a:ea typeface="+mn-lt"/>
                <a:cs typeface="+mn-lt"/>
              </a:rPr>
              <a:t>Pengemudi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tetap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bertanggung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jawab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penuh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terhadap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kontrol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utama</a:t>
            </a:r>
            <a:r>
              <a:rPr lang="en-ID" dirty="0">
                <a:ea typeface="+mn-lt"/>
                <a:cs typeface="+mn-lt"/>
              </a:rPr>
              <a:t> pada </a:t>
            </a:r>
            <a:r>
              <a:rPr lang="en-ID" dirty="0" err="1">
                <a:ea typeface="+mn-lt"/>
                <a:cs typeface="+mn-lt"/>
              </a:rPr>
              <a:t>kendaraan</a:t>
            </a:r>
            <a:r>
              <a:rPr lang="en-ID" dirty="0">
                <a:ea typeface="+mn-lt"/>
                <a:cs typeface="+mn-lt"/>
              </a:rPr>
              <a:t>, </a:t>
            </a:r>
            <a:r>
              <a:rPr lang="en-ID" dirty="0" err="1">
                <a:ea typeface="+mn-lt"/>
                <a:cs typeface="+mn-lt"/>
              </a:rPr>
              <a:t>karena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tujuan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diciptakan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mobil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dengan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sistem</a:t>
            </a:r>
            <a:r>
              <a:rPr lang="en-ID" dirty="0">
                <a:ea typeface="+mn-lt"/>
                <a:cs typeface="+mn-lt"/>
              </a:rPr>
              <a:t> autopilot </a:t>
            </a:r>
            <a:r>
              <a:rPr lang="en-ID" dirty="0" err="1">
                <a:ea typeface="+mn-lt"/>
                <a:cs typeface="+mn-lt"/>
              </a:rPr>
              <a:t>adalah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sebagai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pendukung</a:t>
            </a:r>
            <a:r>
              <a:rPr lang="en-ID" dirty="0">
                <a:ea typeface="+mn-lt"/>
                <a:cs typeface="+mn-lt"/>
              </a:rPr>
              <a:t> dan </a:t>
            </a:r>
            <a:r>
              <a:rPr lang="en-ID" dirty="0" err="1">
                <a:ea typeface="+mn-lt"/>
                <a:cs typeface="+mn-lt"/>
              </a:rPr>
              <a:t>membantu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dalam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pengemudian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serta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memberikan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kesempatan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pengemudi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untuk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beristirahat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sejenak</a:t>
            </a:r>
            <a:r>
              <a:rPr lang="en-ID" dirty="0">
                <a:ea typeface="+mn-lt"/>
                <a:cs typeface="+mn-lt"/>
              </a:rPr>
              <a:t>, </a:t>
            </a:r>
            <a:r>
              <a:rPr lang="en-ID" dirty="0" err="1">
                <a:ea typeface="+mn-lt"/>
                <a:cs typeface="+mn-lt"/>
              </a:rPr>
              <a:t>bukan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menggantikan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fungsi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pengemudi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sepenuhnya</a:t>
            </a:r>
            <a:r>
              <a:rPr lang="en-ID" dirty="0">
                <a:ea typeface="+mn-lt"/>
                <a:cs typeface="+mn-lt"/>
              </a:rPr>
              <a:t>.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r>
              <a:rPr lang="en-ID" dirty="0">
                <a:ea typeface="+mn-lt"/>
                <a:cs typeface="+mn-lt"/>
              </a:rPr>
              <a:t>Training Director The Real Driving Center (RDC) Marcell Kurniawan </a:t>
            </a:r>
            <a:r>
              <a:rPr lang="en-ID" dirty="0" err="1">
                <a:ea typeface="+mn-lt"/>
                <a:cs typeface="+mn-lt"/>
              </a:rPr>
              <a:t>mengatakan</a:t>
            </a:r>
            <a:r>
              <a:rPr lang="en-ID" dirty="0">
                <a:ea typeface="+mn-lt"/>
                <a:cs typeface="+mn-lt"/>
              </a:rPr>
              <a:t>, </a:t>
            </a:r>
            <a:r>
              <a:rPr lang="en-ID" dirty="0" err="1">
                <a:ea typeface="+mn-lt"/>
                <a:cs typeface="+mn-lt"/>
              </a:rPr>
              <a:t>dengan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adanya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teknologi</a:t>
            </a:r>
            <a:r>
              <a:rPr lang="en-ID" dirty="0">
                <a:ea typeface="+mn-lt"/>
                <a:cs typeface="+mn-lt"/>
              </a:rPr>
              <a:t> autonomous </a:t>
            </a:r>
            <a:r>
              <a:rPr lang="en-ID" dirty="0" err="1">
                <a:ea typeface="+mn-lt"/>
                <a:cs typeface="+mn-lt"/>
              </a:rPr>
              <a:t>bukan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berarti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pengemudi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mengabaikan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keamanan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berkendara</a:t>
            </a:r>
            <a:r>
              <a:rPr lang="en-ID" dirty="0">
                <a:ea typeface="+mn-lt"/>
                <a:cs typeface="+mn-lt"/>
              </a:rPr>
              <a:t> dan </a:t>
            </a:r>
            <a:r>
              <a:rPr lang="en-ID" dirty="0" err="1">
                <a:ea typeface="+mn-lt"/>
                <a:cs typeface="+mn-lt"/>
              </a:rPr>
              <a:t>menyerahkan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semuanya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ke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sistem</a:t>
            </a:r>
            <a:r>
              <a:rPr lang="en-ID" dirty="0">
                <a:ea typeface="+mn-lt"/>
                <a:cs typeface="+mn-lt"/>
              </a:rPr>
              <a:t> autopilot </a:t>
            </a:r>
            <a:r>
              <a:rPr lang="en-ID" dirty="0" err="1">
                <a:ea typeface="+mn-lt"/>
                <a:cs typeface="+mn-lt"/>
              </a:rPr>
              <a:t>kendaraan</a:t>
            </a:r>
            <a:r>
              <a:rPr lang="en-ID" dirty="0">
                <a:ea typeface="+mn-lt"/>
                <a:cs typeface="+mn-lt"/>
              </a:rPr>
              <a:t>. </a:t>
            </a:r>
            <a:r>
              <a:rPr lang="en-ID" dirty="0" err="1">
                <a:ea typeface="+mn-lt"/>
                <a:cs typeface="+mn-lt"/>
              </a:rPr>
              <a:t>Pengemudi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tetap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harus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waspada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dan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selalu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kontrol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kendaraannya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.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75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0CA7-00F0-96A8-8426-9B9C18E6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28423" cy="2456442"/>
          </a:xfrm>
        </p:spPr>
        <p:txBody>
          <a:bodyPr/>
          <a:lstStyle/>
          <a:p>
            <a:r>
              <a:rPr lang="en-US" dirty="0" err="1">
                <a:cs typeface="Calibri Light"/>
              </a:rPr>
              <a:t>Hambatan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FC0CA-3C59-3525-9B09-AA252D794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6225" y="393964"/>
            <a:ext cx="6705206" cy="5954177"/>
          </a:xfrm>
        </p:spPr>
        <p:txBody>
          <a:bodyPr>
            <a:normAutofit/>
          </a:bodyPr>
          <a:lstStyle/>
          <a:p>
            <a:r>
              <a:rPr lang="en-ID" sz="1600" dirty="0">
                <a:ea typeface="+mn-lt"/>
                <a:cs typeface="+mn-lt"/>
              </a:rPr>
              <a:t>Sistem </a:t>
            </a:r>
            <a:r>
              <a:rPr lang="en-ID" sz="1600" dirty="0" err="1">
                <a:ea typeface="+mn-lt"/>
                <a:cs typeface="+mn-lt"/>
              </a:rPr>
              <a:t>itu</a:t>
            </a:r>
            <a:r>
              <a:rPr lang="en-ID" sz="1600" dirty="0">
                <a:ea typeface="+mn-lt"/>
                <a:cs typeface="+mn-lt"/>
              </a:rPr>
              <a:t> (autonomous) </a:t>
            </a:r>
            <a:r>
              <a:rPr lang="en-ID" sz="1600" dirty="0" err="1">
                <a:ea typeface="+mn-lt"/>
                <a:cs typeface="+mn-lt"/>
              </a:rPr>
              <a:t>sebenarnya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pengembangan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dari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sistem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keamanan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tambahan</a:t>
            </a:r>
            <a:r>
              <a:rPr lang="en-ID" sz="1600" dirty="0">
                <a:ea typeface="+mn-lt"/>
                <a:cs typeface="+mn-lt"/>
              </a:rPr>
              <a:t> yang </a:t>
            </a:r>
            <a:r>
              <a:rPr lang="en-ID" sz="1600" dirty="0" err="1">
                <a:ea typeface="+mn-lt"/>
                <a:cs typeface="+mn-lt"/>
              </a:rPr>
              <a:t>memang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sudah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ada</a:t>
            </a:r>
            <a:r>
              <a:rPr lang="en-ID" sz="1600" dirty="0">
                <a:ea typeface="+mn-lt"/>
                <a:cs typeface="+mn-lt"/>
              </a:rPr>
              <a:t> di </a:t>
            </a:r>
            <a:r>
              <a:rPr lang="en-ID" sz="1600" dirty="0" err="1">
                <a:ea typeface="+mn-lt"/>
                <a:cs typeface="+mn-lt"/>
              </a:rPr>
              <a:t>kendaraan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sebelumnya</a:t>
            </a:r>
            <a:r>
              <a:rPr lang="en-ID" sz="1600" dirty="0">
                <a:ea typeface="+mn-lt"/>
                <a:cs typeface="+mn-lt"/>
              </a:rPr>
              <a:t>. </a:t>
            </a:r>
            <a:r>
              <a:rPr lang="en-ID" sz="1600" dirty="0" err="1">
                <a:ea typeface="+mn-lt"/>
                <a:cs typeface="+mn-lt"/>
              </a:rPr>
              <a:t>Walaupun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sudah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ada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sistem</a:t>
            </a:r>
            <a:r>
              <a:rPr lang="en-ID" sz="1600" dirty="0">
                <a:ea typeface="+mn-lt"/>
                <a:cs typeface="+mn-lt"/>
              </a:rPr>
              <a:t> autonomous </a:t>
            </a:r>
            <a:r>
              <a:rPr lang="en-ID" sz="1600" dirty="0" err="1">
                <a:ea typeface="+mn-lt"/>
                <a:cs typeface="+mn-lt"/>
              </a:rPr>
              <a:t>tetap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harus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ada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sistem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kontrol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dari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pengemudinya</a:t>
            </a:r>
            <a:r>
              <a:rPr lang="en-ID" sz="1600" dirty="0">
                <a:ea typeface="+mn-lt"/>
                <a:cs typeface="+mn-lt"/>
              </a:rPr>
              <a:t>," </a:t>
            </a:r>
            <a:r>
              <a:rPr lang="en-ID" sz="1600" dirty="0" err="1">
                <a:ea typeface="+mn-lt"/>
                <a:cs typeface="+mn-lt"/>
              </a:rPr>
              <a:t>ucap</a:t>
            </a:r>
            <a:r>
              <a:rPr lang="en-ID" sz="1600" dirty="0">
                <a:ea typeface="+mn-lt"/>
                <a:cs typeface="+mn-lt"/>
              </a:rPr>
              <a:t> Marcell </a:t>
            </a:r>
            <a:r>
              <a:rPr lang="en-ID" sz="1600" dirty="0" err="1">
                <a:ea typeface="+mn-lt"/>
                <a:cs typeface="+mn-lt"/>
              </a:rPr>
              <a:t>kepada</a:t>
            </a:r>
            <a:r>
              <a:rPr lang="en-ID" sz="1600" dirty="0">
                <a:ea typeface="+mn-lt"/>
                <a:cs typeface="+mn-lt"/>
              </a:rPr>
              <a:t> Kompas.com, Kamis (15/4/2021). Baca juga: </a:t>
            </a:r>
            <a:r>
              <a:rPr lang="en-ID" sz="1600" dirty="0" err="1">
                <a:ea typeface="+mn-lt"/>
                <a:cs typeface="+mn-lt"/>
              </a:rPr>
              <a:t>Sekarang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Ujian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Praktik</a:t>
            </a:r>
            <a:r>
              <a:rPr lang="en-ID" sz="1600" dirty="0">
                <a:ea typeface="+mn-lt"/>
                <a:cs typeface="+mn-lt"/>
              </a:rPr>
              <a:t> SIM </a:t>
            </a:r>
            <a:r>
              <a:rPr lang="en-ID" sz="1600" dirty="0" err="1">
                <a:ea typeface="+mn-lt"/>
                <a:cs typeface="+mn-lt"/>
              </a:rPr>
              <a:t>Lebih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Canggih</a:t>
            </a:r>
            <a:r>
              <a:rPr lang="en-ID" sz="1600" dirty="0">
                <a:ea typeface="+mn-lt"/>
                <a:cs typeface="+mn-lt"/>
              </a:rPr>
              <a:t> dan </a:t>
            </a:r>
            <a:r>
              <a:rPr lang="en-ID" sz="1600" dirty="0" err="1">
                <a:ea typeface="+mn-lt"/>
                <a:cs typeface="+mn-lt"/>
              </a:rPr>
              <a:t>Transparan</a:t>
            </a:r>
            <a:r>
              <a:rPr lang="en-ID" sz="1600" dirty="0">
                <a:ea typeface="+mn-lt"/>
                <a:cs typeface="+mn-lt"/>
              </a:rPr>
              <a:t> Marcell </a:t>
            </a:r>
            <a:r>
              <a:rPr lang="en-ID" sz="1600" dirty="0" err="1">
                <a:ea typeface="+mn-lt"/>
                <a:cs typeface="+mn-lt"/>
              </a:rPr>
              <a:t>menambahkan</a:t>
            </a:r>
            <a:r>
              <a:rPr lang="en-ID" sz="1600" dirty="0">
                <a:ea typeface="+mn-lt"/>
                <a:cs typeface="+mn-lt"/>
              </a:rPr>
              <a:t>, </a:t>
            </a:r>
            <a:r>
              <a:rPr lang="en-ID" sz="1600" dirty="0" err="1">
                <a:ea typeface="+mn-lt"/>
                <a:cs typeface="+mn-lt"/>
              </a:rPr>
              <a:t>seperti</a:t>
            </a:r>
            <a:r>
              <a:rPr lang="en-ID" sz="1600" dirty="0">
                <a:ea typeface="+mn-lt"/>
                <a:cs typeface="+mn-lt"/>
              </a:rPr>
              <a:t> yang </a:t>
            </a:r>
            <a:r>
              <a:rPr lang="en-ID" sz="1600" dirty="0" err="1">
                <a:ea typeface="+mn-lt"/>
                <a:cs typeface="+mn-lt"/>
              </a:rPr>
              <a:t>dituliskan</a:t>
            </a:r>
            <a:r>
              <a:rPr lang="en-ID" sz="1600" dirty="0">
                <a:ea typeface="+mn-lt"/>
                <a:cs typeface="+mn-lt"/>
              </a:rPr>
              <a:t> Tesla </a:t>
            </a:r>
            <a:r>
              <a:rPr lang="en-ID" sz="1600" dirty="0" err="1">
                <a:ea typeface="+mn-lt"/>
                <a:cs typeface="+mn-lt"/>
              </a:rPr>
              <a:t>dalam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buku</a:t>
            </a:r>
            <a:r>
              <a:rPr lang="en-ID" sz="1600" dirty="0">
                <a:ea typeface="+mn-lt"/>
                <a:cs typeface="+mn-lt"/>
              </a:rPr>
              <a:t> manual </a:t>
            </a:r>
            <a:r>
              <a:rPr lang="en-ID" sz="1600" dirty="0" err="1">
                <a:ea typeface="+mn-lt"/>
                <a:cs typeface="+mn-lt"/>
              </a:rPr>
              <a:t>mengenai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sistem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terbaru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ini</a:t>
            </a:r>
            <a:r>
              <a:rPr lang="en-ID" sz="1600" dirty="0">
                <a:ea typeface="+mn-lt"/>
                <a:cs typeface="+mn-lt"/>
              </a:rPr>
              <a:t> juga </a:t>
            </a:r>
            <a:r>
              <a:rPr lang="en-ID" sz="1600" dirty="0" err="1">
                <a:ea typeface="+mn-lt"/>
                <a:cs typeface="+mn-lt"/>
              </a:rPr>
              <a:t>sudah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dijelaskan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bahwa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pengemudi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tetap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harus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waspada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dalam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penggunaannya</a:t>
            </a:r>
            <a:r>
              <a:rPr lang="en-ID" sz="1600" dirty="0">
                <a:ea typeface="+mn-lt"/>
                <a:cs typeface="+mn-lt"/>
              </a:rPr>
              <a:t>. </a:t>
            </a:r>
            <a:r>
              <a:rPr lang="en-ID" sz="1600" dirty="0" err="1">
                <a:ea typeface="+mn-lt"/>
                <a:cs typeface="+mn-lt"/>
              </a:rPr>
              <a:t>Disarankan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untuk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tangan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tidak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terlalu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jauh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dari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kemudi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kendaraan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menurut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standar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keselamatan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penggunaannya</a:t>
            </a:r>
            <a:r>
              <a:rPr lang="en-ID" sz="1600" dirty="0">
                <a:ea typeface="+mn-lt"/>
                <a:cs typeface="+mn-lt"/>
              </a:rPr>
              <a:t>. Jadi </a:t>
            </a:r>
            <a:r>
              <a:rPr lang="en-ID" sz="1600" dirty="0" err="1">
                <a:ea typeface="+mn-lt"/>
                <a:cs typeface="+mn-lt"/>
              </a:rPr>
              <a:t>kalau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ada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kesalahan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sistem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dimana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kondisi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jalanan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tidak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memungkinkan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untuk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melakukan</a:t>
            </a:r>
            <a:r>
              <a:rPr lang="en-ID" sz="1600" dirty="0">
                <a:ea typeface="+mn-lt"/>
                <a:cs typeface="+mn-lt"/>
              </a:rPr>
              <a:t> autopilot </a:t>
            </a:r>
            <a:r>
              <a:rPr lang="en-ID" sz="1600" dirty="0" err="1">
                <a:ea typeface="+mn-lt"/>
                <a:cs typeface="+mn-lt"/>
              </a:rPr>
              <a:t>dapat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dengan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segera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untuk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mengambil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alih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kendali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kendaraan</a:t>
            </a:r>
            <a:r>
              <a:rPr lang="en-ID" sz="1600" dirty="0">
                <a:ea typeface="+mn-lt"/>
                <a:cs typeface="+mn-lt"/>
              </a:rPr>
              <a:t>. </a:t>
            </a:r>
            <a:r>
              <a:rPr lang="en-ID" sz="1600" dirty="0" err="1">
                <a:ea typeface="+mn-lt"/>
                <a:cs typeface="+mn-lt"/>
              </a:rPr>
              <a:t>Dengan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demikian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terjadinya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kecelakaan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akan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dapat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diminimalisir</a:t>
            </a:r>
            <a:r>
              <a:rPr lang="en-ID" sz="1600" dirty="0">
                <a:ea typeface="+mn-lt"/>
                <a:cs typeface="+mn-lt"/>
              </a:rPr>
              <a:t>. Baca juga: Resmi </a:t>
            </a:r>
            <a:r>
              <a:rPr lang="en-ID" sz="1600" dirty="0" err="1">
                <a:ea typeface="+mn-lt"/>
                <a:cs typeface="+mn-lt"/>
              </a:rPr>
              <a:t>Dibuka</a:t>
            </a:r>
            <a:r>
              <a:rPr lang="en-ID" sz="1600" dirty="0">
                <a:ea typeface="+mn-lt"/>
                <a:cs typeface="+mn-lt"/>
              </a:rPr>
              <a:t>, Honda </a:t>
            </a:r>
            <a:r>
              <a:rPr lang="en-ID" sz="1600" dirty="0" err="1">
                <a:ea typeface="+mn-lt"/>
                <a:cs typeface="+mn-lt"/>
              </a:rPr>
              <a:t>Boyong</a:t>
            </a:r>
            <a:r>
              <a:rPr lang="en-ID" sz="1600" dirty="0">
                <a:ea typeface="+mn-lt"/>
                <a:cs typeface="+mn-lt"/>
              </a:rPr>
              <a:t> 11 Motor di IIMS Hybrid 2021 "Tidak </a:t>
            </a:r>
            <a:r>
              <a:rPr lang="en-ID" sz="1600" dirty="0" err="1">
                <a:ea typeface="+mn-lt"/>
                <a:cs typeface="+mn-lt"/>
              </a:rPr>
              <a:t>disarankan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untuk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menggunakan</a:t>
            </a:r>
            <a:r>
              <a:rPr lang="en-ID" sz="1600" dirty="0">
                <a:ea typeface="+mn-lt"/>
                <a:cs typeface="+mn-lt"/>
              </a:rPr>
              <a:t> autonomous </a:t>
            </a:r>
            <a:r>
              <a:rPr lang="en-ID" sz="1600" dirty="0" err="1">
                <a:ea typeface="+mn-lt"/>
                <a:cs typeface="+mn-lt"/>
              </a:rPr>
              <a:t>ini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dalam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kondisi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tertidur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atau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bahkan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meninggalkan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tempat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kemudi</a:t>
            </a:r>
            <a:r>
              <a:rPr lang="en-ID" sz="1600" dirty="0">
                <a:ea typeface="+mn-lt"/>
                <a:cs typeface="+mn-lt"/>
              </a:rPr>
              <a:t>, </a:t>
            </a:r>
            <a:r>
              <a:rPr lang="en-ID" sz="1600" dirty="0" err="1">
                <a:ea typeface="+mn-lt"/>
                <a:cs typeface="+mn-lt"/>
              </a:rPr>
              <a:t>karena</a:t>
            </a:r>
            <a:r>
              <a:rPr lang="en-ID" sz="1600" dirty="0">
                <a:ea typeface="+mn-lt"/>
                <a:cs typeface="+mn-lt"/>
              </a:rPr>
              <a:t> yang </a:t>
            </a:r>
            <a:r>
              <a:rPr lang="en-ID" sz="1600" dirty="0" err="1">
                <a:ea typeface="+mn-lt"/>
                <a:cs typeface="+mn-lt"/>
              </a:rPr>
              <a:t>namanya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sistem</a:t>
            </a:r>
            <a:r>
              <a:rPr lang="en-ID" sz="1600" dirty="0">
                <a:ea typeface="+mn-lt"/>
                <a:cs typeface="+mn-lt"/>
              </a:rPr>
              <a:t> juga </a:t>
            </a:r>
            <a:r>
              <a:rPr lang="en-ID" sz="1600" dirty="0" err="1">
                <a:ea typeface="+mn-lt"/>
                <a:cs typeface="+mn-lt"/>
              </a:rPr>
              <a:t>ada</a:t>
            </a:r>
            <a:r>
              <a:rPr lang="en-ID" sz="1600" dirty="0">
                <a:ea typeface="+mn-lt"/>
                <a:cs typeface="+mn-lt"/>
              </a:rPr>
              <a:t> </a:t>
            </a:r>
            <a:r>
              <a:rPr lang="en-ID" sz="1600" dirty="0" err="1">
                <a:ea typeface="+mn-lt"/>
                <a:cs typeface="+mn-lt"/>
              </a:rPr>
              <a:t>kemungkinan</a:t>
            </a:r>
            <a:r>
              <a:rPr lang="en-ID" sz="1600" dirty="0">
                <a:ea typeface="+mn-lt"/>
                <a:cs typeface="+mn-lt"/>
              </a:rPr>
              <a:t> error-</a:t>
            </a:r>
            <a:r>
              <a:rPr lang="en-ID" sz="1600" dirty="0" err="1">
                <a:ea typeface="+mn-lt"/>
                <a:cs typeface="+mn-lt"/>
              </a:rPr>
              <a:t>nya</a:t>
            </a:r>
            <a:r>
              <a:rPr lang="en-ID" sz="1600" dirty="0">
                <a:ea typeface="+mn-lt"/>
                <a:cs typeface="+mn-lt"/>
              </a:rPr>
              <a:t>,"</a:t>
            </a:r>
            <a:r>
              <a:rPr lang="en-US" sz="1600" dirty="0">
                <a:ea typeface="+mn-lt"/>
                <a:cs typeface="+mn-lt"/>
              </a:rPr>
              <a:t> 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67336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B872-D5C6-14B3-E854-65CB784F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Hambatan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67C1A-0E74-DDDA-7AA5-30FAB24FF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9670" y="393964"/>
            <a:ext cx="6634650" cy="5982399"/>
          </a:xfrm>
        </p:spPr>
        <p:txBody>
          <a:bodyPr>
            <a:normAutofit fontScale="92500" lnSpcReduction="20000"/>
          </a:bodyPr>
          <a:lstStyle/>
          <a:p>
            <a:r>
              <a:rPr lang="en-ID" dirty="0" err="1">
                <a:ea typeface="+mn-lt"/>
                <a:cs typeface="+mn-lt"/>
              </a:rPr>
              <a:t>Perkembangan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teknologi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transportasi</a:t>
            </a:r>
            <a:r>
              <a:rPr lang="en-ID" dirty="0">
                <a:ea typeface="+mn-lt"/>
                <a:cs typeface="+mn-lt"/>
              </a:rPr>
              <a:t> di </a:t>
            </a:r>
            <a:r>
              <a:rPr lang="en-ID" dirty="0" err="1">
                <a:ea typeface="+mn-lt"/>
                <a:cs typeface="+mn-lt"/>
              </a:rPr>
              <a:t>tangan</a:t>
            </a:r>
            <a:r>
              <a:rPr lang="en-ID" dirty="0">
                <a:ea typeface="+mn-lt"/>
                <a:cs typeface="+mn-lt"/>
              </a:rPr>
              <a:t> Tesla </a:t>
            </a:r>
            <a:r>
              <a:rPr lang="en-ID" dirty="0" err="1">
                <a:ea typeface="+mn-lt"/>
                <a:cs typeface="+mn-lt"/>
              </a:rPr>
              <a:t>menjadi</a:t>
            </a:r>
            <a:r>
              <a:rPr lang="en-ID" dirty="0">
                <a:ea typeface="+mn-lt"/>
                <a:cs typeface="+mn-lt"/>
              </a:rPr>
              <a:t> visioner, </a:t>
            </a:r>
            <a:r>
              <a:rPr lang="en-ID" dirty="0" err="1">
                <a:ea typeface="+mn-lt"/>
                <a:cs typeface="+mn-lt"/>
              </a:rPr>
              <a:t>meski</a:t>
            </a:r>
            <a:r>
              <a:rPr lang="en-ID" dirty="0">
                <a:ea typeface="+mn-lt"/>
                <a:cs typeface="+mn-lt"/>
              </a:rPr>
              <a:t> juga </a:t>
            </a:r>
            <a:r>
              <a:rPr lang="en-ID" dirty="0" err="1">
                <a:ea typeface="+mn-lt"/>
                <a:cs typeface="+mn-lt"/>
              </a:rPr>
              <a:t>mengkhawatirkan</a:t>
            </a:r>
            <a:r>
              <a:rPr lang="en-ID" dirty="0">
                <a:ea typeface="+mn-lt"/>
                <a:cs typeface="+mn-lt"/>
              </a:rPr>
              <a:t>. Tesla </a:t>
            </a:r>
            <a:r>
              <a:rPr lang="en-ID" dirty="0" err="1">
                <a:ea typeface="+mn-lt"/>
                <a:cs typeface="+mn-lt"/>
              </a:rPr>
              <a:t>masih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menghadapi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banyak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kritik</a:t>
            </a:r>
            <a:r>
              <a:rPr lang="en-ID" dirty="0">
                <a:ea typeface="+mn-lt"/>
                <a:cs typeface="+mn-lt"/>
              </a:rPr>
              <a:t>, </a:t>
            </a:r>
            <a:r>
              <a:rPr lang="en-ID" dirty="0" err="1">
                <a:ea typeface="+mn-lt"/>
                <a:cs typeface="+mn-lt"/>
              </a:rPr>
              <a:t>termasuk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keselamatan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pengendara</a:t>
            </a:r>
            <a:r>
              <a:rPr lang="en-ID" dirty="0">
                <a:ea typeface="+mn-lt"/>
                <a:cs typeface="+mn-lt"/>
              </a:rPr>
              <a:t> dan </a:t>
            </a:r>
            <a:r>
              <a:rPr lang="en-ID" dirty="0" err="1">
                <a:ea typeface="+mn-lt"/>
                <a:cs typeface="+mn-lt"/>
              </a:rPr>
              <a:t>keselamatan</a:t>
            </a:r>
            <a:r>
              <a:rPr lang="en-ID" dirty="0">
                <a:ea typeface="+mn-lt"/>
                <a:cs typeface="+mn-lt"/>
              </a:rPr>
              <a:t> orang di </a:t>
            </a:r>
            <a:r>
              <a:rPr lang="en-ID" dirty="0" err="1">
                <a:ea typeface="+mn-lt"/>
                <a:cs typeface="+mn-lt"/>
              </a:rPr>
              <a:t>jalan</a:t>
            </a:r>
            <a:r>
              <a:rPr lang="en-ID" dirty="0">
                <a:ea typeface="+mn-lt"/>
                <a:cs typeface="+mn-lt"/>
              </a:rPr>
              <a:t>.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r>
              <a:rPr lang="en-ID" dirty="0" err="1">
                <a:ea typeface="+mn-lt"/>
                <a:cs typeface="+mn-lt"/>
              </a:rPr>
              <a:t>Puluhan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kecelakaan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telah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terjadi</a:t>
            </a:r>
            <a:r>
              <a:rPr lang="en-ID" dirty="0">
                <a:ea typeface="+mn-lt"/>
                <a:cs typeface="+mn-lt"/>
              </a:rPr>
              <a:t> dan </a:t>
            </a:r>
            <a:r>
              <a:rPr lang="en-ID" dirty="0" err="1">
                <a:ea typeface="+mn-lt"/>
                <a:cs typeface="+mn-lt"/>
              </a:rPr>
              <a:t>melibatkan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mobil</a:t>
            </a:r>
            <a:r>
              <a:rPr lang="en-ID" dirty="0">
                <a:ea typeface="+mn-lt"/>
                <a:cs typeface="+mn-lt"/>
              </a:rPr>
              <a:t> Tesla </a:t>
            </a:r>
            <a:r>
              <a:rPr lang="en-ID" dirty="0" err="1">
                <a:ea typeface="+mn-lt"/>
                <a:cs typeface="+mn-lt"/>
              </a:rPr>
              <a:t>ketika</a:t>
            </a:r>
            <a:r>
              <a:rPr lang="en-ID" dirty="0">
                <a:ea typeface="+mn-lt"/>
                <a:cs typeface="+mn-lt"/>
              </a:rPr>
              <a:t> mode </a:t>
            </a:r>
            <a:r>
              <a:rPr lang="en-ID" dirty="0" err="1">
                <a:ea typeface="+mn-lt"/>
                <a:cs typeface="+mn-lt"/>
              </a:rPr>
              <a:t>mobil</a:t>
            </a:r>
            <a:r>
              <a:rPr lang="en-ID" dirty="0">
                <a:ea typeface="+mn-lt"/>
                <a:cs typeface="+mn-lt"/>
              </a:rPr>
              <a:t> autopilot </a:t>
            </a:r>
            <a:r>
              <a:rPr lang="en-ID" dirty="0" err="1">
                <a:ea typeface="+mn-lt"/>
                <a:cs typeface="+mn-lt"/>
              </a:rPr>
              <a:t>dinyalakan</a:t>
            </a:r>
            <a:r>
              <a:rPr lang="en-ID" dirty="0">
                <a:ea typeface="+mn-lt"/>
                <a:cs typeface="+mn-lt"/>
              </a:rPr>
              <a:t>. </a:t>
            </a:r>
            <a:r>
              <a:rPr lang="en-ID" dirty="0" err="1">
                <a:ea typeface="+mn-lt"/>
                <a:cs typeface="+mn-lt"/>
              </a:rPr>
              <a:t>Puluhan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kematian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tercatat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sejak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tahun</a:t>
            </a:r>
            <a:r>
              <a:rPr lang="en-ID" dirty="0">
                <a:ea typeface="+mn-lt"/>
                <a:cs typeface="+mn-lt"/>
              </a:rPr>
              <a:t> 2013 </a:t>
            </a:r>
            <a:r>
              <a:rPr lang="en-ID" dirty="0" err="1">
                <a:ea typeface="+mn-lt"/>
                <a:cs typeface="+mn-lt"/>
              </a:rPr>
              <a:t>hingga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tahun</a:t>
            </a:r>
            <a:r>
              <a:rPr lang="en-ID" dirty="0">
                <a:ea typeface="+mn-lt"/>
                <a:cs typeface="+mn-lt"/>
              </a:rPr>
              <a:t> 2021 </a:t>
            </a:r>
            <a:r>
              <a:rPr lang="en-ID" dirty="0" err="1">
                <a:ea typeface="+mn-lt"/>
                <a:cs typeface="+mn-lt"/>
              </a:rPr>
              <a:t>dalam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kecelakaan</a:t>
            </a:r>
            <a:r>
              <a:rPr lang="en-ID" dirty="0">
                <a:ea typeface="+mn-lt"/>
                <a:cs typeface="+mn-lt"/>
              </a:rPr>
              <a:t> Tesla.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r>
              <a:rPr lang="en-ID" dirty="0" err="1">
                <a:ea typeface="+mn-lt"/>
                <a:cs typeface="+mn-lt"/>
              </a:rPr>
              <a:t>Namun</a:t>
            </a:r>
            <a:r>
              <a:rPr lang="en-ID" dirty="0">
                <a:ea typeface="+mn-lt"/>
                <a:cs typeface="+mn-lt"/>
              </a:rPr>
              <a:t>, </a:t>
            </a:r>
            <a:r>
              <a:rPr lang="en-ID" dirty="0" err="1">
                <a:ea typeface="+mn-lt"/>
                <a:cs typeface="+mn-lt"/>
              </a:rPr>
              <a:t>sistem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ini</a:t>
            </a:r>
            <a:r>
              <a:rPr lang="en-ID" dirty="0">
                <a:ea typeface="+mn-lt"/>
                <a:cs typeface="+mn-lt"/>
              </a:rPr>
              <a:t> juga </a:t>
            </a:r>
            <a:r>
              <a:rPr lang="en-ID" dirty="0" err="1">
                <a:ea typeface="+mn-lt"/>
                <a:cs typeface="+mn-lt"/>
              </a:rPr>
              <a:t>memerlukan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pengendara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tetap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memegang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kemudi</a:t>
            </a:r>
            <a:r>
              <a:rPr lang="en-ID" dirty="0">
                <a:ea typeface="+mn-lt"/>
                <a:cs typeface="+mn-lt"/>
              </a:rPr>
              <a:t>. Jika sensor </a:t>
            </a:r>
            <a:r>
              <a:rPr lang="en-ID" dirty="0" err="1">
                <a:ea typeface="+mn-lt"/>
                <a:cs typeface="+mn-lt"/>
              </a:rPr>
              <a:t>tidak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mendeteksi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tangan</a:t>
            </a:r>
            <a:r>
              <a:rPr lang="en-ID" dirty="0">
                <a:ea typeface="+mn-lt"/>
                <a:cs typeface="+mn-lt"/>
              </a:rPr>
              <a:t> di </a:t>
            </a:r>
            <a:r>
              <a:rPr lang="en-ID" dirty="0" err="1">
                <a:ea typeface="+mn-lt"/>
                <a:cs typeface="+mn-lt"/>
              </a:rPr>
              <a:t>roda</a:t>
            </a:r>
            <a:r>
              <a:rPr lang="en-ID" dirty="0">
                <a:ea typeface="+mn-lt"/>
                <a:cs typeface="+mn-lt"/>
              </a:rPr>
              <a:t>, </a:t>
            </a:r>
            <a:r>
              <a:rPr lang="en-ID" dirty="0" err="1">
                <a:ea typeface="+mn-lt"/>
                <a:cs typeface="+mn-lt"/>
              </a:rPr>
              <a:t>perangkat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lunak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akan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memperingatkan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pengemudi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beberapa</a:t>
            </a:r>
            <a:r>
              <a:rPr lang="en-ID" dirty="0">
                <a:ea typeface="+mn-lt"/>
                <a:cs typeface="+mn-lt"/>
              </a:rPr>
              <a:t> kali </a:t>
            </a:r>
            <a:r>
              <a:rPr lang="en-ID" dirty="0" err="1">
                <a:ea typeface="+mn-lt"/>
                <a:cs typeface="+mn-lt"/>
              </a:rPr>
              <a:t>sebelum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akhirnya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menonaktifkan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teknologi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tersebut</a:t>
            </a:r>
            <a:r>
              <a:rPr lang="en-ID" dirty="0">
                <a:ea typeface="+mn-lt"/>
                <a:cs typeface="+mn-lt"/>
              </a:rPr>
              <a:t>.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r>
              <a:rPr lang="en-ID" dirty="0" err="1">
                <a:ea typeface="+mn-lt"/>
                <a:cs typeface="+mn-lt"/>
              </a:rPr>
              <a:t>Setelah</a:t>
            </a:r>
            <a:r>
              <a:rPr lang="en-ID" dirty="0">
                <a:ea typeface="+mn-lt"/>
                <a:cs typeface="+mn-lt"/>
              </a:rPr>
              <a:t> Tesla </a:t>
            </a:r>
            <a:r>
              <a:rPr lang="en-ID" dirty="0" err="1">
                <a:ea typeface="+mn-lt"/>
                <a:cs typeface="+mn-lt"/>
              </a:rPr>
              <a:t>memulai</a:t>
            </a:r>
            <a:r>
              <a:rPr lang="en-ID" dirty="0">
                <a:ea typeface="+mn-lt"/>
                <a:cs typeface="+mn-lt"/>
              </a:rPr>
              <a:t> debut Autosteer, </a:t>
            </a:r>
            <a:r>
              <a:rPr lang="en-ID" dirty="0" err="1">
                <a:ea typeface="+mn-lt"/>
                <a:cs typeface="+mn-lt"/>
              </a:rPr>
              <a:t>tingkat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kecelakaan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berkurang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hampir</a:t>
            </a:r>
            <a:r>
              <a:rPr lang="en-ID" dirty="0">
                <a:ea typeface="+mn-lt"/>
                <a:cs typeface="+mn-lt"/>
              </a:rPr>
              <a:t> 40 </a:t>
            </a:r>
            <a:r>
              <a:rPr lang="en-ID" dirty="0" err="1">
                <a:ea typeface="+mn-lt"/>
                <a:cs typeface="+mn-lt"/>
              </a:rPr>
              <a:t>persen</a:t>
            </a:r>
            <a:r>
              <a:rPr lang="en-ID" dirty="0">
                <a:ea typeface="+mn-lt"/>
                <a:cs typeface="+mn-lt"/>
              </a:rPr>
              <a:t>. </a:t>
            </a:r>
            <a:r>
              <a:rPr lang="en-ID" dirty="0" err="1">
                <a:ea typeface="+mn-lt"/>
                <a:cs typeface="+mn-lt"/>
              </a:rPr>
              <a:t>Sebelumnya</a:t>
            </a:r>
            <a:r>
              <a:rPr lang="en-ID" dirty="0">
                <a:ea typeface="+mn-lt"/>
                <a:cs typeface="+mn-lt"/>
              </a:rPr>
              <a:t>, </a:t>
            </a:r>
            <a:r>
              <a:rPr lang="en-ID" dirty="0" err="1">
                <a:ea typeface="+mn-lt"/>
                <a:cs typeface="+mn-lt"/>
              </a:rPr>
              <a:t>setiap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juta</a:t>
            </a:r>
            <a:r>
              <a:rPr lang="en-ID" dirty="0">
                <a:ea typeface="+mn-lt"/>
                <a:cs typeface="+mn-lt"/>
              </a:rPr>
              <a:t> mil </a:t>
            </a:r>
            <a:r>
              <a:rPr lang="en-ID" dirty="0" err="1">
                <a:ea typeface="+mn-lt"/>
                <a:cs typeface="+mn-lt"/>
              </a:rPr>
              <a:t>ada</a:t>
            </a:r>
            <a:r>
              <a:rPr lang="en-ID" dirty="0">
                <a:ea typeface="+mn-lt"/>
                <a:cs typeface="+mn-lt"/>
              </a:rPr>
              <a:t> 1,3 </a:t>
            </a:r>
            <a:r>
              <a:rPr lang="en-ID" dirty="0" err="1">
                <a:ea typeface="+mn-lt"/>
                <a:cs typeface="+mn-lt"/>
              </a:rPr>
              <a:t>kecelakaan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saat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kantung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udara</a:t>
            </a:r>
            <a:r>
              <a:rPr lang="en-ID" dirty="0">
                <a:ea typeface="+mn-lt"/>
                <a:cs typeface="+mn-lt"/>
              </a:rPr>
              <a:t> Tesla </a:t>
            </a:r>
            <a:r>
              <a:rPr lang="en-ID" dirty="0" err="1">
                <a:ea typeface="+mn-lt"/>
                <a:cs typeface="+mn-lt"/>
              </a:rPr>
              <a:t>dipasang</a:t>
            </a:r>
            <a:r>
              <a:rPr lang="en-ID" dirty="0">
                <a:ea typeface="+mn-lt"/>
                <a:cs typeface="+mn-lt"/>
              </a:rPr>
              <a:t>. Angka </a:t>
            </a:r>
            <a:r>
              <a:rPr lang="en-ID" dirty="0" err="1">
                <a:ea typeface="+mn-lt"/>
                <a:cs typeface="+mn-lt"/>
              </a:rPr>
              <a:t>ini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turun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menjadi</a:t>
            </a:r>
            <a:r>
              <a:rPr lang="en-ID" dirty="0">
                <a:ea typeface="+mn-lt"/>
                <a:cs typeface="+mn-lt"/>
              </a:rPr>
              <a:t> 0,8 </a:t>
            </a:r>
            <a:r>
              <a:rPr lang="en-ID" dirty="0" err="1">
                <a:ea typeface="+mn-lt"/>
                <a:cs typeface="+mn-lt"/>
              </a:rPr>
              <a:t>setelah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sistem</a:t>
            </a:r>
            <a:r>
              <a:rPr lang="en-ID" dirty="0">
                <a:ea typeface="+mn-lt"/>
                <a:cs typeface="+mn-lt"/>
              </a:rPr>
              <a:t> Autosteer </a:t>
            </a:r>
            <a:r>
              <a:rPr lang="en-ID" dirty="0" err="1">
                <a:ea typeface="+mn-lt"/>
                <a:cs typeface="+mn-lt"/>
              </a:rPr>
              <a:t>terpasang</a:t>
            </a:r>
            <a:r>
              <a:rPr lang="en-ID" dirty="0">
                <a:ea typeface="+mn-lt"/>
                <a:cs typeface="+mn-lt"/>
              </a:rPr>
              <a:t>.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r>
              <a:rPr lang="en-ID" dirty="0">
                <a:ea typeface="+mn-lt"/>
                <a:cs typeface="+mn-lt"/>
              </a:rPr>
              <a:t>Fitur Autopilot yang </a:t>
            </a:r>
            <a:r>
              <a:rPr lang="en-ID" dirty="0" err="1">
                <a:ea typeface="+mn-lt"/>
                <a:cs typeface="+mn-lt"/>
              </a:rPr>
              <a:t>menjadi</a:t>
            </a:r>
            <a:r>
              <a:rPr lang="en-ID" dirty="0">
                <a:ea typeface="+mn-lt"/>
                <a:cs typeface="+mn-lt"/>
              </a:rPr>
              <a:t> salah </a:t>
            </a:r>
            <a:r>
              <a:rPr lang="en-ID" dirty="0" err="1">
                <a:ea typeface="+mn-lt"/>
                <a:cs typeface="+mn-lt"/>
              </a:rPr>
              <a:t>satu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andalan</a:t>
            </a:r>
            <a:r>
              <a:rPr lang="en-ID" dirty="0">
                <a:ea typeface="+mn-lt"/>
                <a:cs typeface="+mn-lt"/>
              </a:rPr>
              <a:t> Tesla </a:t>
            </a:r>
            <a:r>
              <a:rPr lang="en-ID" dirty="0" err="1">
                <a:ea typeface="+mn-lt"/>
                <a:cs typeface="+mn-lt"/>
              </a:rPr>
              <a:t>akan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digugat</a:t>
            </a:r>
            <a:r>
              <a:rPr lang="en-ID" dirty="0">
                <a:ea typeface="+mn-lt"/>
                <a:cs typeface="+mn-lt"/>
              </a:rPr>
              <a:t> di </a:t>
            </a:r>
            <a:r>
              <a:rPr lang="en-ID" dirty="0" err="1">
                <a:ea typeface="+mn-lt"/>
                <a:cs typeface="+mn-lt"/>
              </a:rPr>
              <a:t>pengadilan</a:t>
            </a:r>
            <a:r>
              <a:rPr lang="en-ID" dirty="0">
                <a:ea typeface="+mn-lt"/>
                <a:cs typeface="+mn-lt"/>
              </a:rPr>
              <a:t> Jerman. </a:t>
            </a:r>
            <a:r>
              <a:rPr lang="en-ID" dirty="0" err="1">
                <a:ea typeface="+mn-lt"/>
                <a:cs typeface="+mn-lt"/>
              </a:rPr>
              <a:t>Rencananya</a:t>
            </a:r>
            <a:r>
              <a:rPr lang="en-ID" dirty="0">
                <a:ea typeface="+mn-lt"/>
                <a:cs typeface="+mn-lt"/>
              </a:rPr>
              <a:t>, </a:t>
            </a:r>
            <a:r>
              <a:rPr lang="en-ID" dirty="0" err="1">
                <a:ea typeface="+mn-lt"/>
                <a:cs typeface="+mn-lt"/>
              </a:rPr>
              <a:t>sidang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akan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dilakukan</a:t>
            </a:r>
            <a:r>
              <a:rPr lang="en-ID" dirty="0">
                <a:ea typeface="+mn-lt"/>
                <a:cs typeface="+mn-lt"/>
              </a:rPr>
              <a:t> pada pekan </a:t>
            </a:r>
            <a:r>
              <a:rPr lang="en-ID" dirty="0" err="1">
                <a:ea typeface="+mn-lt"/>
                <a:cs typeface="+mn-lt"/>
              </a:rPr>
              <a:t>depan</a:t>
            </a:r>
            <a:r>
              <a:rPr lang="en-ID" dirty="0">
                <a:ea typeface="+mn-lt"/>
                <a:cs typeface="+mn-lt"/>
              </a:rPr>
              <a:t>.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63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0E1C-955C-A88D-FA2E-02E9D5AE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Hambatan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65A8-D640-7E81-912D-75ECCE9C4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2114" y="365742"/>
            <a:ext cx="6578206" cy="6179953"/>
          </a:xfrm>
        </p:spPr>
        <p:txBody>
          <a:bodyPr>
            <a:normAutofit fontScale="92500" lnSpcReduction="10000"/>
          </a:bodyPr>
          <a:lstStyle/>
          <a:p>
            <a:r>
              <a:rPr lang="en-ID" dirty="0" err="1">
                <a:ea typeface="+mn-lt"/>
                <a:cs typeface="+mn-lt"/>
              </a:rPr>
              <a:t>Produsen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mobil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asal</a:t>
            </a:r>
            <a:r>
              <a:rPr lang="en-ID" dirty="0">
                <a:ea typeface="+mn-lt"/>
                <a:cs typeface="+mn-lt"/>
              </a:rPr>
              <a:t> California, Amerika </a:t>
            </a:r>
            <a:r>
              <a:rPr lang="en-ID" dirty="0" err="1">
                <a:ea typeface="+mn-lt"/>
                <a:cs typeface="+mn-lt"/>
              </a:rPr>
              <a:t>Serikat</a:t>
            </a:r>
            <a:r>
              <a:rPr lang="en-ID" dirty="0">
                <a:ea typeface="+mn-lt"/>
                <a:cs typeface="+mn-lt"/>
              </a:rPr>
              <a:t> (AS) </a:t>
            </a:r>
            <a:r>
              <a:rPr lang="en-ID" dirty="0" err="1">
                <a:ea typeface="+mn-lt"/>
                <a:cs typeface="+mn-lt"/>
              </a:rPr>
              <a:t>ini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dituntut</a:t>
            </a:r>
            <a:r>
              <a:rPr lang="en-ID" dirty="0">
                <a:ea typeface="+mn-lt"/>
                <a:cs typeface="+mn-lt"/>
              </a:rPr>
              <a:t> oleh Center for Protection Against Unfair Competition, </a:t>
            </a:r>
            <a:r>
              <a:rPr lang="en-ID" dirty="0" err="1">
                <a:ea typeface="+mn-lt"/>
                <a:cs typeface="+mn-lt"/>
              </a:rPr>
              <a:t>sebuah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organisasi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nirlaba</a:t>
            </a:r>
            <a:r>
              <a:rPr lang="en-ID" dirty="0">
                <a:ea typeface="+mn-lt"/>
                <a:cs typeface="+mn-lt"/>
              </a:rPr>
              <a:t> yang </a:t>
            </a:r>
            <a:r>
              <a:rPr lang="en-ID" dirty="0" err="1">
                <a:ea typeface="+mn-lt"/>
                <a:cs typeface="+mn-lt"/>
              </a:rPr>
              <a:t>fokus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terhadap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persaingan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usaha</a:t>
            </a:r>
            <a:r>
              <a:rPr lang="en-ID" dirty="0">
                <a:ea typeface="+mn-lt"/>
                <a:cs typeface="+mn-lt"/>
              </a:rPr>
              <a:t> yang </a:t>
            </a:r>
            <a:r>
              <a:rPr lang="en-ID" dirty="0" err="1">
                <a:ea typeface="+mn-lt"/>
                <a:cs typeface="+mn-lt"/>
              </a:rPr>
              <a:t>tidak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sehat</a:t>
            </a:r>
            <a:r>
              <a:rPr lang="en-ID" dirty="0">
                <a:ea typeface="+mn-lt"/>
                <a:cs typeface="+mn-lt"/>
              </a:rPr>
              <a:t>.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r>
              <a:rPr lang="en-ID" dirty="0">
                <a:ea typeface="+mn-lt"/>
                <a:cs typeface="+mn-lt"/>
              </a:rPr>
              <a:t>Lembaga </a:t>
            </a:r>
            <a:r>
              <a:rPr lang="en-ID" dirty="0" err="1">
                <a:ea typeface="+mn-lt"/>
                <a:cs typeface="+mn-lt"/>
              </a:rPr>
              <a:t>ini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menggugat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tentang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cara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produsen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mobil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tersebut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mempromosikan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fitur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bantuan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pengemudi</a:t>
            </a:r>
            <a:r>
              <a:rPr lang="en-ID" dirty="0">
                <a:ea typeface="+mn-lt"/>
                <a:cs typeface="+mn-lt"/>
              </a:rPr>
              <a:t> yang </a:t>
            </a:r>
            <a:r>
              <a:rPr lang="en-ID" dirty="0" err="1">
                <a:ea typeface="+mn-lt"/>
                <a:cs typeface="+mn-lt"/>
              </a:rPr>
              <a:t>sebagian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otomatis</a:t>
            </a:r>
            <a:r>
              <a:rPr lang="en-ID" dirty="0">
                <a:ea typeface="+mn-lt"/>
                <a:cs typeface="+mn-lt"/>
              </a:rPr>
              <a:t>. </a:t>
            </a:r>
            <a:r>
              <a:rPr lang="en-ID" dirty="0" err="1">
                <a:ea typeface="+mn-lt"/>
                <a:cs typeface="+mn-lt"/>
              </a:rPr>
              <a:t>Menurut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gugatan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itu</a:t>
            </a:r>
            <a:r>
              <a:rPr lang="en-ID" dirty="0">
                <a:ea typeface="+mn-lt"/>
                <a:cs typeface="+mn-lt"/>
              </a:rPr>
              <a:t>, Tesla </a:t>
            </a:r>
            <a:r>
              <a:rPr lang="en-ID" dirty="0" err="1">
                <a:ea typeface="+mn-lt"/>
                <a:cs typeface="+mn-lt"/>
              </a:rPr>
              <a:t>menjanjikan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pelanggan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lebih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dari</a:t>
            </a:r>
            <a:r>
              <a:rPr lang="en-ID" dirty="0">
                <a:ea typeface="+mn-lt"/>
                <a:cs typeface="+mn-lt"/>
              </a:rPr>
              <a:t> yang </a:t>
            </a:r>
            <a:r>
              <a:rPr lang="en-ID" dirty="0" err="1">
                <a:ea typeface="+mn-lt"/>
                <a:cs typeface="+mn-lt"/>
              </a:rPr>
              <a:t>diberikan</a:t>
            </a:r>
            <a:r>
              <a:rPr lang="en-ID" dirty="0">
                <a:ea typeface="+mn-lt"/>
                <a:cs typeface="+mn-lt"/>
              </a:rPr>
              <a:t> oleh Autopilot.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r>
              <a:rPr lang="en-ID" dirty="0">
                <a:ea typeface="+mn-lt"/>
                <a:cs typeface="+mn-lt"/>
              </a:rPr>
              <a:t>"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Landasan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hukum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untuk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mobil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tanpa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pengemudi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bahkan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belum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dirty="0" err="1">
                <a:solidFill>
                  <a:srgbClr val="FF0000"/>
                </a:solidFill>
                <a:ea typeface="+mn-lt"/>
                <a:cs typeface="+mn-lt"/>
              </a:rPr>
              <a:t>ada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di Jerman,</a:t>
            </a:r>
            <a:r>
              <a:rPr lang="en-ID" dirty="0">
                <a:ea typeface="+mn-lt"/>
                <a:cs typeface="+mn-lt"/>
              </a:rPr>
              <a:t>" kata Andreas </a:t>
            </a:r>
            <a:r>
              <a:rPr lang="en-ID" dirty="0" err="1">
                <a:ea typeface="+mn-lt"/>
                <a:cs typeface="+mn-lt"/>
              </a:rPr>
              <a:t>Ottofuelling</a:t>
            </a:r>
            <a:r>
              <a:rPr lang="en-ID" dirty="0">
                <a:ea typeface="+mn-lt"/>
                <a:cs typeface="+mn-lt"/>
              </a:rPr>
              <a:t>, </a:t>
            </a:r>
            <a:r>
              <a:rPr lang="en-ID" dirty="0" err="1">
                <a:ea typeface="+mn-lt"/>
                <a:cs typeface="+mn-lt"/>
              </a:rPr>
              <a:t>pengacara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untuk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lembaga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itu</a:t>
            </a:r>
            <a:r>
              <a:rPr lang="en-ID" dirty="0">
                <a:ea typeface="+mn-lt"/>
                <a:cs typeface="+mn-lt"/>
              </a:rPr>
              <a:t>, </a:t>
            </a:r>
            <a:r>
              <a:rPr lang="en-ID" dirty="0" err="1">
                <a:ea typeface="+mn-lt"/>
                <a:cs typeface="+mn-lt"/>
              </a:rPr>
              <a:t>dilansir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dari</a:t>
            </a:r>
            <a:r>
              <a:rPr lang="en-ID" dirty="0">
                <a:ea typeface="+mn-lt"/>
                <a:cs typeface="+mn-lt"/>
              </a:rPr>
              <a:t> </a:t>
            </a:r>
            <a:r>
              <a:rPr lang="en-ID" i="1" dirty="0" err="1">
                <a:ea typeface="+mn-lt"/>
                <a:cs typeface="+mn-lt"/>
              </a:rPr>
              <a:t>Carscops</a:t>
            </a:r>
            <a:r>
              <a:rPr lang="en-ID" dirty="0">
                <a:ea typeface="+mn-lt"/>
                <a:cs typeface="+mn-lt"/>
              </a:rPr>
              <a:t>, Senin (13/7/2020).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r>
              <a:rPr lang="en-ID" dirty="0">
                <a:ea typeface="+mn-lt"/>
                <a:cs typeface="+mn-lt"/>
              </a:rPr>
              <a:t>"Selain </a:t>
            </a:r>
            <a:r>
              <a:rPr lang="en-ID" dirty="0" err="1">
                <a:ea typeface="+mn-lt"/>
                <a:cs typeface="+mn-lt"/>
              </a:rPr>
              <a:t>itu</a:t>
            </a:r>
            <a:r>
              <a:rPr lang="en-ID" dirty="0">
                <a:ea typeface="+mn-lt"/>
                <a:cs typeface="+mn-lt"/>
              </a:rPr>
              <a:t>, </a:t>
            </a:r>
            <a:r>
              <a:rPr lang="en-ID" dirty="0" err="1">
                <a:ea typeface="+mn-lt"/>
                <a:cs typeface="+mn-lt"/>
              </a:rPr>
              <a:t>fungsi-fungsi</a:t>
            </a:r>
            <a:r>
              <a:rPr lang="en-ID" dirty="0">
                <a:ea typeface="+mn-lt"/>
                <a:cs typeface="+mn-lt"/>
              </a:rPr>
              <a:t> lain </a:t>
            </a:r>
            <a:r>
              <a:rPr lang="en-ID" dirty="0" err="1">
                <a:ea typeface="+mn-lt"/>
                <a:cs typeface="+mn-lt"/>
              </a:rPr>
              <a:t>belum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berfungsi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seperti</a:t>
            </a:r>
            <a:r>
              <a:rPr lang="en-ID" dirty="0">
                <a:ea typeface="+mn-lt"/>
                <a:cs typeface="+mn-lt"/>
              </a:rPr>
              <a:t> yang </a:t>
            </a:r>
            <a:r>
              <a:rPr lang="en-ID" dirty="0" err="1">
                <a:ea typeface="+mn-lt"/>
                <a:cs typeface="+mn-lt"/>
              </a:rPr>
              <a:t>diiklankan</a:t>
            </a:r>
            <a:r>
              <a:rPr lang="en-ID" dirty="0">
                <a:ea typeface="+mn-lt"/>
                <a:cs typeface="+mn-lt"/>
              </a:rPr>
              <a:t>," </a:t>
            </a:r>
            <a:r>
              <a:rPr lang="en-ID" dirty="0" err="1">
                <a:ea typeface="+mn-lt"/>
                <a:cs typeface="+mn-lt"/>
              </a:rPr>
              <a:t>tambah</a:t>
            </a:r>
            <a:r>
              <a:rPr lang="en-ID" dirty="0">
                <a:ea typeface="+mn-lt"/>
                <a:cs typeface="+mn-lt"/>
              </a:rPr>
              <a:t> dia.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r>
              <a:rPr lang="en-ID" dirty="0">
                <a:ea typeface="+mn-lt"/>
                <a:cs typeface="+mn-lt"/>
              </a:rPr>
              <a:t>Tesla </a:t>
            </a:r>
            <a:r>
              <a:rPr lang="en-ID" dirty="0" err="1">
                <a:ea typeface="+mn-lt"/>
                <a:cs typeface="+mn-lt"/>
              </a:rPr>
              <a:t>telah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membuat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klaim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atas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kemampuan</a:t>
            </a:r>
            <a:r>
              <a:rPr lang="en-ID" dirty="0">
                <a:ea typeface="+mn-lt"/>
                <a:cs typeface="+mn-lt"/>
              </a:rPr>
              <a:t> Autopilot </a:t>
            </a:r>
            <a:r>
              <a:rPr lang="en-ID" dirty="0" err="1">
                <a:ea typeface="+mn-lt"/>
                <a:cs typeface="+mn-lt"/>
              </a:rPr>
              <a:t>atas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mobil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produksinya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beberapa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tahun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terakhir</a:t>
            </a:r>
            <a:r>
              <a:rPr lang="en-ID" dirty="0">
                <a:ea typeface="+mn-lt"/>
                <a:cs typeface="+mn-lt"/>
              </a:rPr>
              <a:t>. </a:t>
            </a:r>
            <a:r>
              <a:rPr lang="en-ID" dirty="0" err="1">
                <a:ea typeface="+mn-lt"/>
                <a:cs typeface="+mn-lt"/>
              </a:rPr>
              <a:t>Bahkan</a:t>
            </a:r>
            <a:r>
              <a:rPr lang="en-ID" dirty="0">
                <a:ea typeface="+mn-lt"/>
                <a:cs typeface="+mn-lt"/>
              </a:rPr>
              <a:t>, </a:t>
            </a:r>
            <a:r>
              <a:rPr lang="en-ID" dirty="0" err="1">
                <a:ea typeface="+mn-lt"/>
                <a:cs typeface="+mn-lt"/>
              </a:rPr>
              <a:t>fitur</a:t>
            </a:r>
            <a:r>
              <a:rPr lang="en-ID" dirty="0">
                <a:ea typeface="+mn-lt"/>
                <a:cs typeface="+mn-lt"/>
              </a:rPr>
              <a:t> "Full Self Driving" </a:t>
            </a:r>
            <a:r>
              <a:rPr lang="en-ID" dirty="0" err="1">
                <a:ea typeface="+mn-lt"/>
                <a:cs typeface="+mn-lt"/>
              </a:rPr>
              <a:t>mulai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dirty="0" err="1">
                <a:ea typeface="+mn-lt"/>
                <a:cs typeface="+mn-lt"/>
              </a:rPr>
              <a:t>diberikan</a:t>
            </a:r>
            <a:r>
              <a:rPr lang="en-ID" dirty="0">
                <a:ea typeface="+mn-lt"/>
                <a:cs typeface="+mn-lt"/>
              </a:rPr>
              <a:t> pada 2016.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r>
              <a:rPr lang="en-ID" dirty="0">
                <a:ea typeface="+mn-lt"/>
                <a:cs typeface="+mn-lt"/>
              </a:rPr>
              <a:t>Pada 2020, Tesla </a:t>
            </a:r>
            <a:r>
              <a:rPr lang="en-ID" err="1">
                <a:ea typeface="+mn-lt"/>
                <a:cs typeface="+mn-lt"/>
              </a:rPr>
              <a:t>ternyata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err="1">
                <a:solidFill>
                  <a:srgbClr val="FF0000"/>
                </a:solidFill>
                <a:ea typeface="+mn-lt"/>
                <a:cs typeface="+mn-lt"/>
              </a:rPr>
              <a:t>masih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ID" err="1">
                <a:solidFill>
                  <a:srgbClr val="FF0000"/>
                </a:solidFill>
                <a:ea typeface="+mn-lt"/>
                <a:cs typeface="+mn-lt"/>
              </a:rPr>
              <a:t>memerlukan</a:t>
            </a:r>
            <a:r>
              <a:rPr lang="en-ID" dirty="0">
                <a:solidFill>
                  <a:srgbClr val="FF0000"/>
                </a:solidFill>
                <a:ea typeface="+mn-lt"/>
                <a:cs typeface="+mn-lt"/>
              </a:rPr>
              <a:t> driver</a:t>
            </a:r>
            <a:r>
              <a:rPr lang="en-ID" dirty="0">
                <a:ea typeface="+mn-lt"/>
                <a:cs typeface="+mn-lt"/>
              </a:rPr>
              <a:t> yang </a:t>
            </a:r>
            <a:r>
              <a:rPr lang="en-ID" err="1">
                <a:ea typeface="+mn-lt"/>
                <a:cs typeface="+mn-lt"/>
              </a:rPr>
              <a:t>memanfaatkan</a:t>
            </a:r>
            <a:r>
              <a:rPr lang="en-ID" dirty="0">
                <a:ea typeface="+mn-lt"/>
                <a:cs typeface="+mn-lt"/>
              </a:rPr>
              <a:t> </a:t>
            </a:r>
            <a:r>
              <a:rPr lang="en-ID" err="1">
                <a:ea typeface="+mn-lt"/>
                <a:cs typeface="+mn-lt"/>
              </a:rPr>
              <a:t>sistem</a:t>
            </a:r>
            <a:r>
              <a:rPr lang="en-ID" dirty="0">
                <a:ea typeface="+mn-lt"/>
                <a:cs typeface="+mn-lt"/>
              </a:rPr>
              <a:t> Autopilot di </a:t>
            </a:r>
            <a:r>
              <a:rPr lang="en-ID" err="1">
                <a:ea typeface="+mn-lt"/>
                <a:cs typeface="+mn-lt"/>
              </a:rPr>
              <a:t>mobilnya</a:t>
            </a:r>
            <a:r>
              <a:rPr lang="en-ID" dirty="0">
                <a:ea typeface="+mn-lt"/>
                <a:cs typeface="+mn-lt"/>
              </a:rPr>
              <a:t>.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2277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</Words>
  <Application>Microsoft Office PowerPoint</Application>
  <PresentationFormat>Widescreen</PresentationFormat>
  <Paragraphs>1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Atlas</vt:lpstr>
      <vt:lpstr>Sistem Autopilot pada Mobil </vt:lpstr>
      <vt:lpstr>Pengertian Sistem Autopilot</vt:lpstr>
      <vt:lpstr>Sistem Autopilot mobil Tesla</vt:lpstr>
      <vt:lpstr>Kelebihan</vt:lpstr>
      <vt:lpstr>Potensi</vt:lpstr>
      <vt:lpstr>Kekurangan/Hambatan</vt:lpstr>
      <vt:lpstr>Hambatan</vt:lpstr>
      <vt:lpstr>Hambatan</vt:lpstr>
      <vt:lpstr>Hambatan</vt:lpstr>
      <vt:lpstr>Hambatan</vt:lpstr>
      <vt:lpstr>Hambatan</vt:lpstr>
      <vt:lpstr>Jika dipercayakan dari kelompok kami...</vt:lpstr>
      <vt:lpstr>Others</vt:lpstr>
      <vt:lpstr>Others</vt:lpstr>
      <vt:lpstr>Others</vt:lpstr>
      <vt:lpstr>Others</vt:lpstr>
      <vt:lpstr>Others</vt:lpstr>
      <vt:lpstr>Others</vt:lpstr>
      <vt:lpstr>Others</vt:lpstr>
      <vt:lpstr>Others</vt:lpstr>
      <vt:lpstr>Others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164</cp:revision>
  <dcterms:created xsi:type="dcterms:W3CDTF">2022-09-15T00:58:27Z</dcterms:created>
  <dcterms:modified xsi:type="dcterms:W3CDTF">2022-09-15T01:24:38Z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