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ca.gov/" TargetMode="External"/><Relationship Id="rId3" Type="http://schemas.openxmlformats.org/officeDocument/2006/relationships/hyperlink" Target="https://data.ca.gov/dataset/ground-water-water-quality-resul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ca.gov/" TargetMode="External"/><Relationship Id="rId3" Type="http://schemas.openxmlformats.org/officeDocument/2006/relationships/hyperlink" Target="https://data.ca.gov/dataset/ground-water-water-quality-resul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21e591321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21e591321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21e591321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21e591321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1e5913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1e5913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Initial download was from the California Open Data Portal,</a:t>
            </a:r>
            <a:r>
              <a:rPr lang="en">
                <a:uFill>
                  <a:noFill/>
                </a:uFill>
                <a:hlinkClick r:id="rId2"/>
              </a:rPr>
              <a:t> </a:t>
            </a:r>
            <a:r>
              <a:rPr lang="en" u="sng">
                <a:solidFill>
                  <a:schemeClr val="hlink"/>
                </a:solidFill>
                <a:hlinkClick r:id="rId3"/>
              </a:rPr>
              <a:t>https://data.ca.gov/dataset/ground-water-water-quality-results</a:t>
            </a:r>
            <a:r>
              <a:rPr lang="en"/>
              <a:t>. This data contains the statewide groundwater quality data for all chemicals from the GAMA Domestic Well (DW) and Priority Basin (PB) programs. It is the most comprehensive statewide groundwater quality information publicly available.</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1e5913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1e591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Initial download was from the California Open Data Portal,</a:t>
            </a:r>
            <a:r>
              <a:rPr lang="en">
                <a:uFill>
                  <a:noFill/>
                </a:uFill>
                <a:hlinkClick r:id="rId2"/>
              </a:rPr>
              <a:t> </a:t>
            </a:r>
            <a:r>
              <a:rPr lang="en" u="sng">
                <a:solidFill>
                  <a:schemeClr val="hlink"/>
                </a:solidFill>
                <a:hlinkClick r:id="rId3"/>
              </a:rPr>
              <a:t>https://data.ca.gov/dataset/ground-water-water-quality-results</a:t>
            </a:r>
            <a:r>
              <a:rPr lang="en"/>
              <a:t>. The Groundwater Ambient Monitoring and Assessment Program (GAMA) is a statewide, comprehensive assessment of groundwater quality designed to help better understand and identify risks to groundwater resources. GAMA is being implemented by the California Water Board. It is the most comprehensive statewide groundwater quality information publicly available.</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21e59132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1e5913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1e5913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1e5913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21e59132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1e59132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21e5913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21e5913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Originally all we had was latitude and longitude, but we needed a county column to join with other tables in database.  This was done with reverse geocoding, getting geographical information in a list associated with a latitude longitude location. We found a free geocoder, geopy.geocoders with an import called Nomanatim that we ran in Jupyter Notebook to accomplish this task.</a:t>
            </a:r>
            <a:endParaRPr/>
          </a:p>
          <a:p>
            <a:pPr indent="0" lvl="0" marL="0" rtl="0" algn="l">
              <a:spcBef>
                <a:spcPts val="0"/>
              </a:spcBef>
              <a:spcAft>
                <a:spcPts val="0"/>
              </a:spcAft>
              <a:buNone/>
            </a:pPr>
            <a:r>
              <a:rPr lang="en"/>
              <a:t>It was found that the number of geocode requests had to be limited to successfully process the data and 547,678 rows in the original file was too many. Since there were multiple rows of the same well, which is in the same location and has the same lat/long data, we were able to drop duplicate rows with the same “well_id”. This left me with a much easier to manage file with 4,085 rows of data, which was still too many, and the geocoder would time out. Through trial and error, we were able to find that about 400 rows would not time out the geocoder, so we split the 4,085 row file  file into 10 separate files. With Pandas, WEwas then able to reverse geocode each file, produce 10 files with the county data, and concatenate those files into a new 4,085 row file that included county data as a new column. We then imported that new file and the master file into Pandas as separate dataframes and added all the county data to the master file.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21e5913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21e5913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21e591321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21e591321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hyperlink" Target="https://data.ca.gov/dataset/ground-water-water-quality-results" TargetMode="External"/><Relationship Id="rId7" Type="http://schemas.openxmlformats.org/officeDocument/2006/relationships/hyperlink" Target="https://www.census.gov/data/tables.html" TargetMode="External"/><Relationship Id="rId8" Type="http://schemas.openxmlformats.org/officeDocument/2006/relationships/hyperlink" Target="https://droughtmonitor.unl.edu/Data/DataDownload/ComprehensiveStatistics.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093550" y="1578450"/>
            <a:ext cx="4199700" cy="99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Final Push</a:t>
            </a:r>
            <a:endParaRPr/>
          </a:p>
        </p:txBody>
      </p:sp>
      <p:sp>
        <p:nvSpPr>
          <p:cNvPr id="135" name="Google Shape;135;p13"/>
          <p:cNvSpPr txBox="1"/>
          <p:nvPr>
            <p:ph idx="1" type="subTitle"/>
          </p:nvPr>
        </p:nvSpPr>
        <p:spPr>
          <a:xfrm>
            <a:off x="460938" y="426228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400"/>
              <a:t>Jo Bagri, Chris Lachman, Phil Lee, Anand Purohit and Mark Souverville</a:t>
            </a:r>
            <a:endParaRPr i="1" sz="1400"/>
          </a:p>
        </p:txBody>
      </p:sp>
      <p:sp>
        <p:nvSpPr>
          <p:cNvPr id="136" name="Google Shape;136;p13"/>
          <p:cNvSpPr txBox="1"/>
          <p:nvPr>
            <p:ph idx="1" type="subTitle"/>
          </p:nvPr>
        </p:nvSpPr>
        <p:spPr>
          <a:xfrm>
            <a:off x="71138" y="2852838"/>
            <a:ext cx="82221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Analyzing and Visualizing Groundwater Quality in California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Connection</a:t>
            </a:r>
            <a:endParaRPr/>
          </a:p>
        </p:txBody>
      </p:sp>
      <p:sp>
        <p:nvSpPr>
          <p:cNvPr id="205" name="Google Shape;205;p22"/>
          <p:cNvSpPr txBox="1"/>
          <p:nvPr>
            <p:ph idx="1" type="body"/>
          </p:nvPr>
        </p:nvSpPr>
        <p:spPr>
          <a:xfrm>
            <a:off x="1052550" y="924475"/>
            <a:ext cx="7939200" cy="1174500"/>
          </a:xfrm>
          <a:prstGeom prst="rect">
            <a:avLst/>
          </a:prstGeom>
        </p:spPr>
        <p:txBody>
          <a:bodyPr anchorCtr="0" anchor="t" bIns="0" lIns="91425" spcFirstLastPara="1" rIns="91425" wrap="square" tIns="0">
            <a:noAutofit/>
          </a:bodyPr>
          <a:lstStyle/>
          <a:p>
            <a:pPr indent="0" lvl="0" marL="0" rtl="0" algn="l">
              <a:spcBef>
                <a:spcPts val="1200"/>
              </a:spcBef>
              <a:spcAft>
                <a:spcPts val="0"/>
              </a:spcAft>
              <a:buNone/>
            </a:pPr>
            <a:r>
              <a:rPr lang="en">
                <a:solidFill>
                  <a:schemeClr val="dk2"/>
                </a:solidFill>
              </a:rPr>
              <a:t>We connected our PostgreSQL database to Tableau. Here’s a screenshot of the data tab and tables. At this point, all project members had access to the AWS for our data reporting purposes.</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pic>
        <p:nvPicPr>
          <p:cNvPr id="206" name="Google Shape;206;p22"/>
          <p:cNvPicPr preferRelativeResize="0"/>
          <p:nvPr/>
        </p:nvPicPr>
        <p:blipFill>
          <a:blip r:embed="rId3">
            <a:alphaModFix/>
          </a:blip>
          <a:stretch>
            <a:fillRect/>
          </a:stretch>
        </p:blipFill>
        <p:spPr>
          <a:xfrm>
            <a:off x="3137875" y="1921550"/>
            <a:ext cx="3358141" cy="273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we Used</a:t>
            </a:r>
            <a:endParaRPr/>
          </a:p>
        </p:txBody>
      </p:sp>
      <p:sp>
        <p:nvSpPr>
          <p:cNvPr id="212" name="Google Shape;212;p23"/>
          <p:cNvSpPr txBox="1"/>
          <p:nvPr>
            <p:ph idx="1" type="body"/>
          </p:nvPr>
        </p:nvSpPr>
        <p:spPr>
          <a:xfrm>
            <a:off x="1052550" y="924475"/>
            <a:ext cx="7939200" cy="3181200"/>
          </a:xfrm>
          <a:prstGeom prst="rect">
            <a:avLst/>
          </a:prstGeom>
        </p:spPr>
        <p:txBody>
          <a:bodyPr anchorCtr="0" anchor="t" bIns="0" lIns="91425" spcFirstLastPara="1" rIns="91425" wrap="square" tIns="0">
            <a:noAutofit/>
          </a:bodyPr>
          <a:lstStyle/>
          <a:p>
            <a:pPr indent="0" lvl="0" marL="0" rtl="0" algn="l">
              <a:spcBef>
                <a:spcPts val="1200"/>
              </a:spcBef>
              <a:spcAft>
                <a:spcPts val="0"/>
              </a:spcAft>
              <a:buNone/>
            </a:pPr>
            <a:r>
              <a:rPr lang="en">
                <a:solidFill>
                  <a:schemeClr val="dk2"/>
                </a:solidFill>
              </a:rPr>
              <a:t>We connected our PostgreSQL database to Tableau. Here’s a screenshot of the data tab and tables. At this point, all project members had access to the AWS for our data reporting purposes.</a:t>
            </a:r>
            <a:endParaRPr>
              <a:solidFill>
                <a:schemeClr val="dk2"/>
              </a:solidFill>
            </a:endParaRPr>
          </a:p>
          <a:p>
            <a:pPr indent="0" lvl="0" marL="0" rtl="0" algn="l">
              <a:spcBef>
                <a:spcPts val="1200"/>
              </a:spcBef>
              <a:spcAft>
                <a:spcPts val="0"/>
              </a:spcAft>
              <a:buNone/>
            </a:pPr>
            <a:r>
              <a:rPr lang="en">
                <a:solidFill>
                  <a:schemeClr val="dk2"/>
                </a:solidFill>
              </a:rPr>
              <a:t>Pandas</a:t>
            </a:r>
            <a:endParaRPr>
              <a:solidFill>
                <a:schemeClr val="dk2"/>
              </a:solidFill>
            </a:endParaRPr>
          </a:p>
          <a:p>
            <a:pPr indent="0" lvl="0" marL="0" rtl="0" algn="l">
              <a:spcBef>
                <a:spcPts val="1200"/>
              </a:spcBef>
              <a:spcAft>
                <a:spcPts val="0"/>
              </a:spcAft>
              <a:buNone/>
            </a:pPr>
            <a:r>
              <a:rPr lang="en">
                <a:solidFill>
                  <a:schemeClr val="dk2"/>
                </a:solidFill>
              </a:rPr>
              <a:t>Jupyter Notebook with SKLearn</a:t>
            </a:r>
            <a:endParaRPr>
              <a:solidFill>
                <a:schemeClr val="dk2"/>
              </a:solidFill>
            </a:endParaRPr>
          </a:p>
          <a:p>
            <a:pPr indent="0" lvl="0" marL="0" rtl="0" algn="l">
              <a:spcBef>
                <a:spcPts val="1200"/>
              </a:spcBef>
              <a:spcAft>
                <a:spcPts val="0"/>
              </a:spcAft>
              <a:buNone/>
            </a:pPr>
            <a:r>
              <a:rPr lang="en">
                <a:solidFill>
                  <a:schemeClr val="dk2"/>
                </a:solidFill>
              </a:rPr>
              <a:t>HTML and Javascript</a:t>
            </a:r>
            <a:endParaRPr>
              <a:solidFill>
                <a:schemeClr val="dk2"/>
              </a:solidFill>
            </a:endParaRPr>
          </a:p>
          <a:p>
            <a:pPr indent="0" lvl="0" marL="0" rtl="0" algn="l">
              <a:spcBef>
                <a:spcPts val="1200"/>
              </a:spcBef>
              <a:spcAft>
                <a:spcPts val="0"/>
              </a:spcAft>
              <a:buNone/>
            </a:pPr>
            <a:r>
              <a:rPr lang="en">
                <a:solidFill>
                  <a:schemeClr val="dk2"/>
                </a:solidFill>
              </a:rPr>
              <a:t>PostgreSQL</a:t>
            </a:r>
            <a:endParaRPr>
              <a:solidFill>
                <a:schemeClr val="dk2"/>
              </a:solidFill>
            </a:endParaRPr>
          </a:p>
          <a:p>
            <a:pPr indent="0" lvl="0" marL="0" rtl="0" algn="l">
              <a:spcBef>
                <a:spcPts val="1200"/>
              </a:spcBef>
              <a:spcAft>
                <a:spcPts val="0"/>
              </a:spcAft>
              <a:buNone/>
            </a:pPr>
            <a:r>
              <a:rPr lang="en">
                <a:solidFill>
                  <a:schemeClr val="dk2"/>
                </a:solidFill>
              </a:rPr>
              <a:t>Tableau</a:t>
            </a:r>
            <a:endParaRPr>
              <a:solidFill>
                <a:schemeClr val="dk2"/>
              </a:solidFill>
            </a:endParaRPr>
          </a:p>
          <a:p>
            <a:pPr indent="0" lvl="0" marL="0" rtl="0" algn="l">
              <a:spcBef>
                <a:spcPts val="1200"/>
              </a:spcBef>
              <a:spcAft>
                <a:spcPts val="0"/>
              </a:spcAft>
              <a:buNone/>
            </a:pPr>
            <a:r>
              <a:rPr lang="en">
                <a:solidFill>
                  <a:schemeClr val="dk2"/>
                </a:solidFill>
              </a:rPr>
              <a:t>Geopy.geocoder with Nomanatim</a:t>
            </a:r>
            <a:endParaRPr>
              <a:solidFill>
                <a:schemeClr val="dk2"/>
              </a:solidFill>
            </a:endParaRPr>
          </a:p>
          <a:p>
            <a:pPr indent="0" lvl="0" marL="0" rtl="0" algn="l">
              <a:spcBef>
                <a:spcPts val="1200"/>
              </a:spcBef>
              <a:spcAft>
                <a:spcPts val="0"/>
              </a:spcAft>
              <a:buNone/>
            </a:pPr>
            <a:r>
              <a:rPr lang="en">
                <a:solidFill>
                  <a:schemeClr val="dk2"/>
                </a:solidFill>
              </a:rPr>
              <a:t>Amazon Web Services</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Creation - Sources</a:t>
            </a:r>
            <a:endParaRPr/>
          </a:p>
        </p:txBody>
      </p:sp>
      <p:pic>
        <p:nvPicPr>
          <p:cNvPr id="142" name="Google Shape;142;p14"/>
          <p:cNvPicPr preferRelativeResize="0"/>
          <p:nvPr/>
        </p:nvPicPr>
        <p:blipFill>
          <a:blip r:embed="rId3">
            <a:alphaModFix/>
          </a:blip>
          <a:stretch>
            <a:fillRect/>
          </a:stretch>
        </p:blipFill>
        <p:spPr>
          <a:xfrm>
            <a:off x="152400" y="1460250"/>
            <a:ext cx="8839200" cy="802295"/>
          </a:xfrm>
          <a:prstGeom prst="rect">
            <a:avLst/>
          </a:prstGeom>
          <a:noFill/>
          <a:ln>
            <a:noFill/>
          </a:ln>
        </p:spPr>
      </p:pic>
      <p:pic>
        <p:nvPicPr>
          <p:cNvPr id="143" name="Google Shape;143;p14"/>
          <p:cNvPicPr preferRelativeResize="0"/>
          <p:nvPr/>
        </p:nvPicPr>
        <p:blipFill>
          <a:blip r:embed="rId4">
            <a:alphaModFix/>
          </a:blip>
          <a:stretch>
            <a:fillRect/>
          </a:stretch>
        </p:blipFill>
        <p:spPr>
          <a:xfrm>
            <a:off x="1628763" y="2534445"/>
            <a:ext cx="5886450" cy="981075"/>
          </a:xfrm>
          <a:prstGeom prst="rect">
            <a:avLst/>
          </a:prstGeom>
          <a:noFill/>
          <a:ln>
            <a:noFill/>
          </a:ln>
        </p:spPr>
      </p:pic>
      <p:pic>
        <p:nvPicPr>
          <p:cNvPr id="144" name="Google Shape;144;p14"/>
          <p:cNvPicPr preferRelativeResize="0"/>
          <p:nvPr/>
        </p:nvPicPr>
        <p:blipFill>
          <a:blip r:embed="rId5">
            <a:alphaModFix/>
          </a:blip>
          <a:stretch>
            <a:fillRect/>
          </a:stretch>
        </p:blipFill>
        <p:spPr>
          <a:xfrm>
            <a:off x="452438" y="3787420"/>
            <a:ext cx="8239125" cy="809625"/>
          </a:xfrm>
          <a:prstGeom prst="rect">
            <a:avLst/>
          </a:prstGeom>
          <a:noFill/>
          <a:ln>
            <a:noFill/>
          </a:ln>
        </p:spPr>
      </p:pic>
      <p:sp>
        <p:nvSpPr>
          <p:cNvPr id="145" name="Google Shape;145;p14"/>
          <p:cNvSpPr txBox="1"/>
          <p:nvPr/>
        </p:nvSpPr>
        <p:spPr>
          <a:xfrm>
            <a:off x="2501250" y="2257038"/>
            <a:ext cx="4631400" cy="3093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u="sng">
                <a:solidFill>
                  <a:schemeClr val="hlink"/>
                </a:solidFill>
                <a:hlinkClick r:id="rId6"/>
              </a:rPr>
              <a:t>https://data.ca.gov/dataset/ground-water-water-quality-results</a:t>
            </a:r>
            <a:endParaRPr/>
          </a:p>
        </p:txBody>
      </p:sp>
      <p:sp>
        <p:nvSpPr>
          <p:cNvPr id="146" name="Google Shape;146;p14"/>
          <p:cNvSpPr txBox="1"/>
          <p:nvPr/>
        </p:nvSpPr>
        <p:spPr>
          <a:xfrm>
            <a:off x="2256300" y="3515525"/>
            <a:ext cx="4631400" cy="3093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u="sng">
                <a:solidFill>
                  <a:schemeClr val="hlink"/>
                </a:solidFill>
                <a:hlinkClick r:id="rId7"/>
              </a:rPr>
              <a:t>https://www.census.gov/data/tables.html</a:t>
            </a:r>
            <a:endParaRPr sz="1100"/>
          </a:p>
        </p:txBody>
      </p:sp>
      <p:sp>
        <p:nvSpPr>
          <p:cNvPr id="147" name="Google Shape;147;p14"/>
          <p:cNvSpPr txBox="1"/>
          <p:nvPr/>
        </p:nvSpPr>
        <p:spPr>
          <a:xfrm>
            <a:off x="2129700" y="4597050"/>
            <a:ext cx="5374500" cy="3093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u="sng">
                <a:solidFill>
                  <a:schemeClr val="hlink"/>
                </a:solidFill>
                <a:hlinkClick r:id="rId8"/>
              </a:rPr>
              <a:t>https://droughtmonitor.unl.edu/Data/DataDownload/ComprehensiveStatistics.aspx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Creation</a:t>
            </a:r>
            <a:endParaRPr/>
          </a:p>
        </p:txBody>
      </p:sp>
      <p:sp>
        <p:nvSpPr>
          <p:cNvPr id="153" name="Google Shape;153;p15"/>
          <p:cNvSpPr txBox="1"/>
          <p:nvPr>
            <p:ph idx="1" type="body"/>
          </p:nvPr>
        </p:nvSpPr>
        <p:spPr>
          <a:xfrm>
            <a:off x="1052550" y="924475"/>
            <a:ext cx="7939200" cy="944400"/>
          </a:xfrm>
          <a:prstGeom prst="rect">
            <a:avLst/>
          </a:prstGeom>
        </p:spPr>
        <p:txBody>
          <a:bodyPr anchorCtr="0" anchor="t" bIns="0" lIns="91425" spcFirstLastPara="1" rIns="91425" wrap="square" tIns="0">
            <a:noAutofit/>
          </a:bodyPr>
          <a:lstStyle/>
          <a:p>
            <a:pPr indent="-298450" lvl="0" marL="457200" rtl="0" algn="l">
              <a:lnSpc>
                <a:spcPct val="150000"/>
              </a:lnSpc>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S</a:t>
            </a:r>
            <a:r>
              <a:rPr lang="en" sz="1100">
                <a:solidFill>
                  <a:schemeClr val="dk2"/>
                </a:solidFill>
                <a:latin typeface="Arial"/>
                <a:ea typeface="Arial"/>
                <a:cs typeface="Arial"/>
                <a:sym typeface="Arial"/>
              </a:rPr>
              <a:t>tatewide groundwater quality data for all chemicals from the Groundwater Ambient Monitoring and Assessment Program (GAMA)</a:t>
            </a:r>
            <a:endParaRPr sz="1100">
              <a:solidFill>
                <a:schemeClr val="dk2"/>
              </a:solidFill>
              <a:latin typeface="Arial"/>
              <a:ea typeface="Arial"/>
              <a:cs typeface="Arial"/>
              <a:sym typeface="Arial"/>
            </a:endParaRPr>
          </a:p>
          <a:p>
            <a:pPr indent="-298450" lvl="0" marL="457200" rtl="0" algn="l">
              <a:lnSpc>
                <a:spcPct val="15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Most comprehensive statewide groundwater quality information publicly available</a:t>
            </a:r>
            <a:endParaRPr>
              <a:solidFill>
                <a:schemeClr val="dk2"/>
              </a:solidFill>
            </a:endParaRPr>
          </a:p>
        </p:txBody>
      </p:sp>
      <p:pic>
        <p:nvPicPr>
          <p:cNvPr id="154" name="Google Shape;154;p15"/>
          <p:cNvPicPr preferRelativeResize="0"/>
          <p:nvPr/>
        </p:nvPicPr>
        <p:blipFill>
          <a:blip r:embed="rId3">
            <a:alphaModFix/>
          </a:blip>
          <a:stretch>
            <a:fillRect/>
          </a:stretch>
        </p:blipFill>
        <p:spPr>
          <a:xfrm>
            <a:off x="152400" y="1868750"/>
            <a:ext cx="8839200" cy="802295"/>
          </a:xfrm>
          <a:prstGeom prst="rect">
            <a:avLst/>
          </a:prstGeom>
          <a:noFill/>
          <a:ln>
            <a:noFill/>
          </a:ln>
        </p:spPr>
      </p:pic>
      <p:pic>
        <p:nvPicPr>
          <p:cNvPr id="155" name="Google Shape;155;p15"/>
          <p:cNvPicPr preferRelativeResize="0"/>
          <p:nvPr/>
        </p:nvPicPr>
        <p:blipFill>
          <a:blip r:embed="rId4">
            <a:alphaModFix/>
          </a:blip>
          <a:stretch>
            <a:fillRect/>
          </a:stretch>
        </p:blipFill>
        <p:spPr>
          <a:xfrm>
            <a:off x="0" y="2671050"/>
            <a:ext cx="9144000" cy="2472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Creation</a:t>
            </a:r>
            <a:endParaRPr/>
          </a:p>
        </p:txBody>
      </p:sp>
      <p:sp>
        <p:nvSpPr>
          <p:cNvPr id="161" name="Google Shape;161;p16"/>
          <p:cNvSpPr txBox="1"/>
          <p:nvPr>
            <p:ph idx="1" type="body"/>
          </p:nvPr>
        </p:nvSpPr>
        <p:spPr>
          <a:xfrm>
            <a:off x="1052550" y="924475"/>
            <a:ext cx="7939200" cy="944400"/>
          </a:xfrm>
          <a:prstGeom prst="rect">
            <a:avLst/>
          </a:prstGeom>
        </p:spPr>
        <p:txBody>
          <a:bodyPr anchorCtr="0" anchor="t" bIns="0" lIns="91425" spcFirstLastPara="1" rIns="91425" wrap="square" tIns="0">
            <a:noAutofit/>
          </a:bodyPr>
          <a:lstStyle/>
          <a:p>
            <a:pPr indent="0" lvl="0" marL="0" rtl="0" algn="l">
              <a:lnSpc>
                <a:spcPct val="150000"/>
              </a:lnSpc>
              <a:spcBef>
                <a:spcPts val="1200"/>
              </a:spcBef>
              <a:spcAft>
                <a:spcPts val="1200"/>
              </a:spcAft>
              <a:buNone/>
            </a:pPr>
            <a:r>
              <a:rPr lang="en">
                <a:solidFill>
                  <a:schemeClr val="dk2"/>
                </a:solidFill>
              </a:rPr>
              <a:t>Population Data</a:t>
            </a:r>
            <a:endParaRPr>
              <a:solidFill>
                <a:schemeClr val="dk2"/>
              </a:solidFill>
            </a:endParaRPr>
          </a:p>
        </p:txBody>
      </p:sp>
      <p:pic>
        <p:nvPicPr>
          <p:cNvPr id="162" name="Google Shape;162;p16"/>
          <p:cNvPicPr preferRelativeResize="0"/>
          <p:nvPr/>
        </p:nvPicPr>
        <p:blipFill>
          <a:blip r:embed="rId3">
            <a:alphaModFix/>
          </a:blip>
          <a:stretch>
            <a:fillRect/>
          </a:stretch>
        </p:blipFill>
        <p:spPr>
          <a:xfrm>
            <a:off x="1628763" y="1868870"/>
            <a:ext cx="5886450" cy="981075"/>
          </a:xfrm>
          <a:prstGeom prst="rect">
            <a:avLst/>
          </a:prstGeom>
          <a:noFill/>
          <a:ln>
            <a:noFill/>
          </a:ln>
        </p:spPr>
      </p:pic>
      <p:pic>
        <p:nvPicPr>
          <p:cNvPr id="163" name="Google Shape;163;p16"/>
          <p:cNvPicPr preferRelativeResize="0"/>
          <p:nvPr/>
        </p:nvPicPr>
        <p:blipFill>
          <a:blip r:embed="rId4">
            <a:alphaModFix/>
          </a:blip>
          <a:stretch>
            <a:fillRect/>
          </a:stretch>
        </p:blipFill>
        <p:spPr>
          <a:xfrm>
            <a:off x="1597913" y="2849945"/>
            <a:ext cx="5948185" cy="19887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Creation</a:t>
            </a:r>
            <a:endParaRPr/>
          </a:p>
        </p:txBody>
      </p:sp>
      <p:sp>
        <p:nvSpPr>
          <p:cNvPr id="169" name="Google Shape;169;p17"/>
          <p:cNvSpPr txBox="1"/>
          <p:nvPr>
            <p:ph idx="1" type="body"/>
          </p:nvPr>
        </p:nvSpPr>
        <p:spPr>
          <a:xfrm>
            <a:off x="1052550" y="924475"/>
            <a:ext cx="7939200" cy="944400"/>
          </a:xfrm>
          <a:prstGeom prst="rect">
            <a:avLst/>
          </a:prstGeom>
        </p:spPr>
        <p:txBody>
          <a:bodyPr anchorCtr="0" anchor="t" bIns="0" lIns="91425" spcFirstLastPara="1" rIns="91425" wrap="square" tIns="0">
            <a:noAutofit/>
          </a:bodyPr>
          <a:lstStyle/>
          <a:p>
            <a:pPr indent="0" lvl="0" marL="0" rtl="0" algn="l">
              <a:lnSpc>
                <a:spcPct val="150000"/>
              </a:lnSpc>
              <a:spcBef>
                <a:spcPts val="1200"/>
              </a:spcBef>
              <a:spcAft>
                <a:spcPts val="1200"/>
              </a:spcAft>
              <a:buNone/>
            </a:pPr>
            <a:r>
              <a:rPr lang="en">
                <a:solidFill>
                  <a:schemeClr val="dk2"/>
                </a:solidFill>
              </a:rPr>
              <a:t>Drought Data</a:t>
            </a:r>
            <a:endParaRPr>
              <a:solidFill>
                <a:schemeClr val="dk2"/>
              </a:solidFill>
            </a:endParaRPr>
          </a:p>
        </p:txBody>
      </p:sp>
      <p:pic>
        <p:nvPicPr>
          <p:cNvPr id="170" name="Google Shape;170;p17"/>
          <p:cNvPicPr preferRelativeResize="0"/>
          <p:nvPr/>
        </p:nvPicPr>
        <p:blipFill>
          <a:blip r:embed="rId3">
            <a:alphaModFix/>
          </a:blip>
          <a:stretch>
            <a:fillRect/>
          </a:stretch>
        </p:blipFill>
        <p:spPr>
          <a:xfrm>
            <a:off x="452425" y="1861420"/>
            <a:ext cx="8239125" cy="809625"/>
          </a:xfrm>
          <a:prstGeom prst="rect">
            <a:avLst/>
          </a:prstGeom>
          <a:noFill/>
          <a:ln>
            <a:noFill/>
          </a:ln>
        </p:spPr>
      </p:pic>
      <p:pic>
        <p:nvPicPr>
          <p:cNvPr id="171" name="Google Shape;171;p17"/>
          <p:cNvPicPr preferRelativeResize="0"/>
          <p:nvPr/>
        </p:nvPicPr>
        <p:blipFill>
          <a:blip r:embed="rId4">
            <a:alphaModFix/>
          </a:blip>
          <a:stretch>
            <a:fillRect/>
          </a:stretch>
        </p:blipFill>
        <p:spPr>
          <a:xfrm>
            <a:off x="793513" y="2671050"/>
            <a:ext cx="7556982" cy="247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a:t>
            </a:r>
            <a:endParaRPr/>
          </a:p>
        </p:txBody>
      </p:sp>
      <p:sp>
        <p:nvSpPr>
          <p:cNvPr id="177" name="Google Shape;177;p18"/>
          <p:cNvSpPr txBox="1"/>
          <p:nvPr>
            <p:ph idx="1" type="body"/>
          </p:nvPr>
        </p:nvSpPr>
        <p:spPr>
          <a:xfrm>
            <a:off x="1052550" y="924475"/>
            <a:ext cx="7939200" cy="1647300"/>
          </a:xfrm>
          <a:prstGeom prst="rect">
            <a:avLst/>
          </a:prstGeom>
        </p:spPr>
        <p:txBody>
          <a:bodyPr anchorCtr="0" anchor="t" bIns="0" lIns="91425" spcFirstLastPara="1" rIns="91425" wrap="square" tIns="0">
            <a:noAutofit/>
          </a:bodyPr>
          <a:lstStyle/>
          <a:p>
            <a:pPr indent="0" lvl="0" marL="0" rtl="0" algn="l">
              <a:lnSpc>
                <a:spcPct val="100000"/>
              </a:lnSpc>
              <a:spcBef>
                <a:spcPts val="1200"/>
              </a:spcBef>
              <a:spcAft>
                <a:spcPts val="0"/>
              </a:spcAft>
              <a:buNone/>
            </a:pPr>
            <a:r>
              <a:rPr lang="en">
                <a:solidFill>
                  <a:schemeClr val="dk2"/>
                </a:solidFill>
              </a:rPr>
              <a:t>Groundwater Quality Master File</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We removed needless columns and NaN data</a:t>
            </a:r>
            <a:endParaRPr>
              <a:solidFill>
                <a:schemeClr val="dk2"/>
              </a:solidFill>
            </a:endParaRPr>
          </a:p>
          <a:p>
            <a:pPr indent="-311150" lvl="0" marL="457200" rtl="0" algn="l">
              <a:lnSpc>
                <a:spcPct val="100000"/>
              </a:lnSpc>
              <a:spcBef>
                <a:spcPts val="0"/>
              </a:spcBef>
              <a:spcAft>
                <a:spcPts val="0"/>
              </a:spcAft>
              <a:buClr>
                <a:schemeClr val="dk2"/>
              </a:buClr>
              <a:buSzPts val="1300"/>
              <a:buChar char="●"/>
            </a:pPr>
            <a:r>
              <a:rPr lang="en">
                <a:solidFill>
                  <a:schemeClr val="dk2"/>
                </a:solidFill>
              </a:rPr>
              <a:t>Updating column names</a:t>
            </a:r>
            <a:endParaRPr>
              <a:solidFill>
                <a:schemeClr val="dk2"/>
              </a:solidFill>
            </a:endParaRPr>
          </a:p>
          <a:p>
            <a:pPr indent="-311150" lvl="0" marL="457200" rtl="0" algn="l">
              <a:lnSpc>
                <a:spcPct val="100000"/>
              </a:lnSpc>
              <a:spcBef>
                <a:spcPts val="0"/>
              </a:spcBef>
              <a:spcAft>
                <a:spcPts val="0"/>
              </a:spcAft>
              <a:buClr>
                <a:schemeClr val="dk2"/>
              </a:buClr>
              <a:buSzPts val="1300"/>
              <a:buChar char="●"/>
            </a:pPr>
            <a:r>
              <a:rPr lang="en">
                <a:solidFill>
                  <a:schemeClr val="dk2"/>
                </a:solidFill>
              </a:rPr>
              <a:t>Changing data types to allow the merge to occur </a:t>
            </a:r>
            <a:endParaRPr>
              <a:solidFill>
                <a:schemeClr val="dk2"/>
              </a:solidFill>
            </a:endParaRPr>
          </a:p>
          <a:p>
            <a:pPr indent="-311150" lvl="0" marL="457200" rtl="0" algn="l">
              <a:lnSpc>
                <a:spcPct val="100000"/>
              </a:lnSpc>
              <a:spcBef>
                <a:spcPts val="0"/>
              </a:spcBef>
              <a:spcAft>
                <a:spcPts val="0"/>
              </a:spcAft>
              <a:buClr>
                <a:schemeClr val="dk2"/>
              </a:buClr>
              <a:buSzPts val="1300"/>
              <a:buChar char="●"/>
            </a:pPr>
            <a:r>
              <a:rPr lang="en">
                <a:solidFill>
                  <a:schemeClr val="dk2"/>
                </a:solidFill>
              </a:rPr>
              <a:t>Ensuring equal amount of rows to each column</a:t>
            </a:r>
            <a:endParaRPr>
              <a:solidFill>
                <a:schemeClr val="dk2"/>
              </a:solidFill>
            </a:endParaRPr>
          </a:p>
          <a:p>
            <a:pPr indent="-311150" lvl="0" marL="457200" rtl="0" algn="l">
              <a:lnSpc>
                <a:spcPct val="100000"/>
              </a:lnSpc>
              <a:spcBef>
                <a:spcPts val="0"/>
              </a:spcBef>
              <a:spcAft>
                <a:spcPts val="0"/>
              </a:spcAft>
              <a:buClr>
                <a:schemeClr val="dk2"/>
              </a:buClr>
              <a:buSzPts val="1300"/>
              <a:buChar char="●"/>
            </a:pPr>
            <a:r>
              <a:rPr lang="en">
                <a:solidFill>
                  <a:schemeClr val="dk2"/>
                </a:solidFill>
              </a:rPr>
              <a:t>We also inserted two new columns:	</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pic>
        <p:nvPicPr>
          <p:cNvPr id="178" name="Google Shape;178;p18"/>
          <p:cNvPicPr preferRelativeResize="0"/>
          <p:nvPr/>
        </p:nvPicPr>
        <p:blipFill>
          <a:blip r:embed="rId3">
            <a:alphaModFix/>
          </a:blip>
          <a:stretch>
            <a:fillRect/>
          </a:stretch>
        </p:blipFill>
        <p:spPr>
          <a:xfrm>
            <a:off x="152400" y="2552399"/>
            <a:ext cx="8839351" cy="259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84" name="Google Shape;184;p19"/>
          <p:cNvSpPr txBox="1"/>
          <p:nvPr>
            <p:ph idx="1" type="body"/>
          </p:nvPr>
        </p:nvSpPr>
        <p:spPr>
          <a:xfrm>
            <a:off x="1052550" y="924475"/>
            <a:ext cx="7939200" cy="1174500"/>
          </a:xfrm>
          <a:prstGeom prst="rect">
            <a:avLst/>
          </a:prstGeom>
        </p:spPr>
        <p:txBody>
          <a:bodyPr anchorCtr="0" anchor="t" bIns="0" lIns="91425" spcFirstLastPara="1" rIns="91425" wrap="square" tIns="0">
            <a:noAutofit/>
          </a:bodyPr>
          <a:lstStyle/>
          <a:p>
            <a:pPr indent="0" lvl="0" marL="0" rtl="0" algn="l">
              <a:lnSpc>
                <a:spcPct val="100000"/>
              </a:lnSpc>
              <a:spcBef>
                <a:spcPts val="1200"/>
              </a:spcBef>
              <a:spcAft>
                <a:spcPts val="0"/>
              </a:spcAft>
              <a:buNone/>
            </a:pPr>
            <a:r>
              <a:rPr lang="en">
                <a:solidFill>
                  <a:schemeClr val="dk2"/>
                </a:solidFill>
              </a:rPr>
              <a:t>Adding county data to water quality data</a:t>
            </a:r>
            <a:endParaRPr>
              <a:solidFill>
                <a:schemeClr val="dk2"/>
              </a:solidFill>
            </a:endParaRPr>
          </a:p>
          <a:p>
            <a:pPr indent="0" lvl="0" marL="0" rtl="0" algn="l">
              <a:lnSpc>
                <a:spcPct val="100000"/>
              </a:lnSpc>
              <a:spcBef>
                <a:spcPts val="1200"/>
              </a:spcBef>
              <a:spcAft>
                <a:spcPts val="0"/>
              </a:spcAft>
              <a:buNone/>
            </a:pPr>
            <a:r>
              <a:rPr lang="en">
                <a:solidFill>
                  <a:schemeClr val="dk2"/>
                </a:solidFill>
              </a:rPr>
              <a:t>This was done with reverse geocoding, getting geographical information in a list associated with a latitude longitude location. We found a free geocoder, geopy.geocoders with an import called Nomanatim that we ran in Jupyter Notebook to accomplish this task.</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pic>
        <p:nvPicPr>
          <p:cNvPr id="185" name="Google Shape;185;p19"/>
          <p:cNvPicPr preferRelativeResize="0"/>
          <p:nvPr/>
        </p:nvPicPr>
        <p:blipFill>
          <a:blip r:embed="rId3">
            <a:alphaModFix/>
          </a:blip>
          <a:stretch>
            <a:fillRect/>
          </a:stretch>
        </p:blipFill>
        <p:spPr>
          <a:xfrm>
            <a:off x="224238" y="2098975"/>
            <a:ext cx="8695523" cy="304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91" name="Google Shape;191;p20"/>
          <p:cNvSpPr txBox="1"/>
          <p:nvPr>
            <p:ph idx="1" type="body"/>
          </p:nvPr>
        </p:nvSpPr>
        <p:spPr>
          <a:xfrm>
            <a:off x="1052550" y="924475"/>
            <a:ext cx="7939200" cy="1174500"/>
          </a:xfrm>
          <a:prstGeom prst="rect">
            <a:avLst/>
          </a:prstGeom>
        </p:spPr>
        <p:txBody>
          <a:bodyPr anchorCtr="0" anchor="t" bIns="0" lIns="91425" spcFirstLastPara="1" rIns="91425" wrap="square" tIns="0">
            <a:noAutofit/>
          </a:bodyPr>
          <a:lstStyle/>
          <a:p>
            <a:pPr indent="0" lvl="0" marL="0" rtl="0" algn="l">
              <a:lnSpc>
                <a:spcPct val="100000"/>
              </a:lnSpc>
              <a:spcBef>
                <a:spcPts val="1200"/>
              </a:spcBef>
              <a:spcAft>
                <a:spcPts val="0"/>
              </a:spcAft>
              <a:buNone/>
            </a:pPr>
            <a:r>
              <a:rPr lang="en">
                <a:solidFill>
                  <a:schemeClr val="dk2"/>
                </a:solidFill>
              </a:rPr>
              <a:t>Adding county data to water quality data</a:t>
            </a:r>
            <a:endParaRPr>
              <a:solidFill>
                <a:schemeClr val="dk2"/>
              </a:solidFill>
            </a:endParaRPr>
          </a:p>
          <a:p>
            <a:pPr indent="0" lvl="0" marL="0" rtl="0" algn="l">
              <a:lnSpc>
                <a:spcPct val="100000"/>
              </a:lnSpc>
              <a:spcBef>
                <a:spcPts val="1200"/>
              </a:spcBef>
              <a:spcAft>
                <a:spcPts val="0"/>
              </a:spcAft>
              <a:buNone/>
            </a:pPr>
            <a:r>
              <a:rPr lang="en">
                <a:solidFill>
                  <a:schemeClr val="dk2"/>
                </a:solidFill>
              </a:rPr>
              <a:t>We then imported that new file and the master file into Pandas as separate dataframes and added all the county data to the master file.</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pic>
        <p:nvPicPr>
          <p:cNvPr id="192" name="Google Shape;192;p20"/>
          <p:cNvPicPr preferRelativeResize="0"/>
          <p:nvPr/>
        </p:nvPicPr>
        <p:blipFill>
          <a:blip r:embed="rId3">
            <a:alphaModFix/>
          </a:blip>
          <a:stretch>
            <a:fillRect/>
          </a:stretch>
        </p:blipFill>
        <p:spPr>
          <a:xfrm>
            <a:off x="724950" y="2128341"/>
            <a:ext cx="8184001" cy="30151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on AWS</a:t>
            </a:r>
            <a:endParaRPr/>
          </a:p>
        </p:txBody>
      </p:sp>
      <p:sp>
        <p:nvSpPr>
          <p:cNvPr id="198" name="Google Shape;198;p21"/>
          <p:cNvSpPr txBox="1"/>
          <p:nvPr>
            <p:ph idx="1" type="body"/>
          </p:nvPr>
        </p:nvSpPr>
        <p:spPr>
          <a:xfrm>
            <a:off x="1052550" y="924475"/>
            <a:ext cx="7939200" cy="1174500"/>
          </a:xfrm>
          <a:prstGeom prst="rect">
            <a:avLst/>
          </a:prstGeom>
        </p:spPr>
        <p:txBody>
          <a:bodyPr anchorCtr="0" anchor="t" bIns="0" lIns="91425" spcFirstLastPara="1" rIns="91425" wrap="square" tIns="0">
            <a:noAutofit/>
          </a:bodyPr>
          <a:lstStyle/>
          <a:p>
            <a:pPr indent="0" lvl="0" marL="0" rtl="0" algn="l">
              <a:spcBef>
                <a:spcPts val="1200"/>
              </a:spcBef>
              <a:spcAft>
                <a:spcPts val="0"/>
              </a:spcAft>
              <a:buNone/>
            </a:pPr>
            <a:r>
              <a:rPr lang="en">
                <a:solidFill>
                  <a:schemeClr val="dk2"/>
                </a:solidFill>
              </a:rPr>
              <a:t>We then created a PostgreSQL database instance on Amazon Web Services. We created the database schema in SQL and imported the CSV files into database. We also added the census information into </a:t>
            </a:r>
            <a:r>
              <a:rPr lang="en">
                <a:solidFill>
                  <a:schemeClr val="dk2"/>
                </a:solidFill>
              </a:rPr>
              <a:t>its</a:t>
            </a:r>
            <a:r>
              <a:rPr lang="en">
                <a:solidFill>
                  <a:schemeClr val="dk2"/>
                </a:solidFill>
              </a:rPr>
              <a:t> own table and added two additional tables for chemical contaminant levels, and one for drought conditions.</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0" lvl="0" marL="0" rtl="0" algn="l">
              <a:lnSpc>
                <a:spcPct val="100000"/>
              </a:lnSpc>
              <a:spcBef>
                <a:spcPts val="1200"/>
              </a:spcBef>
              <a:spcAft>
                <a:spcPts val="1200"/>
              </a:spcAft>
              <a:buNone/>
            </a:pPr>
            <a:r>
              <a:t/>
            </a:r>
            <a:endParaRPr>
              <a:solidFill>
                <a:schemeClr val="dk2"/>
              </a:solidFill>
            </a:endParaRPr>
          </a:p>
        </p:txBody>
      </p:sp>
      <p:pic>
        <p:nvPicPr>
          <p:cNvPr id="199" name="Google Shape;199;p21"/>
          <p:cNvPicPr preferRelativeResize="0"/>
          <p:nvPr/>
        </p:nvPicPr>
        <p:blipFill>
          <a:blip r:embed="rId3">
            <a:alphaModFix/>
          </a:blip>
          <a:stretch>
            <a:fillRect/>
          </a:stretch>
        </p:blipFill>
        <p:spPr>
          <a:xfrm>
            <a:off x="2540000" y="1894825"/>
            <a:ext cx="4964288" cy="273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