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matic SC"/>
      <p:regular r:id="rId44"/>
      <p:bold r:id="rId45"/>
    </p:embeddedFont>
    <p:embeddedFont>
      <p:font typeface="Source Code Pro"/>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BB5160-A06B-468F-B519-3B2827C33924}">
  <a:tblStyle styleId="{4EBB5160-A06B-468F-B519-3B2827C339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AmaticSC-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SourceCodePro-regular.fntdata"/><Relationship Id="rId23" Type="http://schemas.openxmlformats.org/officeDocument/2006/relationships/slide" Target="slides/slide17.xml"/><Relationship Id="rId45"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SourceCodePro-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5108afda8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108afda8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108afda8c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108afda8c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108afda8c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108afda8c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108afda8c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108afda8c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108afda8c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108afda8c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108afda8c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108afda8c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08afda8c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108afda8c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108afda8c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108afda8c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108afda8c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108afda8c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108afda8c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108afda8c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108afda8c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108afda8c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108afda8c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108afda8c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108afda8c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108afda8c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108afda8c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108afda8c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108afda8c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108afda8c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108afda8c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108afda8c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108afda8c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108afda8c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108afda8c_0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108afda8c_0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108afda8c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108afda8c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108afda8c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108afda8c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108afda8c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108afda8c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108afda8c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108afda8c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108afda8c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108afda8c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108afda8c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108afda8c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108afda8c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108afda8c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108afda8c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108afda8c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108afda8c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108afda8c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108afda8c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108afda8c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108afda8c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108afda8c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108afda8c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108afda8c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108afda8c_0_1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108afda8c_0_1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108afda8c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108afda8c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108afda8c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108afda8c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108afda8c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108afda8c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108afda8c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108afda8c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108afda8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108afda8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108afda8c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108afda8c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6.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LINUX ADNIM FUNDAMENTALS</a:t>
            </a:r>
            <a:endParaRPr/>
          </a:p>
          <a:p>
            <a:pPr indent="0" lvl="0" marL="0" rtl="0" algn="ctr">
              <a:spcBef>
                <a:spcPts val="0"/>
              </a:spcBef>
              <a:spcAft>
                <a:spcPts val="0"/>
              </a:spcAft>
              <a:buNone/>
            </a:pPr>
            <a:r>
              <a:rPr lang="en"/>
              <a:t>DAY 2.</a:t>
            </a:r>
            <a:endParaRPr/>
          </a:p>
          <a:p>
            <a:pPr indent="0" lvl="0" marL="0" rtl="0" algn="ctr">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68775" y="1582175"/>
            <a:ext cx="2261700" cy="1832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root@rhel65:~# tail /var/log/secure | grep sudo | tr -s ' '</a:t>
            </a:r>
            <a:endParaRPr/>
          </a:p>
          <a:p>
            <a:pPr indent="0" lvl="0" marL="0" rtl="0" algn="l">
              <a:spcBef>
                <a:spcPts val="0"/>
              </a:spcBef>
              <a:spcAft>
                <a:spcPts val="0"/>
              </a:spcAft>
              <a:buNone/>
            </a:pPr>
            <a:r>
              <a:rPr lang="en"/>
              <a:t>Apr 13 16:03:42 rhel65 sudo: paul : user NOT in sudoers ; TTY=pts/0 ; PWD=\</a:t>
            </a:r>
            <a:endParaRPr/>
          </a:p>
          <a:p>
            <a:pPr indent="0" lvl="0" marL="0" rtl="0" algn="l">
              <a:spcBef>
                <a:spcPts val="0"/>
              </a:spcBef>
              <a:spcAft>
                <a:spcPts val="0"/>
              </a:spcAft>
              <a:buNone/>
            </a:pPr>
            <a:r>
              <a:rPr lang="en"/>
              <a:t>/home/paul ; USER=root ; COMMAND=/bin/su -</a:t>
            </a:r>
            <a:endParaRPr/>
          </a:p>
          <a:p>
            <a:pPr indent="0" lvl="0" marL="0" rtl="0" algn="l">
              <a:spcBef>
                <a:spcPts val="0"/>
              </a:spcBef>
              <a:spcAft>
                <a:spcPts val="0"/>
              </a:spcAft>
              <a:buNone/>
            </a:pPr>
            <a:r>
              <a:rPr lang="en"/>
              <a:t>root@rhel65:~#</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a:t>
            </a:r>
            <a:r>
              <a:rPr b="1" lang="en"/>
              <a:t>User Management</a:t>
            </a:r>
            <a:endParaRPr b="1"/>
          </a:p>
          <a:p>
            <a:pPr indent="0" lvl="0" marL="0" rtl="0" algn="l">
              <a:spcBef>
                <a:spcPts val="0"/>
              </a:spcBef>
              <a:spcAft>
                <a:spcPts val="0"/>
              </a:spcAft>
              <a:buNone/>
            </a:pPr>
            <a:r>
              <a:rPr lang="en"/>
              <a:t>-This section will teach you how to use useradd, usermod and userdel to create, modify and remove user accounts.</a:t>
            </a:r>
            <a:endParaRPr/>
          </a:p>
          <a:p>
            <a:pPr indent="0" lvl="0" marL="0" rtl="0" algn="l">
              <a:spcBef>
                <a:spcPts val="0"/>
              </a:spcBef>
              <a:spcAft>
                <a:spcPts val="0"/>
              </a:spcAft>
              <a:buNone/>
            </a:pPr>
            <a:r>
              <a:rPr b="1" lang="en"/>
              <a:t>1.  user management</a:t>
            </a:r>
            <a:endParaRPr b="1"/>
          </a:p>
          <a:p>
            <a:pPr indent="0" lvl="0" marL="0" rtl="0" algn="l">
              <a:spcBef>
                <a:spcPts val="0"/>
              </a:spcBef>
              <a:spcAft>
                <a:spcPts val="0"/>
              </a:spcAft>
              <a:buNone/>
            </a:pPr>
            <a:r>
              <a:rPr lang="en"/>
              <a:t>-User management on Linux can be done in three complementary ways. </a:t>
            </a:r>
            <a:endParaRPr/>
          </a:p>
          <a:p>
            <a:pPr indent="0" lvl="0" marL="0" rtl="0" algn="l">
              <a:spcBef>
                <a:spcPts val="0"/>
              </a:spcBef>
              <a:spcAft>
                <a:spcPts val="0"/>
              </a:spcAft>
              <a:buNone/>
            </a:pPr>
            <a:r>
              <a:rPr lang="en"/>
              <a:t>-You can use the graphical tools provided by your distribution. </a:t>
            </a:r>
            <a:endParaRPr/>
          </a:p>
          <a:p>
            <a:pPr indent="0" lvl="0" marL="0" rtl="0" algn="l">
              <a:spcBef>
                <a:spcPts val="0"/>
              </a:spcBef>
              <a:spcAft>
                <a:spcPts val="0"/>
              </a:spcAft>
              <a:buNone/>
            </a:pPr>
            <a:r>
              <a:rPr lang="en"/>
              <a:t>-These tools have a look and feel that depends on the distribution. </a:t>
            </a:r>
            <a:endParaRPr/>
          </a:p>
          <a:p>
            <a:pPr indent="0" lvl="0" marL="0" rtl="0" algn="l">
              <a:spcBef>
                <a:spcPts val="0"/>
              </a:spcBef>
              <a:spcAft>
                <a:spcPts val="0"/>
              </a:spcAft>
              <a:buNone/>
            </a:pPr>
            <a:r>
              <a:rPr lang="en"/>
              <a:t>-If you are a novice Linux user on your home system, then use the graphical tool that is provided by your distribution. </a:t>
            </a:r>
            <a:endParaRPr/>
          </a:p>
          <a:p>
            <a:pPr indent="0" lvl="0" marL="0" rtl="0" algn="l">
              <a:spcBef>
                <a:spcPts val="0"/>
              </a:spcBef>
              <a:spcAft>
                <a:spcPts val="0"/>
              </a:spcAft>
              <a:buNone/>
            </a:pPr>
            <a:r>
              <a:rPr lang="en"/>
              <a:t>-This will make sure that you do not run into problems.</a:t>
            </a:r>
            <a:endParaRPr/>
          </a:p>
          <a:p>
            <a:pPr indent="0" lvl="0" marL="0" rtl="0" algn="l">
              <a:spcBef>
                <a:spcPts val="0"/>
              </a:spcBef>
              <a:spcAft>
                <a:spcPts val="0"/>
              </a:spcAft>
              <a:buNone/>
            </a:pPr>
            <a:r>
              <a:rPr lang="en"/>
              <a:t>Another option is to use command line tools like useradd, usermod, gpasswd, passwd and others. </a:t>
            </a:r>
            <a:endParaRPr/>
          </a:p>
          <a:p>
            <a:pPr indent="0" lvl="0" marL="0" rtl="0" algn="l">
              <a:spcBef>
                <a:spcPts val="0"/>
              </a:spcBef>
              <a:spcAft>
                <a:spcPts val="0"/>
              </a:spcAft>
              <a:buNone/>
            </a:pPr>
            <a:r>
              <a:rPr lang="en"/>
              <a:t>-Server administrators are likely to use these tools, since they are familiar and very similar across many different distributions. </a:t>
            </a:r>
            <a:endParaRPr/>
          </a:p>
          <a:p>
            <a:pPr indent="0" lvl="0" marL="0" rtl="0" algn="l">
              <a:spcBef>
                <a:spcPts val="0"/>
              </a:spcBef>
              <a:spcAft>
                <a:spcPts val="0"/>
              </a:spcAft>
              <a:buNone/>
            </a:pPr>
            <a:r>
              <a:rPr lang="en"/>
              <a:t>-This chapter will focus on these command line tools.</a:t>
            </a:r>
            <a:endParaRPr/>
          </a:p>
          <a:p>
            <a:pPr indent="0" lvl="0" marL="0" rtl="0" algn="l">
              <a:spcBef>
                <a:spcPts val="0"/>
              </a:spcBef>
              <a:spcAft>
                <a:spcPts val="0"/>
              </a:spcAft>
              <a:buNone/>
            </a:pPr>
            <a:r>
              <a:rPr lang="en"/>
              <a:t>-A third and rather extremist way is to edit the local configuration files directly using vi (or vipw/vigr). Do not attempt this as a novice on production systems!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29" name="Google Shape;129;p22"/>
          <p:cNvGraphicFramePr/>
          <p:nvPr/>
        </p:nvGraphicFramePr>
        <p:xfrm>
          <a:off x="74350" y="304325"/>
          <a:ext cx="3000000" cy="3000000"/>
        </p:xfrm>
        <a:graphic>
          <a:graphicData uri="http://schemas.openxmlformats.org/drawingml/2006/table">
            <a:tbl>
              <a:tblPr>
                <a:noFill/>
                <a:tableStyleId>{4EBB5160-A06B-468F-B519-3B2827C33924}</a:tableStyleId>
              </a:tblPr>
              <a:tblGrid>
                <a:gridCol w="6472350"/>
              </a:tblGrid>
              <a:tr h="8479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2.  /etc/passwd</a:t>
            </a:r>
            <a:endParaRPr b="1"/>
          </a:p>
          <a:p>
            <a:pPr indent="0" lvl="0" marL="0" rtl="0" algn="l">
              <a:spcBef>
                <a:spcPts val="0"/>
              </a:spcBef>
              <a:spcAft>
                <a:spcPts val="0"/>
              </a:spcAft>
              <a:buNone/>
            </a:pPr>
            <a:r>
              <a:rPr lang="en"/>
              <a:t>-The local user database on Linux (and on most Unixes) is /etc/passwd.</a:t>
            </a:r>
            <a:endParaRPr/>
          </a:p>
          <a:p>
            <a:pPr indent="0" lvl="0" marL="0" rtl="0" algn="l">
              <a:spcBef>
                <a:spcPts val="0"/>
              </a:spcBef>
              <a:spcAft>
                <a:spcPts val="0"/>
              </a:spcAft>
              <a:buNone/>
            </a:pPr>
            <a:r>
              <a:rPr lang="en"/>
              <a:t>[root@RHEL5 ~]# tail /etc/passwd</a:t>
            </a:r>
            <a:endParaRPr/>
          </a:p>
          <a:p>
            <a:pPr indent="0" lvl="0" marL="0" rtl="0" algn="l">
              <a:spcBef>
                <a:spcPts val="0"/>
              </a:spcBef>
              <a:spcAft>
                <a:spcPts val="0"/>
              </a:spcAft>
              <a:buNone/>
            </a:pPr>
            <a:r>
              <a:rPr lang="en"/>
              <a:t>inge:x:518:524:art dealer:/home/inge:/bin/ksh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ann:x:519:525:flute player:/home/ann:/bin/bash</a:t>
            </a:r>
            <a:endParaRPr/>
          </a:p>
          <a:p>
            <a:pPr indent="0" lvl="0" marL="0" rtl="0" algn="l">
              <a:spcBef>
                <a:spcPts val="0"/>
              </a:spcBef>
              <a:spcAft>
                <a:spcPts val="0"/>
              </a:spcAft>
              <a:buNone/>
            </a:pPr>
            <a:r>
              <a:rPr lang="en"/>
              <a:t>frederik:x:520:526:rubius poet:/home/frederik:/bin/bash</a:t>
            </a:r>
            <a:endParaRPr/>
          </a:p>
          <a:p>
            <a:pPr indent="0" lvl="0" marL="0" rtl="0" algn="l">
              <a:spcBef>
                <a:spcPts val="0"/>
              </a:spcBef>
              <a:spcAft>
                <a:spcPts val="0"/>
              </a:spcAft>
              <a:buNone/>
            </a:pPr>
            <a:r>
              <a:rPr lang="en"/>
              <a:t>steven:x:521:527:roman emperor:/home/steven:/bin/bash</a:t>
            </a:r>
            <a:endParaRPr/>
          </a:p>
          <a:p>
            <a:pPr indent="0" lvl="0" marL="0" rtl="0" algn="l">
              <a:spcBef>
                <a:spcPts val="0"/>
              </a:spcBef>
              <a:spcAft>
                <a:spcPts val="0"/>
              </a:spcAft>
              <a:buNone/>
            </a:pPr>
            <a:r>
              <a:rPr lang="en"/>
              <a:t>pascale:x:522:528:artist:/home/pascale:/bin/ksh</a:t>
            </a:r>
            <a:endParaRPr/>
          </a:p>
          <a:p>
            <a:pPr indent="0" lvl="0" marL="0" rtl="0" algn="l">
              <a:spcBef>
                <a:spcPts val="0"/>
              </a:spcBef>
              <a:spcAft>
                <a:spcPts val="0"/>
              </a:spcAft>
              <a:buNone/>
            </a:pPr>
            <a:r>
              <a:rPr lang="en"/>
              <a:t>geert:x:524:530:kernel developer:/home/geert:/bin/bash</a:t>
            </a:r>
            <a:endParaRPr/>
          </a:p>
          <a:p>
            <a:pPr indent="0" lvl="0" marL="0" rtl="0" algn="l">
              <a:spcBef>
                <a:spcPts val="0"/>
              </a:spcBef>
              <a:spcAft>
                <a:spcPts val="0"/>
              </a:spcAft>
              <a:buNone/>
            </a:pPr>
            <a:r>
              <a:rPr lang="en"/>
              <a:t>wim:x:525:531:master damuti:/home/wim:/bin/bash</a:t>
            </a:r>
            <a:endParaRPr/>
          </a:p>
          <a:p>
            <a:pPr indent="0" lvl="0" marL="0" rtl="0" algn="l">
              <a:spcBef>
                <a:spcPts val="0"/>
              </a:spcBef>
              <a:spcAft>
                <a:spcPts val="0"/>
              </a:spcAft>
              <a:buNone/>
            </a:pPr>
            <a:r>
              <a:rPr lang="en"/>
              <a:t>sandra:x:526:532:radish stresser:/home/sandra:/bin/bash</a:t>
            </a:r>
            <a:endParaRPr/>
          </a:p>
          <a:p>
            <a:pPr indent="0" lvl="0" marL="0" rtl="0" algn="l">
              <a:spcBef>
                <a:spcPts val="0"/>
              </a:spcBef>
              <a:spcAft>
                <a:spcPts val="0"/>
              </a:spcAft>
              <a:buNone/>
            </a:pPr>
            <a:r>
              <a:rPr lang="en"/>
              <a:t>annelies:x:527:533:sword fighter:/home/annelies:/bin/bash</a:t>
            </a:r>
            <a:endParaRPr/>
          </a:p>
          <a:p>
            <a:pPr indent="0" lvl="0" marL="0" rtl="0" algn="l">
              <a:spcBef>
                <a:spcPts val="0"/>
              </a:spcBef>
              <a:spcAft>
                <a:spcPts val="0"/>
              </a:spcAft>
              <a:buNone/>
            </a:pPr>
            <a:r>
              <a:rPr lang="en"/>
              <a:t>laura:x:528:534:art dealer:/home/laura:/bin/ksh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this file contains seven columns separated by a colon.</a:t>
            </a:r>
            <a:endParaRPr/>
          </a:p>
          <a:p>
            <a:pPr indent="0" lvl="0" marL="0" rtl="0" algn="l">
              <a:spcBef>
                <a:spcPts val="0"/>
              </a:spcBef>
              <a:spcAft>
                <a:spcPts val="0"/>
              </a:spcAft>
              <a:buNone/>
            </a:pPr>
            <a:r>
              <a:rPr lang="en"/>
              <a:t>- The columns contain the username, an x, the user id, the primary group id, a description, the name of the home directory, and the login shell.</a:t>
            </a:r>
            <a:endParaRPr/>
          </a:p>
          <a:p>
            <a:pPr indent="0" lvl="0" marL="0" rtl="0" algn="l">
              <a:spcBef>
                <a:spcPts val="0"/>
              </a:spcBef>
              <a:spcAft>
                <a:spcPts val="0"/>
              </a:spcAft>
              <a:buNone/>
            </a:pPr>
            <a:r>
              <a:rPr lang="en"/>
              <a:t>-More information can be found by typing man 5 passwd.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[root@RHEL5 ~]# man 5 passwd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35" name="Google Shape;135;p23"/>
          <p:cNvGraphicFramePr/>
          <p:nvPr/>
        </p:nvGraphicFramePr>
        <p:xfrm>
          <a:off x="88275" y="478575"/>
          <a:ext cx="3000000" cy="3000000"/>
        </p:xfrm>
        <a:graphic>
          <a:graphicData uri="http://schemas.openxmlformats.org/drawingml/2006/table">
            <a:tbl>
              <a:tblPr>
                <a:noFill/>
                <a:tableStyleId>{4EBB5160-A06B-468F-B519-3B2827C33924}</a:tableStyleId>
              </a:tblPr>
              <a:tblGrid>
                <a:gridCol w="5176025"/>
              </a:tblGrid>
              <a:tr h="6319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36" name="Google Shape;136;p23"/>
          <p:cNvGraphicFramePr/>
          <p:nvPr/>
        </p:nvGraphicFramePr>
        <p:xfrm>
          <a:off x="88275" y="1110475"/>
          <a:ext cx="3000000" cy="3000000"/>
        </p:xfrm>
        <a:graphic>
          <a:graphicData uri="http://schemas.openxmlformats.org/drawingml/2006/table">
            <a:tbl>
              <a:tblPr>
                <a:noFill/>
                <a:tableStyleId>{4EBB5160-A06B-468F-B519-3B2827C33924}</a:tableStyleId>
              </a:tblPr>
              <a:tblGrid>
                <a:gridCol w="5176025"/>
              </a:tblGrid>
              <a:tr h="18895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37" name="Google Shape;137;p23"/>
          <p:cNvGraphicFramePr/>
          <p:nvPr/>
        </p:nvGraphicFramePr>
        <p:xfrm>
          <a:off x="88275" y="4179400"/>
          <a:ext cx="3000000" cy="3000000"/>
        </p:xfrm>
        <a:graphic>
          <a:graphicData uri="http://schemas.openxmlformats.org/drawingml/2006/table">
            <a:tbl>
              <a:tblPr>
                <a:noFill/>
                <a:tableStyleId>{4EBB5160-A06B-468F-B519-3B2827C33924}</a:tableStyleId>
              </a:tblPr>
              <a:tblGrid>
                <a:gridCol w="5176025"/>
              </a:tblGrid>
              <a:tr h="3810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38" name="Google Shape;138;p23"/>
          <p:cNvPicPr preferRelativeResize="0"/>
          <p:nvPr/>
        </p:nvPicPr>
        <p:blipFill>
          <a:blip r:embed="rId3">
            <a:alphaModFix/>
          </a:blip>
          <a:stretch>
            <a:fillRect/>
          </a:stretch>
        </p:blipFill>
        <p:spPr>
          <a:xfrm>
            <a:off x="6035600" y="-5575"/>
            <a:ext cx="3108400" cy="209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  root</a:t>
            </a:r>
            <a:endParaRPr b="1"/>
          </a:p>
          <a:p>
            <a:pPr indent="0" lvl="0" marL="0" rtl="0" algn="l">
              <a:spcBef>
                <a:spcPts val="0"/>
              </a:spcBef>
              <a:spcAft>
                <a:spcPts val="0"/>
              </a:spcAft>
              <a:buNone/>
            </a:pPr>
            <a:r>
              <a:rPr lang="en"/>
              <a:t>-The root user also called the superuser is the most powerful account on your Linux system.</a:t>
            </a:r>
            <a:endParaRPr/>
          </a:p>
          <a:p>
            <a:pPr indent="0" lvl="0" marL="0" rtl="0" algn="l">
              <a:spcBef>
                <a:spcPts val="0"/>
              </a:spcBef>
              <a:spcAft>
                <a:spcPts val="0"/>
              </a:spcAft>
              <a:buNone/>
            </a:pPr>
            <a:r>
              <a:rPr lang="en"/>
              <a:t>- This user can do almost anything, including the creation of other users.</a:t>
            </a:r>
            <a:endParaRPr/>
          </a:p>
          <a:p>
            <a:pPr indent="0" lvl="0" marL="0" rtl="0" algn="l">
              <a:spcBef>
                <a:spcPts val="0"/>
              </a:spcBef>
              <a:spcAft>
                <a:spcPts val="0"/>
              </a:spcAft>
              <a:buNone/>
            </a:pPr>
            <a:r>
              <a:rPr lang="en"/>
              <a:t>- The root user always has userid 0 (regardless of the name of the 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[root@RHEL5 ~]# head -1 /etc/passwd</a:t>
            </a:r>
            <a:endParaRPr/>
          </a:p>
          <a:p>
            <a:pPr indent="0" lvl="0" marL="0" rtl="0" algn="l">
              <a:spcBef>
                <a:spcPts val="0"/>
              </a:spcBef>
              <a:spcAft>
                <a:spcPts val="0"/>
              </a:spcAft>
              <a:buNone/>
            </a:pPr>
            <a:r>
              <a:rPr lang="en"/>
              <a:t>root:x:0:0:root:/root:/bin/bash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4.  Useradd</a:t>
            </a:r>
            <a:endParaRPr b="1"/>
          </a:p>
          <a:p>
            <a:pPr indent="0" lvl="0" marL="0" rtl="0" algn="l">
              <a:spcBef>
                <a:spcPts val="0"/>
              </a:spcBef>
              <a:spcAft>
                <a:spcPts val="0"/>
              </a:spcAft>
              <a:buNone/>
            </a:pPr>
            <a:r>
              <a:rPr lang="en"/>
              <a:t>-You can add users with the useradd command. </a:t>
            </a:r>
            <a:endParaRPr/>
          </a:p>
          <a:p>
            <a:pPr indent="0" lvl="0" marL="0" rtl="0" algn="l">
              <a:spcBef>
                <a:spcPts val="0"/>
              </a:spcBef>
              <a:spcAft>
                <a:spcPts val="0"/>
              </a:spcAft>
              <a:buNone/>
            </a:pPr>
            <a:r>
              <a:rPr lang="en"/>
              <a:t>-The example below shows how to add a user named yanina (last parameter) and at the same time forcing the creation of the home directory (-m), setting the name of the home directory (-d), and setting a description (-c).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[root@RHEL5 ~]# useradd -m -d /home/yanina -c "yanina wickmayer" yanina</a:t>
            </a:r>
            <a:endParaRPr/>
          </a:p>
          <a:p>
            <a:pPr indent="0" lvl="0" marL="0" rtl="0" algn="l">
              <a:spcBef>
                <a:spcPts val="0"/>
              </a:spcBef>
              <a:spcAft>
                <a:spcPts val="0"/>
              </a:spcAft>
              <a:buNone/>
            </a:pPr>
            <a:r>
              <a:rPr lang="en"/>
              <a:t>[root@RHEL5 ~]# tail -1 /etc/passwd</a:t>
            </a:r>
            <a:endParaRPr/>
          </a:p>
          <a:p>
            <a:pPr indent="0" lvl="0" marL="0" rtl="0" algn="l">
              <a:spcBef>
                <a:spcPts val="0"/>
              </a:spcBef>
              <a:spcAft>
                <a:spcPts val="0"/>
              </a:spcAft>
              <a:buNone/>
            </a:pPr>
            <a:r>
              <a:rPr lang="en"/>
              <a:t>yanina:x:529:529:yanina wickmayer:/home/yanina:/bin/bash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user named yanina received userid 529 and primary group id 529.</a:t>
            </a:r>
            <a:endParaRPr/>
          </a:p>
          <a:p>
            <a:pPr indent="0" lvl="0" marL="0" rtl="0" algn="l">
              <a:spcBef>
                <a:spcPts val="0"/>
              </a:spcBef>
              <a:spcAft>
                <a:spcPts val="0"/>
              </a:spcAft>
              <a:buNone/>
            </a:pPr>
            <a:r>
              <a:rPr b="1" lang="en"/>
              <a:t>5.  /etc/default/useradd</a:t>
            </a:r>
            <a:endParaRPr b="1"/>
          </a:p>
          <a:p>
            <a:pPr indent="0" lvl="0" marL="0" rtl="0" algn="l">
              <a:spcBef>
                <a:spcPts val="0"/>
              </a:spcBef>
              <a:spcAft>
                <a:spcPts val="0"/>
              </a:spcAft>
              <a:buNone/>
            </a:pPr>
            <a:r>
              <a:rPr lang="en"/>
              <a:t>-Both Red Hat Enterprise Linux and Debian/Ubuntu have a file called /etc/default/useradd that contains some default user options. </a:t>
            </a:r>
            <a:endParaRPr/>
          </a:p>
          <a:p>
            <a:pPr indent="0" lvl="0" marL="0" rtl="0" algn="l">
              <a:spcBef>
                <a:spcPts val="0"/>
              </a:spcBef>
              <a:spcAft>
                <a:spcPts val="0"/>
              </a:spcAft>
              <a:buNone/>
            </a:pPr>
            <a:r>
              <a:rPr lang="en"/>
              <a:t>-Besides using cat to display this file, you can also use useradd -D.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44" name="Google Shape;144;p24"/>
          <p:cNvGraphicFramePr/>
          <p:nvPr/>
        </p:nvGraphicFramePr>
        <p:xfrm>
          <a:off x="0" y="1050075"/>
          <a:ext cx="3000000" cy="3000000"/>
        </p:xfrm>
        <a:graphic>
          <a:graphicData uri="http://schemas.openxmlformats.org/drawingml/2006/table">
            <a:tbl>
              <a:tblPr>
                <a:noFill/>
                <a:tableStyleId>{4EBB5160-A06B-468F-B519-3B2827C33924}</a:tableStyleId>
              </a:tblPr>
              <a:tblGrid>
                <a:gridCol w="6144800"/>
              </a:tblGrid>
              <a:tr h="7573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45" name="Google Shape;145;p24"/>
          <p:cNvGraphicFramePr/>
          <p:nvPr/>
        </p:nvGraphicFramePr>
        <p:xfrm>
          <a:off x="88300" y="3000000"/>
          <a:ext cx="3000000" cy="3000000"/>
        </p:xfrm>
        <a:graphic>
          <a:graphicData uri="http://schemas.openxmlformats.org/drawingml/2006/table">
            <a:tbl>
              <a:tblPr>
                <a:noFill/>
                <a:tableStyleId>{4EBB5160-A06B-468F-B519-3B2827C33924}</a:tableStyleId>
              </a:tblPr>
              <a:tblGrid>
                <a:gridCol w="6144800"/>
              </a:tblGrid>
              <a:tr h="7573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46" name="Google Shape;146;p24"/>
          <p:cNvPicPr preferRelativeResize="0"/>
          <p:nvPr/>
        </p:nvPicPr>
        <p:blipFill>
          <a:blip r:embed="rId3">
            <a:alphaModFix/>
          </a:blip>
          <a:stretch>
            <a:fillRect/>
          </a:stretch>
        </p:blipFill>
        <p:spPr>
          <a:xfrm>
            <a:off x="7361075" y="0"/>
            <a:ext cx="1838700" cy="234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[root@RHEL4 ~]# useradd -D</a:t>
            </a:r>
            <a:endParaRPr/>
          </a:p>
          <a:p>
            <a:pPr indent="0" lvl="0" marL="0" rtl="0" algn="l">
              <a:spcBef>
                <a:spcPts val="0"/>
              </a:spcBef>
              <a:spcAft>
                <a:spcPts val="0"/>
              </a:spcAft>
              <a:buNone/>
            </a:pPr>
            <a:r>
              <a:rPr lang="en"/>
              <a:t>GROUP=100</a:t>
            </a:r>
            <a:endParaRPr/>
          </a:p>
          <a:p>
            <a:pPr indent="0" lvl="0" marL="0" rtl="0" algn="l">
              <a:spcBef>
                <a:spcPts val="0"/>
              </a:spcBef>
              <a:spcAft>
                <a:spcPts val="0"/>
              </a:spcAft>
              <a:buNone/>
            </a:pPr>
            <a:r>
              <a:rPr lang="en"/>
              <a:t>HOME=/home</a:t>
            </a:r>
            <a:endParaRPr/>
          </a:p>
          <a:p>
            <a:pPr indent="0" lvl="0" marL="0" rtl="0" algn="l">
              <a:spcBef>
                <a:spcPts val="0"/>
              </a:spcBef>
              <a:spcAft>
                <a:spcPts val="0"/>
              </a:spcAft>
              <a:buNone/>
            </a:pPr>
            <a:r>
              <a:rPr lang="en"/>
              <a:t>INACTIVE=-1</a:t>
            </a:r>
            <a:endParaRPr/>
          </a:p>
          <a:p>
            <a:pPr indent="0" lvl="0" marL="0" rtl="0" algn="l">
              <a:spcBef>
                <a:spcPts val="0"/>
              </a:spcBef>
              <a:spcAft>
                <a:spcPts val="0"/>
              </a:spcAft>
              <a:buNone/>
            </a:pPr>
            <a:r>
              <a:rPr lang="en"/>
              <a:t>EXPIRE=</a:t>
            </a:r>
            <a:endParaRPr/>
          </a:p>
          <a:p>
            <a:pPr indent="0" lvl="0" marL="0" rtl="0" algn="l">
              <a:spcBef>
                <a:spcPts val="0"/>
              </a:spcBef>
              <a:spcAft>
                <a:spcPts val="0"/>
              </a:spcAft>
              <a:buNone/>
            </a:pPr>
            <a:r>
              <a:rPr lang="en"/>
              <a:t>SHELL=/bin/bash</a:t>
            </a:r>
            <a:endParaRPr/>
          </a:p>
          <a:p>
            <a:pPr indent="0" lvl="0" marL="0" rtl="0" algn="l">
              <a:spcBef>
                <a:spcPts val="0"/>
              </a:spcBef>
              <a:spcAft>
                <a:spcPts val="0"/>
              </a:spcAft>
              <a:buNone/>
            </a:pPr>
            <a:r>
              <a:rPr lang="en"/>
              <a:t>SKEL=/etc/skel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6.  Userdel</a:t>
            </a:r>
            <a:endParaRPr b="1"/>
          </a:p>
          <a:p>
            <a:pPr indent="0" lvl="0" marL="0" rtl="0" algn="l">
              <a:spcBef>
                <a:spcPts val="0"/>
              </a:spcBef>
              <a:spcAft>
                <a:spcPts val="0"/>
              </a:spcAft>
              <a:buNone/>
            </a:pPr>
            <a:r>
              <a:rPr lang="en"/>
              <a:t>-You can delete the user yanina with userdel. </a:t>
            </a:r>
            <a:endParaRPr/>
          </a:p>
          <a:p>
            <a:pPr indent="0" lvl="0" marL="0" rtl="0" algn="l">
              <a:spcBef>
                <a:spcPts val="0"/>
              </a:spcBef>
              <a:spcAft>
                <a:spcPts val="0"/>
              </a:spcAft>
              <a:buNone/>
            </a:pPr>
            <a:r>
              <a:rPr lang="en"/>
              <a:t>-The -r option of userdel will also remove the home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[root@RHEL5 ~]# userdel -r yanina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7.  Usermod</a:t>
            </a:r>
            <a:endParaRPr b="1"/>
          </a:p>
          <a:p>
            <a:pPr indent="0" lvl="0" marL="0" rtl="0" algn="l">
              <a:spcBef>
                <a:spcPts val="0"/>
              </a:spcBef>
              <a:spcAft>
                <a:spcPts val="0"/>
              </a:spcAft>
              <a:buNone/>
            </a:pPr>
            <a:r>
              <a:rPr lang="en"/>
              <a:t>-You can modify the properties of a user with the usermod command. </a:t>
            </a:r>
            <a:endParaRPr/>
          </a:p>
          <a:p>
            <a:pPr indent="0" lvl="0" marL="0" rtl="0" algn="l">
              <a:spcBef>
                <a:spcPts val="0"/>
              </a:spcBef>
              <a:spcAft>
                <a:spcPts val="0"/>
              </a:spcAft>
              <a:buNone/>
            </a:pPr>
            <a:r>
              <a:rPr lang="en"/>
              <a:t>-This example uses usermod to change the description of the user harry.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[root@RHEL4 ~]# tail -1 /etc/passwd</a:t>
            </a:r>
            <a:endParaRPr/>
          </a:p>
          <a:p>
            <a:pPr indent="0" lvl="0" marL="0" rtl="0" algn="l">
              <a:spcBef>
                <a:spcPts val="0"/>
              </a:spcBef>
              <a:spcAft>
                <a:spcPts val="0"/>
              </a:spcAft>
              <a:buNone/>
            </a:pPr>
            <a:r>
              <a:rPr lang="en"/>
              <a:t>harry:x:516:520:harry potter:/home/harry:/bin/bash</a:t>
            </a:r>
            <a:endParaRPr/>
          </a:p>
          <a:p>
            <a:pPr indent="0" lvl="0" marL="0" rtl="0" algn="l">
              <a:spcBef>
                <a:spcPts val="0"/>
              </a:spcBef>
              <a:spcAft>
                <a:spcPts val="0"/>
              </a:spcAft>
              <a:buNone/>
            </a:pPr>
            <a:r>
              <a:rPr lang="en"/>
              <a:t>[root@RHEL4 ~]# usermod -c 'wizard' harry</a:t>
            </a:r>
            <a:endParaRPr/>
          </a:p>
          <a:p>
            <a:pPr indent="0" lvl="0" marL="0" rtl="0" algn="l">
              <a:spcBef>
                <a:spcPts val="0"/>
              </a:spcBef>
              <a:spcAft>
                <a:spcPts val="0"/>
              </a:spcAft>
              <a:buNone/>
            </a:pPr>
            <a:r>
              <a:rPr lang="en"/>
              <a:t>[root@RHEL4 ~]# tail -1 /etc/passwd</a:t>
            </a:r>
            <a:endParaRPr/>
          </a:p>
          <a:p>
            <a:pPr indent="0" lvl="0" marL="0" rtl="0" algn="l">
              <a:spcBef>
                <a:spcPts val="0"/>
              </a:spcBef>
              <a:spcAft>
                <a:spcPts val="0"/>
              </a:spcAft>
              <a:buNone/>
            </a:pPr>
            <a:r>
              <a:rPr lang="en"/>
              <a:t>harry:x:516:520:wizard:/home/harry:/bin/bash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graphicFrame>
        <p:nvGraphicFramePr>
          <p:cNvPr id="152" name="Google Shape;152;p25"/>
          <p:cNvGraphicFramePr/>
          <p:nvPr/>
        </p:nvGraphicFramePr>
        <p:xfrm>
          <a:off x="74350" y="290400"/>
          <a:ext cx="3000000" cy="3000000"/>
        </p:xfrm>
        <a:graphic>
          <a:graphicData uri="http://schemas.openxmlformats.org/drawingml/2006/table">
            <a:tbl>
              <a:tblPr>
                <a:noFill/>
                <a:tableStyleId>{4EBB5160-A06B-468F-B519-3B2827C33924}</a:tableStyleId>
              </a:tblPr>
              <a:tblGrid>
                <a:gridCol w="4109675"/>
              </a:tblGrid>
              <a:tr h="15309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53" name="Google Shape;153;p25"/>
          <p:cNvGraphicFramePr/>
          <p:nvPr/>
        </p:nvGraphicFramePr>
        <p:xfrm>
          <a:off x="74350" y="2687925"/>
          <a:ext cx="3000000" cy="3000000"/>
        </p:xfrm>
        <a:graphic>
          <a:graphicData uri="http://schemas.openxmlformats.org/drawingml/2006/table">
            <a:tbl>
              <a:tblPr>
                <a:noFill/>
                <a:tableStyleId>{4EBB5160-A06B-468F-B519-3B2827C33924}</a:tableStyleId>
              </a:tblPr>
              <a:tblGrid>
                <a:gridCol w="4109675"/>
              </a:tblGrid>
              <a:tr h="3810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54" name="Google Shape;154;p25"/>
          <p:cNvGraphicFramePr/>
          <p:nvPr/>
        </p:nvGraphicFramePr>
        <p:xfrm>
          <a:off x="74350" y="3935500"/>
          <a:ext cx="3000000" cy="3000000"/>
        </p:xfrm>
        <a:graphic>
          <a:graphicData uri="http://schemas.openxmlformats.org/drawingml/2006/table">
            <a:tbl>
              <a:tblPr>
                <a:noFill/>
                <a:tableStyleId>{4EBB5160-A06B-468F-B519-3B2827C33924}</a:tableStyleId>
              </a:tblPr>
              <a:tblGrid>
                <a:gridCol w="4109675"/>
              </a:tblGrid>
              <a:tr h="12080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55" name="Google Shape;155;p25"/>
          <p:cNvPicPr preferRelativeResize="0"/>
          <p:nvPr/>
        </p:nvPicPr>
        <p:blipFill>
          <a:blip r:embed="rId3">
            <a:alphaModFix/>
          </a:blip>
          <a:stretch>
            <a:fillRect/>
          </a:stretch>
        </p:blipFill>
        <p:spPr>
          <a:xfrm>
            <a:off x="6816175" y="-8675"/>
            <a:ext cx="2228100" cy="242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nvSpPr>
        <p:spPr>
          <a:xfrm>
            <a:off x="0" y="0"/>
            <a:ext cx="9060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a:t>
            </a:r>
            <a:r>
              <a:rPr b="1" lang="en"/>
              <a:t>User Passwords</a:t>
            </a:r>
            <a:endParaRPr b="1"/>
          </a:p>
          <a:p>
            <a:pPr indent="0" lvl="0" marL="0" rtl="0" algn="l">
              <a:spcBef>
                <a:spcPts val="0"/>
              </a:spcBef>
              <a:spcAft>
                <a:spcPts val="0"/>
              </a:spcAft>
              <a:buNone/>
            </a:pPr>
            <a:r>
              <a:rPr lang="en"/>
              <a:t>-There are three methods for setting passwords which are explained; using the passwd command, using openssel passwd, and using the crypt function in a C program.</a:t>
            </a:r>
            <a:endParaRPr/>
          </a:p>
          <a:p>
            <a:pPr indent="0" lvl="0" marL="0" rtl="0" algn="l">
              <a:spcBef>
                <a:spcPts val="0"/>
              </a:spcBef>
              <a:spcAft>
                <a:spcPts val="0"/>
              </a:spcAft>
              <a:buNone/>
            </a:pPr>
            <a:r>
              <a:rPr lang="en"/>
              <a:t>-This section will also discuss password settings and disabling, suspending or locking</a:t>
            </a:r>
            <a:endParaRPr/>
          </a:p>
          <a:p>
            <a:pPr indent="0" lvl="0" marL="0" rtl="0" algn="l">
              <a:spcBef>
                <a:spcPts val="0"/>
              </a:spcBef>
              <a:spcAft>
                <a:spcPts val="0"/>
              </a:spcAft>
              <a:buNone/>
            </a:pPr>
            <a:r>
              <a:rPr lang="en"/>
              <a:t>Accounts.</a:t>
            </a:r>
            <a:endParaRPr/>
          </a:p>
          <a:p>
            <a:pPr indent="0" lvl="0" marL="0" rtl="0" algn="l">
              <a:spcBef>
                <a:spcPts val="0"/>
              </a:spcBef>
              <a:spcAft>
                <a:spcPts val="0"/>
              </a:spcAft>
              <a:buNone/>
            </a:pPr>
            <a:r>
              <a:rPr b="1" lang="en"/>
              <a:t>1.  Passwd</a:t>
            </a:r>
            <a:endParaRPr b="1"/>
          </a:p>
          <a:p>
            <a:pPr indent="0" lvl="0" marL="0" rtl="0" algn="l">
              <a:spcBef>
                <a:spcPts val="0"/>
              </a:spcBef>
              <a:spcAft>
                <a:spcPts val="0"/>
              </a:spcAft>
              <a:buNone/>
            </a:pPr>
            <a:r>
              <a:rPr lang="en"/>
              <a:t>-Passwords of users can be set with the passwd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[tania@centos7 ~]$ passwd</a:t>
            </a:r>
            <a:endParaRPr/>
          </a:p>
          <a:p>
            <a:pPr indent="0" lvl="0" marL="0" rtl="0" algn="l">
              <a:spcBef>
                <a:spcPts val="0"/>
              </a:spcBef>
              <a:spcAft>
                <a:spcPts val="0"/>
              </a:spcAft>
              <a:buNone/>
            </a:pPr>
            <a:r>
              <a:rPr lang="en"/>
              <a:t>Changing password for user tania.</a:t>
            </a:r>
            <a:endParaRPr/>
          </a:p>
          <a:p>
            <a:pPr indent="0" lvl="0" marL="0" rtl="0" algn="l">
              <a:spcBef>
                <a:spcPts val="0"/>
              </a:spcBef>
              <a:spcAft>
                <a:spcPts val="0"/>
              </a:spcAft>
              <a:buNone/>
            </a:pPr>
            <a:r>
              <a:rPr lang="en"/>
              <a:t>Changing password for tania.</a:t>
            </a:r>
            <a:endParaRPr/>
          </a:p>
          <a:p>
            <a:pPr indent="0" lvl="0" marL="0" rtl="0" algn="l">
              <a:spcBef>
                <a:spcPts val="0"/>
              </a:spcBef>
              <a:spcAft>
                <a:spcPts val="0"/>
              </a:spcAft>
              <a:buNone/>
            </a:pPr>
            <a:r>
              <a:rPr lang="en"/>
              <a:t>(current) UNIX password:</a:t>
            </a:r>
            <a:endParaRPr/>
          </a:p>
          <a:p>
            <a:pPr indent="0" lvl="0" marL="0" rtl="0" algn="l">
              <a:spcBef>
                <a:spcPts val="0"/>
              </a:spcBef>
              <a:spcAft>
                <a:spcPts val="0"/>
              </a:spcAft>
              <a:buNone/>
            </a:pPr>
            <a:r>
              <a:rPr lang="en"/>
              <a:t>New password:</a:t>
            </a:r>
            <a:endParaRPr/>
          </a:p>
          <a:p>
            <a:pPr indent="0" lvl="0" marL="0" rtl="0" algn="l">
              <a:spcBef>
                <a:spcPts val="0"/>
              </a:spcBef>
              <a:spcAft>
                <a:spcPts val="0"/>
              </a:spcAft>
              <a:buNone/>
            </a:pPr>
            <a:r>
              <a:rPr lang="en"/>
              <a:t>BAD PASSWORD: The password is shorter than 8 characters</a:t>
            </a:r>
            <a:endParaRPr/>
          </a:p>
          <a:p>
            <a:pPr indent="0" lvl="0" marL="0" rtl="0" algn="l">
              <a:spcBef>
                <a:spcPts val="0"/>
              </a:spcBef>
              <a:spcAft>
                <a:spcPts val="0"/>
              </a:spcAft>
              <a:buNone/>
            </a:pPr>
            <a:r>
              <a:rPr lang="en"/>
              <a:t>New password:</a:t>
            </a:r>
            <a:endParaRPr/>
          </a:p>
          <a:p>
            <a:pPr indent="0" lvl="0" marL="0" rtl="0" algn="l">
              <a:spcBef>
                <a:spcPts val="0"/>
              </a:spcBef>
              <a:spcAft>
                <a:spcPts val="0"/>
              </a:spcAft>
              <a:buNone/>
            </a:pPr>
            <a:r>
              <a:rPr lang="en"/>
              <a:t>BAD PASSWORD: The password is a palindrome</a:t>
            </a:r>
            <a:endParaRPr/>
          </a:p>
          <a:p>
            <a:pPr indent="0" lvl="0" marL="0" rtl="0" algn="l">
              <a:spcBef>
                <a:spcPts val="0"/>
              </a:spcBef>
              <a:spcAft>
                <a:spcPts val="0"/>
              </a:spcAft>
              <a:buNone/>
            </a:pPr>
            <a:r>
              <a:rPr lang="en"/>
              <a:t>New password:</a:t>
            </a:r>
            <a:endParaRPr/>
          </a:p>
          <a:p>
            <a:pPr indent="0" lvl="0" marL="0" rtl="0" algn="l">
              <a:spcBef>
                <a:spcPts val="0"/>
              </a:spcBef>
              <a:spcAft>
                <a:spcPts val="0"/>
              </a:spcAft>
              <a:buNone/>
            </a:pPr>
            <a:r>
              <a:rPr lang="en"/>
              <a:t>BAD PASSWORD: The password is too similar to the old one</a:t>
            </a:r>
            <a:endParaRPr/>
          </a:p>
          <a:p>
            <a:pPr indent="0" lvl="0" marL="0" rtl="0" algn="l">
              <a:spcBef>
                <a:spcPts val="0"/>
              </a:spcBef>
              <a:spcAft>
                <a:spcPts val="0"/>
              </a:spcAft>
              <a:buNone/>
            </a:pPr>
            <a:r>
              <a:rPr lang="en"/>
              <a:t>passwd: Have exhausted maximum number of retries for service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the passwd tool will do some basic verification to prevent users from using too simple passwords. </a:t>
            </a:r>
            <a:endParaRPr/>
          </a:p>
          <a:p>
            <a:pPr indent="0" lvl="0" marL="0" rtl="0" algn="l">
              <a:spcBef>
                <a:spcPts val="0"/>
              </a:spcBef>
              <a:spcAft>
                <a:spcPts val="0"/>
              </a:spcAft>
              <a:buNone/>
            </a:pPr>
            <a:r>
              <a:rPr lang="en"/>
              <a:t>-The root user does not have to follow these rules (there will be a warning though). The root user also does not have to provide the old password before entering the new password twice.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61" name="Google Shape;161;p26"/>
          <p:cNvGraphicFramePr/>
          <p:nvPr/>
        </p:nvGraphicFramePr>
        <p:xfrm>
          <a:off x="0" y="1755075"/>
          <a:ext cx="3000000" cy="3000000"/>
        </p:xfrm>
        <a:graphic>
          <a:graphicData uri="http://schemas.openxmlformats.org/drawingml/2006/table">
            <a:tbl>
              <a:tblPr>
                <a:noFill/>
                <a:tableStyleId>{4EBB5160-A06B-468F-B519-3B2827C33924}</a:tableStyleId>
              </a:tblPr>
              <a:tblGrid>
                <a:gridCol w="6219125"/>
              </a:tblGrid>
              <a:tr h="23614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62" name="Google Shape;162;p26"/>
          <p:cNvPicPr preferRelativeResize="0"/>
          <p:nvPr/>
        </p:nvPicPr>
        <p:blipFill>
          <a:blip r:embed="rId3">
            <a:alphaModFix/>
          </a:blip>
          <a:stretch>
            <a:fillRect/>
          </a:stretch>
        </p:blipFill>
        <p:spPr>
          <a:xfrm>
            <a:off x="7375000" y="1904913"/>
            <a:ext cx="1838700" cy="1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root@debian7:~# passwd tania</a:t>
            </a:r>
            <a:endParaRPr/>
          </a:p>
          <a:p>
            <a:pPr indent="0" lvl="0" marL="0" rtl="0" algn="l">
              <a:spcBef>
                <a:spcPts val="0"/>
              </a:spcBef>
              <a:spcAft>
                <a:spcPts val="0"/>
              </a:spcAft>
              <a:buNone/>
            </a:pPr>
            <a:r>
              <a:rPr lang="en"/>
              <a:t>Enter new UNIX password:</a:t>
            </a:r>
            <a:endParaRPr/>
          </a:p>
          <a:p>
            <a:pPr indent="0" lvl="0" marL="0" rtl="0" algn="l">
              <a:spcBef>
                <a:spcPts val="0"/>
              </a:spcBef>
              <a:spcAft>
                <a:spcPts val="0"/>
              </a:spcAft>
              <a:buNone/>
            </a:pPr>
            <a:r>
              <a:rPr lang="en"/>
              <a:t>Retype new UNIX password:</a:t>
            </a:r>
            <a:endParaRPr/>
          </a:p>
          <a:p>
            <a:pPr indent="0" lvl="0" marL="0" rtl="0" algn="l">
              <a:spcBef>
                <a:spcPts val="0"/>
              </a:spcBef>
              <a:spcAft>
                <a:spcPts val="0"/>
              </a:spcAft>
              <a:buNone/>
            </a:pPr>
            <a:r>
              <a:rPr lang="en"/>
              <a:t>passwd: password updated successfully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2.  shadow file</a:t>
            </a:r>
            <a:endParaRPr b="1"/>
          </a:p>
          <a:p>
            <a:pPr indent="0" lvl="0" marL="0" rtl="0" algn="l">
              <a:spcBef>
                <a:spcPts val="0"/>
              </a:spcBef>
              <a:spcAft>
                <a:spcPts val="0"/>
              </a:spcAft>
              <a:buNone/>
            </a:pPr>
            <a:r>
              <a:rPr lang="en"/>
              <a:t>-User passwords are encrypted and kept in /etc/shadow. </a:t>
            </a:r>
            <a:endParaRPr/>
          </a:p>
          <a:p>
            <a:pPr indent="0" lvl="0" marL="0" rtl="0" algn="l">
              <a:spcBef>
                <a:spcPts val="0"/>
              </a:spcBef>
              <a:spcAft>
                <a:spcPts val="0"/>
              </a:spcAft>
              <a:buNone/>
            </a:pPr>
            <a:r>
              <a:rPr lang="en"/>
              <a:t>-The /etc/shadow file is read only and can only be read by root.</a:t>
            </a:r>
            <a:endParaRPr/>
          </a:p>
          <a:p>
            <a:pPr indent="0" lvl="0" marL="0" rtl="0" algn="l">
              <a:spcBef>
                <a:spcPts val="0"/>
              </a:spcBef>
              <a:spcAft>
                <a:spcPts val="0"/>
              </a:spcAft>
              <a:buNone/>
            </a:pPr>
            <a:r>
              <a:rPr lang="en"/>
              <a:t>- We will see in the file permissions section how it is possible for users to change their password.</a:t>
            </a:r>
            <a:endParaRPr/>
          </a:p>
          <a:p>
            <a:pPr indent="0" lvl="0" marL="0" rtl="0" algn="l">
              <a:spcBef>
                <a:spcPts val="0"/>
              </a:spcBef>
              <a:spcAft>
                <a:spcPts val="0"/>
              </a:spcAft>
              <a:buNone/>
            </a:pPr>
            <a:r>
              <a:rPr lang="en"/>
              <a:t>- For now, you will have to know that users can change their password with the /usr/bin/passwd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[root@centos7 ~]# tail -4 /etc/shadow</a:t>
            </a:r>
            <a:endParaRPr/>
          </a:p>
          <a:p>
            <a:pPr indent="0" lvl="0" marL="0" rtl="0" algn="l">
              <a:spcBef>
                <a:spcPts val="0"/>
              </a:spcBef>
              <a:spcAft>
                <a:spcPts val="0"/>
              </a:spcAft>
              <a:buNone/>
            </a:pPr>
            <a:r>
              <a:rPr lang="en"/>
              <a:t>paul:$6$ikp2Xta5BT.Tml.p$2TZjNnOYNNQKpwLJqoGJbVsZG5/Fti8ovBRd.VzRbiDSl7TEq\</a:t>
            </a:r>
            <a:endParaRPr/>
          </a:p>
          <a:p>
            <a:pPr indent="0" lvl="0" marL="0" rtl="0" algn="l">
              <a:spcBef>
                <a:spcPts val="0"/>
              </a:spcBef>
              <a:spcAft>
                <a:spcPts val="0"/>
              </a:spcAft>
              <a:buNone/>
            </a:pPr>
            <a:r>
              <a:rPr lang="en"/>
              <a:t>IaSMH.TeBKnTS/SjlMruW8qffC0JNORW.BTW1:16338:0:99999:7:::</a:t>
            </a:r>
            <a:endParaRPr/>
          </a:p>
          <a:p>
            <a:pPr indent="0" lvl="0" marL="0" rtl="0" algn="l">
              <a:spcBef>
                <a:spcPts val="0"/>
              </a:spcBef>
              <a:spcAft>
                <a:spcPts val="0"/>
              </a:spcAft>
              <a:buNone/>
            </a:pPr>
            <a:r>
              <a:rPr lang="en"/>
              <a:t>tania:$6$8Z/zovxj$9qvoqT8i9KIrmN.k4EQwAF5ryz5yzNwEvYjAa9L5XVXQu.z4DlpvMREH\</a:t>
            </a:r>
            <a:endParaRPr/>
          </a:p>
          <a:p>
            <a:pPr indent="0" lvl="0" marL="0" rtl="0" algn="l">
              <a:spcBef>
                <a:spcPts val="0"/>
              </a:spcBef>
              <a:spcAft>
                <a:spcPts val="0"/>
              </a:spcAft>
              <a:buNone/>
            </a:pPr>
            <a:r>
              <a:rPr lang="en"/>
              <a:t>eQpQzvRnqFdKkVj17H5ST.c79HDZw0:16356:0:99999:7:::</a:t>
            </a:r>
            <a:endParaRPr/>
          </a:p>
          <a:p>
            <a:pPr indent="0" lvl="0" marL="0" rtl="0" algn="l">
              <a:spcBef>
                <a:spcPts val="0"/>
              </a:spcBef>
              <a:spcAft>
                <a:spcPts val="0"/>
              </a:spcAft>
              <a:buNone/>
            </a:pPr>
            <a:r>
              <a:rPr lang="en"/>
              <a:t>laura:$6$glDuTY5e$/NYYWLxfHgZFWeoujaXSMcR.Mz.lGOxtcxFocFVJNb98nbTPhWFXfKWG\</a:t>
            </a:r>
            <a:endParaRPr/>
          </a:p>
          <a:p>
            <a:pPr indent="0" lvl="0" marL="0" rtl="0" algn="l">
              <a:spcBef>
                <a:spcPts val="0"/>
              </a:spcBef>
              <a:spcAft>
                <a:spcPts val="0"/>
              </a:spcAft>
              <a:buNone/>
            </a:pPr>
            <a:r>
              <a:rPr lang="en"/>
              <a:t>SyYh1WCv6763Wq54.w24Yr3uAZBOm/:16356:0:99999:7:::</a:t>
            </a:r>
            <a:endParaRPr/>
          </a:p>
          <a:p>
            <a:pPr indent="0" lvl="0" marL="0" rtl="0" algn="l">
              <a:spcBef>
                <a:spcPts val="0"/>
              </a:spcBef>
              <a:spcAft>
                <a:spcPts val="0"/>
              </a:spcAft>
              <a:buNone/>
            </a:pPr>
            <a:r>
              <a:rPr lang="en"/>
              <a:t>valentina:$6$jrZa6PVI$1uQgqR6En9mZB6mKJ3LXRB4CnFko6LRhbh.v4iqUk9MVreui1lv7\</a:t>
            </a:r>
            <a:endParaRPr/>
          </a:p>
          <a:p>
            <a:pPr indent="0" lvl="0" marL="0" rtl="0" algn="l">
              <a:spcBef>
                <a:spcPts val="0"/>
              </a:spcBef>
              <a:spcAft>
                <a:spcPts val="0"/>
              </a:spcAft>
              <a:buNone/>
            </a:pPr>
            <a:r>
              <a:rPr lang="en"/>
              <a:t>GxHOUDSKA0N55ZRNhGHa6T2ouFnVno/0o1:16356:0:99999:7:::</a:t>
            </a:r>
            <a:endParaRPr/>
          </a:p>
          <a:p>
            <a:pPr indent="0" lvl="0" marL="0" rtl="0" algn="l">
              <a:spcBef>
                <a:spcPts val="0"/>
              </a:spcBef>
              <a:spcAft>
                <a:spcPts val="0"/>
              </a:spcAft>
              <a:buNone/>
            </a:pPr>
            <a:r>
              <a:rPr lang="en"/>
              <a:t>[root@centos7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68" name="Google Shape;168;p27"/>
          <p:cNvGraphicFramePr/>
          <p:nvPr/>
        </p:nvGraphicFramePr>
        <p:xfrm>
          <a:off x="0" y="276450"/>
          <a:ext cx="3000000" cy="3000000"/>
        </p:xfrm>
        <a:graphic>
          <a:graphicData uri="http://schemas.openxmlformats.org/drawingml/2006/table">
            <a:tbl>
              <a:tblPr>
                <a:noFill/>
                <a:tableStyleId>{4EBB5160-A06B-468F-B519-3B2827C33924}</a:tableStyleId>
              </a:tblPr>
              <a:tblGrid>
                <a:gridCol w="4918150"/>
              </a:tblGrid>
              <a:tr h="9594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69" name="Google Shape;169;p27"/>
          <p:cNvGraphicFramePr/>
          <p:nvPr/>
        </p:nvGraphicFramePr>
        <p:xfrm>
          <a:off x="0" y="2619000"/>
          <a:ext cx="3000000" cy="3000000"/>
        </p:xfrm>
        <a:graphic>
          <a:graphicData uri="http://schemas.openxmlformats.org/drawingml/2006/table">
            <a:tbl>
              <a:tblPr>
                <a:noFill/>
                <a:tableStyleId>{4EBB5160-A06B-468F-B519-3B2827C33924}</a:tableStyleId>
              </a:tblPr>
              <a:tblGrid>
                <a:gridCol w="7678075"/>
              </a:tblGrid>
              <a:tr h="21244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70" name="Google Shape;170;p27"/>
          <p:cNvPicPr preferRelativeResize="0"/>
          <p:nvPr/>
        </p:nvPicPr>
        <p:blipFill>
          <a:blip r:embed="rId3">
            <a:alphaModFix/>
          </a:blip>
          <a:stretch>
            <a:fillRect/>
          </a:stretch>
        </p:blipFill>
        <p:spPr>
          <a:xfrm>
            <a:off x="5612325" y="0"/>
            <a:ext cx="3467100" cy="131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The /etc/shadow file contains nine colon separated columns. </a:t>
            </a:r>
            <a:endParaRPr/>
          </a:p>
          <a:p>
            <a:pPr indent="0" lvl="0" marL="0" rtl="0" algn="l">
              <a:spcBef>
                <a:spcPts val="0"/>
              </a:spcBef>
              <a:spcAft>
                <a:spcPts val="0"/>
              </a:spcAft>
              <a:buNone/>
            </a:pPr>
            <a:r>
              <a:rPr lang="en"/>
              <a:t>-The nine fields contain (from left to right) the user name, the encrypted password (note that only inge and laura have an encrypted password), the day the password was last changed (day 1 is January 1, 1970), number of days the password must be left unchanged, password expiry day, warning number of days before password expiry, number of days after expiry before disabling the account, and the day the account was disabled (again, since 1970). </a:t>
            </a:r>
            <a:endParaRPr/>
          </a:p>
          <a:p>
            <a:pPr indent="0" lvl="0" marL="0" rtl="0" algn="l">
              <a:spcBef>
                <a:spcPts val="0"/>
              </a:spcBef>
              <a:spcAft>
                <a:spcPts val="0"/>
              </a:spcAft>
              <a:buNone/>
            </a:pPr>
            <a:r>
              <a:rPr lang="en"/>
              <a:t>-The last field has no meaning yet.</a:t>
            </a:r>
            <a:endParaRPr/>
          </a:p>
          <a:p>
            <a:pPr indent="0" lvl="0" marL="0" rtl="0" algn="l">
              <a:spcBef>
                <a:spcPts val="0"/>
              </a:spcBef>
              <a:spcAft>
                <a:spcPts val="0"/>
              </a:spcAft>
              <a:buNone/>
            </a:pPr>
            <a:r>
              <a:rPr lang="en"/>
              <a:t>-All the passwords in the screenshot above are hashes of hunter2.</a:t>
            </a:r>
            <a:endParaRPr/>
          </a:p>
          <a:p>
            <a:pPr indent="0" lvl="0" marL="0" rtl="0" algn="l">
              <a:spcBef>
                <a:spcPts val="0"/>
              </a:spcBef>
              <a:spcAft>
                <a:spcPts val="0"/>
              </a:spcAft>
              <a:buNone/>
            </a:pPr>
            <a:r>
              <a:rPr b="1" lang="en"/>
              <a:t>3.  encryption with passwd</a:t>
            </a:r>
            <a:endParaRPr b="1"/>
          </a:p>
          <a:p>
            <a:pPr indent="0" lvl="0" marL="0" rtl="0" algn="l">
              <a:spcBef>
                <a:spcPts val="0"/>
              </a:spcBef>
              <a:spcAft>
                <a:spcPts val="0"/>
              </a:spcAft>
              <a:buNone/>
            </a:pPr>
            <a:r>
              <a:rPr lang="en"/>
              <a:t>-Passwords are stored in an encrypted format. </a:t>
            </a:r>
            <a:endParaRPr/>
          </a:p>
          <a:p>
            <a:pPr indent="0" lvl="0" marL="0" rtl="0" algn="l">
              <a:spcBef>
                <a:spcPts val="0"/>
              </a:spcBef>
              <a:spcAft>
                <a:spcPts val="0"/>
              </a:spcAft>
              <a:buNone/>
            </a:pPr>
            <a:r>
              <a:rPr lang="en"/>
              <a:t>-This encryption is done by the crypt function. </a:t>
            </a:r>
            <a:endParaRPr/>
          </a:p>
          <a:p>
            <a:pPr indent="0" lvl="0" marL="0" rtl="0" algn="l">
              <a:spcBef>
                <a:spcPts val="0"/>
              </a:spcBef>
              <a:spcAft>
                <a:spcPts val="0"/>
              </a:spcAft>
              <a:buNone/>
            </a:pPr>
            <a:r>
              <a:rPr lang="en"/>
              <a:t>-The easiest (and recommended) way to add a user with a password to the system is to add the user with the useradd -m user command, and then set the user's password with passwd.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[root@RHEL4 ~]# useradd -m xavier</a:t>
            </a:r>
            <a:endParaRPr/>
          </a:p>
          <a:p>
            <a:pPr indent="0" lvl="0" marL="0" rtl="0" algn="l">
              <a:spcBef>
                <a:spcPts val="0"/>
              </a:spcBef>
              <a:spcAft>
                <a:spcPts val="0"/>
              </a:spcAft>
              <a:buNone/>
            </a:pPr>
            <a:r>
              <a:rPr lang="en"/>
              <a:t>[root@RHEL4 ~]# passwd xavier</a:t>
            </a:r>
            <a:endParaRPr/>
          </a:p>
          <a:p>
            <a:pPr indent="0" lvl="0" marL="0" rtl="0" algn="l">
              <a:spcBef>
                <a:spcPts val="0"/>
              </a:spcBef>
              <a:spcAft>
                <a:spcPts val="0"/>
              </a:spcAft>
              <a:buNone/>
            </a:pPr>
            <a:r>
              <a:rPr lang="en"/>
              <a:t>Changing password for user xavier.</a:t>
            </a:r>
            <a:endParaRPr/>
          </a:p>
          <a:p>
            <a:pPr indent="0" lvl="0" marL="0" rtl="0" algn="l">
              <a:spcBef>
                <a:spcPts val="0"/>
              </a:spcBef>
              <a:spcAft>
                <a:spcPts val="0"/>
              </a:spcAft>
              <a:buNone/>
            </a:pPr>
            <a:r>
              <a:rPr lang="en"/>
              <a:t>New UNIX password:</a:t>
            </a:r>
            <a:endParaRPr/>
          </a:p>
          <a:p>
            <a:pPr indent="0" lvl="0" marL="0" rtl="0" algn="l">
              <a:spcBef>
                <a:spcPts val="0"/>
              </a:spcBef>
              <a:spcAft>
                <a:spcPts val="0"/>
              </a:spcAft>
              <a:buNone/>
            </a:pPr>
            <a:r>
              <a:rPr lang="en"/>
              <a:t>Retype new UNIX password:</a:t>
            </a:r>
            <a:endParaRPr/>
          </a:p>
          <a:p>
            <a:pPr indent="0" lvl="0" marL="0" rtl="0" algn="l">
              <a:spcBef>
                <a:spcPts val="0"/>
              </a:spcBef>
              <a:spcAft>
                <a:spcPts val="0"/>
              </a:spcAft>
              <a:buNone/>
            </a:pPr>
            <a:r>
              <a:rPr lang="en"/>
              <a:t>passwd: all authentication tokens updated successfully.</a:t>
            </a:r>
            <a:endParaRPr/>
          </a:p>
          <a:p>
            <a:pPr indent="0" lvl="0" marL="0" rtl="0" algn="l">
              <a:spcBef>
                <a:spcPts val="0"/>
              </a:spcBef>
              <a:spcAft>
                <a:spcPts val="0"/>
              </a:spcAft>
              <a:buNone/>
            </a:pPr>
            <a:r>
              <a:rPr lang="en"/>
              <a:t>[root@RHEL4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76" name="Google Shape;176;p28"/>
          <p:cNvGraphicFramePr/>
          <p:nvPr/>
        </p:nvGraphicFramePr>
        <p:xfrm>
          <a:off x="0" y="3000000"/>
          <a:ext cx="3000000" cy="3000000"/>
        </p:xfrm>
        <a:graphic>
          <a:graphicData uri="http://schemas.openxmlformats.org/drawingml/2006/table">
            <a:tbl>
              <a:tblPr>
                <a:noFill/>
                <a:tableStyleId>{4EBB5160-A06B-468F-B519-3B2827C33924}</a:tableStyleId>
              </a:tblPr>
              <a:tblGrid>
                <a:gridCol w="5759150"/>
              </a:tblGrid>
              <a:tr h="16087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77" name="Google Shape;177;p28"/>
          <p:cNvPicPr preferRelativeResize="0"/>
          <p:nvPr/>
        </p:nvPicPr>
        <p:blipFill>
          <a:blip r:embed="rId3">
            <a:alphaModFix/>
          </a:blip>
          <a:stretch>
            <a:fillRect/>
          </a:stretch>
        </p:blipFill>
        <p:spPr>
          <a:xfrm>
            <a:off x="6119225" y="3261725"/>
            <a:ext cx="3024775" cy="188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4.  encryption with openssl.</a:t>
            </a:r>
            <a:endParaRPr b="1"/>
          </a:p>
          <a:p>
            <a:pPr indent="0" lvl="0" marL="0" rtl="0" algn="l">
              <a:spcBef>
                <a:spcPts val="0"/>
              </a:spcBef>
              <a:spcAft>
                <a:spcPts val="0"/>
              </a:spcAft>
              <a:buNone/>
            </a:pPr>
            <a:r>
              <a:rPr lang="en"/>
              <a:t>-Another way to create users with a password is to use the -p option of useradd, but that option requires an encrypted password. </a:t>
            </a:r>
            <a:endParaRPr/>
          </a:p>
          <a:p>
            <a:pPr indent="0" lvl="0" marL="0" rtl="0" algn="l">
              <a:spcBef>
                <a:spcPts val="0"/>
              </a:spcBef>
              <a:spcAft>
                <a:spcPts val="0"/>
              </a:spcAft>
              <a:buNone/>
            </a:pPr>
            <a:r>
              <a:rPr lang="en"/>
              <a:t>-You can generate this encrypted password with the openssl passwd command.</a:t>
            </a:r>
            <a:endParaRPr/>
          </a:p>
          <a:p>
            <a:pPr indent="0" lvl="0" marL="0" rtl="0" algn="l">
              <a:spcBef>
                <a:spcPts val="0"/>
              </a:spcBef>
              <a:spcAft>
                <a:spcPts val="0"/>
              </a:spcAft>
              <a:buNone/>
            </a:pPr>
            <a:r>
              <a:rPr lang="en"/>
              <a:t>-The openssl passwd command will generate several distinct hashes for the same password, for this it uses a salt.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paul@rhel65:~$ openssl passwd hunter2</a:t>
            </a:r>
            <a:endParaRPr/>
          </a:p>
          <a:p>
            <a:pPr indent="0" lvl="0" marL="0" rtl="0" algn="l">
              <a:spcBef>
                <a:spcPts val="0"/>
              </a:spcBef>
              <a:spcAft>
                <a:spcPts val="0"/>
              </a:spcAft>
              <a:buNone/>
            </a:pPr>
            <a:r>
              <a:rPr lang="en"/>
              <a:t>86jcUNlnGDFpY</a:t>
            </a:r>
            <a:endParaRPr/>
          </a:p>
          <a:p>
            <a:pPr indent="0" lvl="0" marL="0" rtl="0" algn="l">
              <a:spcBef>
                <a:spcPts val="0"/>
              </a:spcBef>
              <a:spcAft>
                <a:spcPts val="0"/>
              </a:spcAft>
              <a:buNone/>
            </a:pPr>
            <a:r>
              <a:rPr lang="en"/>
              <a:t>paul@rhel65:~$ openssl passwd hunter2</a:t>
            </a:r>
            <a:endParaRPr/>
          </a:p>
          <a:p>
            <a:pPr indent="0" lvl="0" marL="0" rtl="0" algn="l">
              <a:spcBef>
                <a:spcPts val="0"/>
              </a:spcBef>
              <a:spcAft>
                <a:spcPts val="0"/>
              </a:spcAft>
              <a:buNone/>
            </a:pPr>
            <a:r>
              <a:rPr lang="en"/>
              <a:t>Yj7mDO9OAnvq6</a:t>
            </a:r>
            <a:endParaRPr/>
          </a:p>
          <a:p>
            <a:pPr indent="0" lvl="0" marL="0" rtl="0" algn="l">
              <a:spcBef>
                <a:spcPts val="0"/>
              </a:spcBef>
              <a:spcAft>
                <a:spcPts val="0"/>
              </a:spcAft>
              <a:buNone/>
            </a:pPr>
            <a:r>
              <a:rPr lang="en"/>
              <a:t>paul@rhel65:~$ openssl passwd hunter2</a:t>
            </a:r>
            <a:endParaRPr/>
          </a:p>
          <a:p>
            <a:pPr indent="0" lvl="0" marL="0" rtl="0" algn="l">
              <a:spcBef>
                <a:spcPts val="0"/>
              </a:spcBef>
              <a:spcAft>
                <a:spcPts val="0"/>
              </a:spcAft>
              <a:buNone/>
            </a:pPr>
            <a:r>
              <a:rPr lang="en"/>
              <a:t>YqDcJeGoDbzKA</a:t>
            </a:r>
            <a:endParaRPr/>
          </a:p>
          <a:p>
            <a:pPr indent="0" lvl="0" marL="0" rtl="0" algn="l">
              <a:spcBef>
                <a:spcPts val="0"/>
              </a:spcBef>
              <a:spcAft>
                <a:spcPts val="0"/>
              </a:spcAft>
              <a:buNone/>
            </a:pPr>
            <a:r>
              <a:rPr lang="en"/>
              <a:t>paul@rhel65:~$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salt can be chosen and is visible as the first two characters of the hash.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paul@rhel65:~$ openssl passwd -salt 42 hunter2</a:t>
            </a:r>
            <a:endParaRPr/>
          </a:p>
          <a:p>
            <a:pPr indent="0" lvl="0" marL="0" rtl="0" algn="l">
              <a:spcBef>
                <a:spcPts val="0"/>
              </a:spcBef>
              <a:spcAft>
                <a:spcPts val="0"/>
              </a:spcAft>
              <a:buNone/>
            </a:pPr>
            <a:r>
              <a:rPr lang="en"/>
              <a:t>42ZrbtP1Ze8G.</a:t>
            </a:r>
            <a:endParaRPr/>
          </a:p>
          <a:p>
            <a:pPr indent="0" lvl="0" marL="0" rtl="0" algn="l">
              <a:spcBef>
                <a:spcPts val="0"/>
              </a:spcBef>
              <a:spcAft>
                <a:spcPts val="0"/>
              </a:spcAft>
              <a:buNone/>
            </a:pPr>
            <a:r>
              <a:rPr lang="en"/>
              <a:t>paul@rhel65:~$ openssl passwd -salt 42 hunter2</a:t>
            </a:r>
            <a:endParaRPr/>
          </a:p>
          <a:p>
            <a:pPr indent="0" lvl="0" marL="0" rtl="0" algn="l">
              <a:spcBef>
                <a:spcPts val="0"/>
              </a:spcBef>
              <a:spcAft>
                <a:spcPts val="0"/>
              </a:spcAft>
              <a:buNone/>
            </a:pPr>
            <a:r>
              <a:rPr lang="en"/>
              <a:t>42ZrbtP1Ze8G.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83" name="Google Shape;183;p29"/>
          <p:cNvGraphicFramePr/>
          <p:nvPr/>
        </p:nvGraphicFramePr>
        <p:xfrm>
          <a:off x="67375" y="1524000"/>
          <a:ext cx="3000000" cy="3000000"/>
        </p:xfrm>
        <a:graphic>
          <a:graphicData uri="http://schemas.openxmlformats.org/drawingml/2006/table">
            <a:tbl>
              <a:tblPr>
                <a:noFill/>
                <a:tableStyleId>{4EBB5160-A06B-468F-B519-3B2827C33924}</a:tableStyleId>
              </a:tblPr>
              <a:tblGrid>
                <a:gridCol w="5496625"/>
              </a:tblGrid>
              <a:tr h="15797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84" name="Google Shape;184;p29"/>
          <p:cNvGraphicFramePr/>
          <p:nvPr/>
        </p:nvGraphicFramePr>
        <p:xfrm>
          <a:off x="0" y="3566050"/>
          <a:ext cx="3000000" cy="3000000"/>
        </p:xfrm>
        <a:graphic>
          <a:graphicData uri="http://schemas.openxmlformats.org/drawingml/2006/table">
            <a:tbl>
              <a:tblPr>
                <a:noFill/>
                <a:tableStyleId>{4EBB5160-A06B-468F-B519-3B2827C33924}</a:tableStyleId>
              </a:tblPr>
              <a:tblGrid>
                <a:gridCol w="5564000"/>
              </a:tblGrid>
              <a:tr h="10012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85" name="Google Shape;185;p29"/>
          <p:cNvPicPr preferRelativeResize="0"/>
          <p:nvPr/>
        </p:nvPicPr>
        <p:blipFill>
          <a:blip r:embed="rId3">
            <a:alphaModFix/>
          </a:blip>
          <a:stretch>
            <a:fillRect/>
          </a:stretch>
        </p:blipFill>
        <p:spPr>
          <a:xfrm>
            <a:off x="6634975" y="2274850"/>
            <a:ext cx="2509025" cy="286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paul@rhel65:~$ openssl passwd -salt 42 hunter2</a:t>
            </a:r>
            <a:endParaRPr/>
          </a:p>
          <a:p>
            <a:pPr indent="0" lvl="0" marL="0" rtl="0" algn="l">
              <a:spcBef>
                <a:spcPts val="0"/>
              </a:spcBef>
              <a:spcAft>
                <a:spcPts val="0"/>
              </a:spcAft>
              <a:buNone/>
            </a:pPr>
            <a:r>
              <a:rPr lang="en"/>
              <a:t>42ZrbtP1Ze8G.</a:t>
            </a:r>
            <a:endParaRPr/>
          </a:p>
          <a:p>
            <a:pPr indent="0" lvl="0" marL="0" rtl="0" algn="l">
              <a:spcBef>
                <a:spcPts val="0"/>
              </a:spcBef>
              <a:spcAft>
                <a:spcPts val="0"/>
              </a:spcAft>
              <a:buNone/>
            </a:pPr>
            <a:r>
              <a:rPr lang="en"/>
              <a:t>paul@rhel65:~$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example shows how to create a user with password.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root@rhel65:~# useradd -m -p $(openssl passwd hunter2) mohamed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this command puts the password in your command history!</a:t>
            </a:r>
            <a:endParaRPr/>
          </a:p>
          <a:p>
            <a:pPr indent="0" lvl="0" marL="0" rtl="0" algn="l">
              <a:spcBef>
                <a:spcPts val="0"/>
              </a:spcBef>
              <a:spcAft>
                <a:spcPts val="0"/>
              </a:spcAft>
              <a:buNone/>
            </a:pPr>
            <a:r>
              <a:rPr b="1" lang="en"/>
              <a:t>5.  encryption with crypt</a:t>
            </a:r>
            <a:endParaRPr b="1"/>
          </a:p>
          <a:p>
            <a:pPr indent="0" lvl="0" marL="0" rtl="0" algn="l">
              <a:spcBef>
                <a:spcPts val="0"/>
              </a:spcBef>
              <a:spcAft>
                <a:spcPts val="0"/>
              </a:spcAft>
              <a:buNone/>
            </a:pPr>
            <a:r>
              <a:rPr lang="en"/>
              <a:t>A third option is to create your own C program using the crypt function, and compile this into a command.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91" name="Google Shape;191;p30"/>
          <p:cNvGraphicFramePr/>
          <p:nvPr/>
        </p:nvGraphicFramePr>
        <p:xfrm>
          <a:off x="0" y="67375"/>
          <a:ext cx="3000000" cy="3000000"/>
        </p:xfrm>
        <a:graphic>
          <a:graphicData uri="http://schemas.openxmlformats.org/drawingml/2006/table">
            <a:tbl>
              <a:tblPr>
                <a:noFill/>
                <a:tableStyleId>{4EBB5160-A06B-468F-B519-3B2827C33924}</a:tableStyleId>
              </a:tblPr>
              <a:tblGrid>
                <a:gridCol w="5426925"/>
              </a:tblGrid>
              <a:tr h="7364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92" name="Google Shape;192;p30"/>
          <p:cNvGraphicFramePr/>
          <p:nvPr/>
        </p:nvGraphicFramePr>
        <p:xfrm>
          <a:off x="0" y="1309500"/>
          <a:ext cx="3000000" cy="3000000"/>
        </p:xfrm>
        <a:graphic>
          <a:graphicData uri="http://schemas.openxmlformats.org/drawingml/2006/table">
            <a:tbl>
              <a:tblPr>
                <a:noFill/>
                <a:tableStyleId>{4EBB5160-A06B-468F-B519-3B2827C33924}</a:tableStyleId>
              </a:tblPr>
              <a:tblGrid>
                <a:gridCol w="5531475"/>
              </a:tblGrid>
              <a:tr h="3810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93" name="Google Shape;193;p30"/>
          <p:cNvPicPr preferRelativeResize="0"/>
          <p:nvPr/>
        </p:nvPicPr>
        <p:blipFill>
          <a:blip r:embed="rId3">
            <a:alphaModFix/>
          </a:blip>
          <a:stretch>
            <a:fillRect/>
          </a:stretch>
        </p:blipFill>
        <p:spPr>
          <a:xfrm>
            <a:off x="5100750" y="3125225"/>
            <a:ext cx="4043250" cy="2018275"/>
          </a:xfrm>
          <a:prstGeom prst="rect">
            <a:avLst/>
          </a:prstGeom>
          <a:noFill/>
          <a:ln>
            <a:noFill/>
          </a:ln>
        </p:spPr>
      </p:pic>
      <p:pic>
        <p:nvPicPr>
          <p:cNvPr id="194" name="Google Shape;194;p30"/>
          <p:cNvPicPr preferRelativeResize="0"/>
          <p:nvPr/>
        </p:nvPicPr>
        <p:blipFill>
          <a:blip r:embed="rId4">
            <a:alphaModFix/>
          </a:blip>
          <a:stretch>
            <a:fillRect/>
          </a:stretch>
        </p:blipFill>
        <p:spPr>
          <a:xfrm>
            <a:off x="-83625" y="3125234"/>
            <a:ext cx="2652875" cy="20182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nvSpPr>
        <p:spPr>
          <a:xfrm>
            <a:off x="0" y="0"/>
            <a:ext cx="8697900" cy="39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paul@rhel65:~$ cat MyCrypt.c</a:t>
            </a:r>
            <a:endParaRPr/>
          </a:p>
          <a:p>
            <a:pPr indent="0" lvl="0" marL="0" rtl="0" algn="l">
              <a:spcBef>
                <a:spcPts val="0"/>
              </a:spcBef>
              <a:spcAft>
                <a:spcPts val="0"/>
              </a:spcAft>
              <a:buNone/>
            </a:pPr>
            <a:r>
              <a:rPr lang="en"/>
              <a:t>#include &lt;stdio.h&gt;</a:t>
            </a:r>
            <a:endParaRPr/>
          </a:p>
          <a:p>
            <a:pPr indent="0" lvl="0" marL="0" rtl="0" algn="l">
              <a:spcBef>
                <a:spcPts val="0"/>
              </a:spcBef>
              <a:spcAft>
                <a:spcPts val="0"/>
              </a:spcAft>
              <a:buNone/>
            </a:pPr>
            <a:r>
              <a:rPr lang="en"/>
              <a:t>#define __USE_XOPEN</a:t>
            </a:r>
            <a:endParaRPr/>
          </a:p>
          <a:p>
            <a:pPr indent="0" lvl="0" marL="0" rtl="0" algn="l">
              <a:spcBef>
                <a:spcPts val="0"/>
              </a:spcBef>
              <a:spcAft>
                <a:spcPts val="0"/>
              </a:spcAft>
              <a:buNone/>
            </a:pPr>
            <a:r>
              <a:rPr lang="en"/>
              <a:t>#include &lt;unistd.h&gt;</a:t>
            </a:r>
            <a:endParaRPr/>
          </a:p>
          <a:p>
            <a:pPr indent="0" lvl="0" marL="0" rtl="0" algn="l">
              <a:spcBef>
                <a:spcPts val="0"/>
              </a:spcBef>
              <a:spcAft>
                <a:spcPts val="0"/>
              </a:spcAft>
              <a:buNone/>
            </a:pPr>
            <a:r>
              <a:rPr lang="en"/>
              <a:t>int main(int argc, char** argv)</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if(argc==3)</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printf("%s\n", crypt(argv[1],argv[2]));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printf("Usage: MyCrypt $password $salt\n"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return 0;</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graphicFrame>
        <p:nvGraphicFramePr>
          <p:cNvPr id="200" name="Google Shape;200;p31"/>
          <p:cNvGraphicFramePr/>
          <p:nvPr/>
        </p:nvGraphicFramePr>
        <p:xfrm>
          <a:off x="0" y="62725"/>
          <a:ext cx="3000000" cy="3000000"/>
        </p:xfrm>
        <a:graphic>
          <a:graphicData uri="http://schemas.openxmlformats.org/drawingml/2006/table">
            <a:tbl>
              <a:tblPr>
                <a:noFill/>
                <a:tableStyleId>{4EBB5160-A06B-468F-B519-3B2827C33924}</a:tableStyleId>
              </a:tblPr>
              <a:tblGrid>
                <a:gridCol w="5076125"/>
              </a:tblGrid>
              <a:tr h="37101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201" name="Google Shape;201;p31"/>
          <p:cNvSpPr txBox="1"/>
          <p:nvPr/>
        </p:nvSpPr>
        <p:spPr>
          <a:xfrm>
            <a:off x="0" y="3833225"/>
            <a:ext cx="8126400" cy="7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little program can be compiled with gcc like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paul@rhel65:~$ gcc MyCrypt.c -o MyCrypt -lcrypt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02" name="Google Shape;202;p31"/>
          <p:cNvGraphicFramePr/>
          <p:nvPr/>
        </p:nvGraphicFramePr>
        <p:xfrm>
          <a:off x="0" y="4235825"/>
          <a:ext cx="3000000" cy="3000000"/>
        </p:xfrm>
        <a:graphic>
          <a:graphicData uri="http://schemas.openxmlformats.org/drawingml/2006/table">
            <a:tbl>
              <a:tblPr>
                <a:noFill/>
                <a:tableStyleId>{4EBB5160-A06B-468F-B519-3B2827C33924}</a:tableStyleId>
              </a:tblPr>
              <a:tblGrid>
                <a:gridCol w="5076125"/>
              </a:tblGrid>
              <a:tr h="3810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03" name="Google Shape;203;p31"/>
          <p:cNvPicPr preferRelativeResize="0"/>
          <p:nvPr/>
        </p:nvPicPr>
        <p:blipFill>
          <a:blip r:embed="rId3">
            <a:alphaModFix/>
          </a:blip>
          <a:stretch>
            <a:fillRect/>
          </a:stretch>
        </p:blipFill>
        <p:spPr>
          <a:xfrm>
            <a:off x="6604304" y="2313875"/>
            <a:ext cx="2410421" cy="282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This lesson will cover the following topics:</a:t>
            </a:r>
            <a:endParaRPr/>
          </a:p>
          <a:p>
            <a:pPr indent="-317500" lvl="0" marL="457200" rtl="0" algn="l">
              <a:spcBef>
                <a:spcPts val="0"/>
              </a:spcBef>
              <a:spcAft>
                <a:spcPts val="0"/>
              </a:spcAft>
              <a:buSzPts val="1400"/>
              <a:buChar char="●"/>
            </a:pPr>
            <a:r>
              <a:rPr lang="en"/>
              <a:t>Administration of system users</a:t>
            </a:r>
            <a:endParaRPr/>
          </a:p>
          <a:p>
            <a:pPr indent="-317500" lvl="0" marL="457200" rtl="0" algn="l">
              <a:spcBef>
                <a:spcPts val="0"/>
              </a:spcBef>
              <a:spcAft>
                <a:spcPts val="0"/>
              </a:spcAft>
              <a:buSzPts val="1400"/>
              <a:buChar char="●"/>
            </a:pPr>
            <a:r>
              <a:rPr lang="en"/>
              <a:t>Linux Security</a:t>
            </a:r>
            <a:endParaRPr/>
          </a:p>
          <a:p>
            <a:pPr indent="-317500" lvl="0" marL="457200" rtl="0" algn="l">
              <a:spcBef>
                <a:spcPts val="0"/>
              </a:spcBef>
              <a:spcAft>
                <a:spcPts val="0"/>
              </a:spcAft>
              <a:buSzPts val="1400"/>
              <a:buChar char="●"/>
            </a:pPr>
            <a:r>
              <a:rPr lang="en"/>
              <a:t>Best Practices for Linux Administration</a:t>
            </a:r>
            <a:endParaRPr/>
          </a:p>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5450150" y="2286000"/>
            <a:ext cx="3693849" cy="285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To use it, we need to give two parameters to MyCrypt.</a:t>
            </a:r>
            <a:endParaRPr/>
          </a:p>
          <a:p>
            <a:pPr indent="0" lvl="0" marL="0" rtl="0" algn="l">
              <a:spcBef>
                <a:spcPts val="0"/>
              </a:spcBef>
              <a:spcAft>
                <a:spcPts val="0"/>
              </a:spcAft>
              <a:buNone/>
            </a:pPr>
            <a:r>
              <a:rPr lang="en"/>
              <a:t>- The first is the unencrypted password, the second is the salt. </a:t>
            </a:r>
            <a:endParaRPr/>
          </a:p>
          <a:p>
            <a:pPr indent="0" lvl="0" marL="0" rtl="0" algn="l">
              <a:spcBef>
                <a:spcPts val="0"/>
              </a:spcBef>
              <a:spcAft>
                <a:spcPts val="0"/>
              </a:spcAft>
              <a:buNone/>
            </a:pPr>
            <a:r>
              <a:rPr lang="en"/>
              <a:t>-The salt is used to perturb the encryption algorithm in one of 4096 different ways. </a:t>
            </a:r>
            <a:endParaRPr/>
          </a:p>
          <a:p>
            <a:pPr indent="0" lvl="0" marL="0" rtl="0" algn="l">
              <a:spcBef>
                <a:spcPts val="0"/>
              </a:spcBef>
              <a:spcAft>
                <a:spcPts val="0"/>
              </a:spcAft>
              <a:buNone/>
            </a:pPr>
            <a:r>
              <a:rPr lang="en"/>
              <a:t>-This variation prevents two users with the same password from having the same entry in /etc/shadow.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paul@rhel65:~$ ./MyCrypt hunter2 42</a:t>
            </a:r>
            <a:endParaRPr/>
          </a:p>
          <a:p>
            <a:pPr indent="0" lvl="0" marL="0" rtl="0" algn="l">
              <a:spcBef>
                <a:spcPts val="0"/>
              </a:spcBef>
              <a:spcAft>
                <a:spcPts val="0"/>
              </a:spcAft>
              <a:buNone/>
            </a:pPr>
            <a:r>
              <a:rPr lang="en"/>
              <a:t>42ZrbtP1Ze8G.</a:t>
            </a:r>
            <a:endParaRPr/>
          </a:p>
          <a:p>
            <a:pPr indent="0" lvl="0" marL="0" rtl="0" algn="l">
              <a:spcBef>
                <a:spcPts val="0"/>
              </a:spcBef>
              <a:spcAft>
                <a:spcPts val="0"/>
              </a:spcAft>
              <a:buNone/>
            </a:pPr>
            <a:r>
              <a:rPr lang="en"/>
              <a:t>paul@rhel65:~$ ./MyCrypt hunter2 33</a:t>
            </a:r>
            <a:endParaRPr/>
          </a:p>
          <a:p>
            <a:pPr indent="0" lvl="0" marL="0" rtl="0" algn="l">
              <a:spcBef>
                <a:spcPts val="0"/>
              </a:spcBef>
              <a:spcAft>
                <a:spcPts val="0"/>
              </a:spcAft>
              <a:buNone/>
            </a:pPr>
            <a:r>
              <a:rPr lang="en"/>
              <a:t>33d6taYSiEUXI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Did you notice that the first two characters of the password are the salt?</a:t>
            </a:r>
            <a:endParaRPr/>
          </a:p>
          <a:p>
            <a:pPr indent="0" lvl="0" marL="0" rtl="0" algn="l">
              <a:spcBef>
                <a:spcPts val="0"/>
              </a:spcBef>
              <a:spcAft>
                <a:spcPts val="0"/>
              </a:spcAft>
              <a:buNone/>
            </a:pPr>
            <a:r>
              <a:rPr lang="en"/>
              <a:t>-The standard output of the crypt function is using the DES algorithm which is old and can be cracked in minutes. -A better method is to use md5 passwords which can be recognized by a salt starting with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paul@rhel65:~$ ./MyCrypt hunter2 '$1$42'</a:t>
            </a:r>
            <a:endParaRPr/>
          </a:p>
          <a:p>
            <a:pPr indent="0" lvl="0" marL="0" rtl="0" algn="l">
              <a:spcBef>
                <a:spcPts val="0"/>
              </a:spcBef>
              <a:spcAft>
                <a:spcPts val="0"/>
              </a:spcAft>
              <a:buNone/>
            </a:pPr>
            <a:r>
              <a:rPr lang="en"/>
              <a:t>$1$42$7l6Y3xT5282XmZrtDOF9f0</a:t>
            </a:r>
            <a:endParaRPr/>
          </a:p>
          <a:p>
            <a:pPr indent="0" lvl="0" marL="0" rtl="0" algn="l">
              <a:spcBef>
                <a:spcPts val="0"/>
              </a:spcBef>
              <a:spcAft>
                <a:spcPts val="0"/>
              </a:spcAft>
              <a:buNone/>
            </a:pPr>
            <a:r>
              <a:rPr lang="en"/>
              <a:t>paul@rhel65:~$ ./MyCrypt hunter2 '$6$42'</a:t>
            </a:r>
            <a:endParaRPr/>
          </a:p>
          <a:p>
            <a:pPr indent="0" lvl="0" marL="0" rtl="0" algn="l">
              <a:spcBef>
                <a:spcPts val="0"/>
              </a:spcBef>
              <a:spcAft>
                <a:spcPts val="0"/>
              </a:spcAft>
              <a:buNone/>
            </a:pPr>
            <a:r>
              <a:rPr lang="en"/>
              <a:t>$6$42$OqFFAVnI3gTSYG0yI9TZWX9cpyQzwIop7HwpG1LLEsNBiMr4w6OvLX1KDa./UpwXfrFk1i...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md5 salt can be up to eight characters long. The salt is displayed in /etc/shadow between the second and third $, so never use the password as the salt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paul@rhel65:~$ ./MyCrypt hunter2 '$1$hunter2'</a:t>
            </a:r>
            <a:endParaRPr/>
          </a:p>
          <a:p>
            <a:pPr indent="0" lvl="0" marL="0" rtl="0" algn="l">
              <a:spcBef>
                <a:spcPts val="0"/>
              </a:spcBef>
              <a:spcAft>
                <a:spcPts val="0"/>
              </a:spcAft>
              <a:buNone/>
            </a:pPr>
            <a:r>
              <a:rPr lang="en"/>
              <a:t>$1$hunter2$YVxrxDmidq7Xf8Gdt6qM2.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09" name="Google Shape;209;p32"/>
          <p:cNvGraphicFramePr/>
          <p:nvPr/>
        </p:nvGraphicFramePr>
        <p:xfrm>
          <a:off x="0" y="1126725"/>
          <a:ext cx="3000000" cy="3000000"/>
        </p:xfrm>
        <a:graphic>
          <a:graphicData uri="http://schemas.openxmlformats.org/drawingml/2006/table">
            <a:tbl>
              <a:tblPr>
                <a:noFill/>
                <a:tableStyleId>{4EBB5160-A06B-468F-B519-3B2827C33924}</a:tableStyleId>
              </a:tblPr>
              <a:tblGrid>
                <a:gridCol w="7928975"/>
              </a:tblGrid>
              <a:tr h="9594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10" name="Google Shape;210;p32"/>
          <p:cNvGraphicFramePr/>
          <p:nvPr/>
        </p:nvGraphicFramePr>
        <p:xfrm>
          <a:off x="60400" y="3000000"/>
          <a:ext cx="3000000" cy="3000000"/>
        </p:xfrm>
        <a:graphic>
          <a:graphicData uri="http://schemas.openxmlformats.org/drawingml/2006/table">
            <a:tbl>
              <a:tblPr>
                <a:noFill/>
                <a:tableStyleId>{4EBB5160-A06B-468F-B519-3B2827C33924}</a:tableStyleId>
              </a:tblPr>
              <a:tblGrid>
                <a:gridCol w="7928975"/>
              </a:tblGrid>
              <a:tr h="9594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11" name="Google Shape;211;p32"/>
          <p:cNvGraphicFramePr/>
          <p:nvPr/>
        </p:nvGraphicFramePr>
        <p:xfrm>
          <a:off x="0" y="4681200"/>
          <a:ext cx="3000000" cy="3000000"/>
        </p:xfrm>
        <a:graphic>
          <a:graphicData uri="http://schemas.openxmlformats.org/drawingml/2006/table">
            <a:tbl>
              <a:tblPr>
                <a:noFill/>
                <a:tableStyleId>{4EBB5160-A06B-468F-B519-3B2827C33924}</a:tableStyleId>
              </a:tblPr>
              <a:tblGrid>
                <a:gridCol w="7928975"/>
              </a:tblGrid>
              <a:tr h="4623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6. /etc/login.defs</a:t>
            </a:r>
            <a:endParaRPr b="1"/>
          </a:p>
          <a:p>
            <a:pPr indent="0" lvl="0" marL="0" rtl="0" algn="l">
              <a:spcBef>
                <a:spcPts val="0"/>
              </a:spcBef>
              <a:spcAft>
                <a:spcPts val="0"/>
              </a:spcAft>
              <a:buNone/>
            </a:pPr>
            <a:r>
              <a:rPr lang="en"/>
              <a:t>-The /etc/login.defs file contains some default settings for user passwords like password aging and length settings. (You will also find the numerical limits of user ids and group ids and whether or not a home directory should be created by default).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root@rhel65:~# grep ^PASS /etc/login.defs</a:t>
            </a:r>
            <a:endParaRPr/>
          </a:p>
          <a:p>
            <a:pPr indent="0" lvl="0" marL="0" rtl="0" algn="l">
              <a:spcBef>
                <a:spcPts val="0"/>
              </a:spcBef>
              <a:spcAft>
                <a:spcPts val="0"/>
              </a:spcAft>
              <a:buNone/>
            </a:pPr>
            <a:r>
              <a:rPr lang="en"/>
              <a:t>PASS_MAX_DAYS 99999</a:t>
            </a:r>
            <a:endParaRPr/>
          </a:p>
          <a:p>
            <a:pPr indent="0" lvl="0" marL="0" rtl="0" algn="l">
              <a:spcBef>
                <a:spcPts val="0"/>
              </a:spcBef>
              <a:spcAft>
                <a:spcPts val="0"/>
              </a:spcAft>
              <a:buNone/>
            </a:pPr>
            <a:r>
              <a:rPr lang="en"/>
              <a:t>PASS_MIN_DAYS 0</a:t>
            </a:r>
            <a:endParaRPr/>
          </a:p>
          <a:p>
            <a:pPr indent="0" lvl="0" marL="0" rtl="0" algn="l">
              <a:spcBef>
                <a:spcPts val="0"/>
              </a:spcBef>
              <a:spcAft>
                <a:spcPts val="0"/>
              </a:spcAft>
              <a:buNone/>
            </a:pPr>
            <a:r>
              <a:rPr lang="en"/>
              <a:t>PASS_MIN_LEN 5</a:t>
            </a:r>
            <a:endParaRPr/>
          </a:p>
          <a:p>
            <a:pPr indent="0" lvl="0" marL="0" rtl="0" algn="l">
              <a:spcBef>
                <a:spcPts val="0"/>
              </a:spcBef>
              <a:spcAft>
                <a:spcPts val="0"/>
              </a:spcAft>
              <a:buNone/>
            </a:pPr>
            <a:r>
              <a:rPr lang="en"/>
              <a:t>PASS_WARN_AGE 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Debian also has this file</a:t>
            </a:r>
            <a:endParaRPr/>
          </a:p>
          <a:p>
            <a:pPr indent="0" lvl="0" marL="0" rtl="0" algn="l">
              <a:spcBef>
                <a:spcPts val="0"/>
              </a:spcBef>
              <a:spcAft>
                <a:spcPts val="0"/>
              </a:spcAft>
              <a:buNone/>
            </a:pPr>
            <a:r>
              <a:t/>
            </a:r>
            <a:endParaRPr/>
          </a:p>
        </p:txBody>
      </p:sp>
      <p:graphicFrame>
        <p:nvGraphicFramePr>
          <p:cNvPr id="217" name="Google Shape;217;p33"/>
          <p:cNvGraphicFramePr/>
          <p:nvPr/>
        </p:nvGraphicFramePr>
        <p:xfrm>
          <a:off x="0" y="1112800"/>
          <a:ext cx="3000000" cy="3000000"/>
        </p:xfrm>
        <a:graphic>
          <a:graphicData uri="http://schemas.openxmlformats.org/drawingml/2006/table">
            <a:tbl>
              <a:tblPr>
                <a:noFill/>
                <a:tableStyleId>{4EBB5160-A06B-468F-B519-3B2827C33924}</a:tableStyleId>
              </a:tblPr>
              <a:tblGrid>
                <a:gridCol w="4304825"/>
              </a:tblGrid>
              <a:tr h="11267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18" name="Google Shape;218;p33"/>
          <p:cNvPicPr preferRelativeResize="0"/>
          <p:nvPr/>
        </p:nvPicPr>
        <p:blipFill>
          <a:blip r:embed="rId3">
            <a:alphaModFix/>
          </a:blip>
          <a:stretch>
            <a:fillRect/>
          </a:stretch>
        </p:blipFill>
        <p:spPr>
          <a:xfrm>
            <a:off x="4753200" y="2899325"/>
            <a:ext cx="4390800" cy="2244175"/>
          </a:xfrm>
          <a:prstGeom prst="rect">
            <a:avLst/>
          </a:prstGeom>
          <a:noFill/>
          <a:ln>
            <a:noFill/>
          </a:ln>
        </p:spPr>
      </p:pic>
      <p:pic>
        <p:nvPicPr>
          <p:cNvPr id="219" name="Google Shape;219;p33"/>
          <p:cNvPicPr preferRelativeResize="0"/>
          <p:nvPr/>
        </p:nvPicPr>
        <p:blipFill>
          <a:blip r:embed="rId4">
            <a:alphaModFix/>
          </a:blip>
          <a:stretch>
            <a:fillRect/>
          </a:stretch>
        </p:blipFill>
        <p:spPr>
          <a:xfrm>
            <a:off x="0" y="2899325"/>
            <a:ext cx="3009900" cy="2244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root@debian7:~# grep PASS /etc/login.defs</a:t>
            </a:r>
            <a:endParaRPr/>
          </a:p>
          <a:p>
            <a:pPr indent="0" lvl="0" marL="0" rtl="0" algn="l">
              <a:spcBef>
                <a:spcPts val="0"/>
              </a:spcBef>
              <a:spcAft>
                <a:spcPts val="0"/>
              </a:spcAft>
              <a:buNone/>
            </a:pPr>
            <a:r>
              <a:rPr lang="en"/>
              <a:t># PASS_MAX_DAYS Maximum number of days a password may be used.</a:t>
            </a:r>
            <a:endParaRPr/>
          </a:p>
          <a:p>
            <a:pPr indent="0" lvl="0" marL="0" rtl="0" algn="l">
              <a:spcBef>
                <a:spcPts val="0"/>
              </a:spcBef>
              <a:spcAft>
                <a:spcPts val="0"/>
              </a:spcAft>
              <a:buNone/>
            </a:pPr>
            <a:r>
              <a:rPr lang="en"/>
              <a:t># PASS_MIN_DAYS Minimum number of days allowed between password changes.</a:t>
            </a:r>
            <a:endParaRPr/>
          </a:p>
          <a:p>
            <a:pPr indent="0" lvl="0" marL="0" rtl="0" algn="l">
              <a:spcBef>
                <a:spcPts val="0"/>
              </a:spcBef>
              <a:spcAft>
                <a:spcPts val="0"/>
              </a:spcAft>
              <a:buNone/>
            </a:pPr>
            <a:r>
              <a:rPr lang="en"/>
              <a:t># PASS_WARN_AGE Number of days warning given before a password expires.</a:t>
            </a:r>
            <a:endParaRPr/>
          </a:p>
          <a:p>
            <a:pPr indent="0" lvl="0" marL="0" rtl="0" algn="l">
              <a:spcBef>
                <a:spcPts val="0"/>
              </a:spcBef>
              <a:spcAft>
                <a:spcPts val="0"/>
              </a:spcAft>
              <a:buNone/>
            </a:pPr>
            <a:r>
              <a:rPr lang="en"/>
              <a:t>PASS_MAX_DAYS 99999</a:t>
            </a:r>
            <a:endParaRPr/>
          </a:p>
          <a:p>
            <a:pPr indent="0" lvl="0" marL="0" rtl="0" algn="l">
              <a:spcBef>
                <a:spcPts val="0"/>
              </a:spcBef>
              <a:spcAft>
                <a:spcPts val="0"/>
              </a:spcAft>
              <a:buNone/>
            </a:pPr>
            <a:r>
              <a:rPr lang="en"/>
              <a:t>PASS_MIN_DAYS 0</a:t>
            </a:r>
            <a:endParaRPr/>
          </a:p>
          <a:p>
            <a:pPr indent="0" lvl="0" marL="0" rtl="0" algn="l">
              <a:spcBef>
                <a:spcPts val="0"/>
              </a:spcBef>
              <a:spcAft>
                <a:spcPts val="0"/>
              </a:spcAft>
              <a:buNone/>
            </a:pPr>
            <a:r>
              <a:rPr lang="en"/>
              <a:t>PASS_WARN_AGE 7</a:t>
            </a:r>
            <a:endParaRPr/>
          </a:p>
          <a:p>
            <a:pPr indent="0" lvl="0" marL="0" rtl="0" algn="l">
              <a:spcBef>
                <a:spcPts val="0"/>
              </a:spcBef>
              <a:spcAft>
                <a:spcPts val="0"/>
              </a:spcAft>
              <a:buNone/>
            </a:pPr>
            <a:r>
              <a:rPr lang="en"/>
              <a:t>#PASS_CHANGE_TRIES</a:t>
            </a:r>
            <a:endParaRPr/>
          </a:p>
          <a:p>
            <a:pPr indent="0" lvl="0" marL="0" rtl="0" algn="l">
              <a:spcBef>
                <a:spcPts val="0"/>
              </a:spcBef>
              <a:spcAft>
                <a:spcPts val="0"/>
              </a:spcAft>
              <a:buNone/>
            </a:pPr>
            <a:r>
              <a:rPr lang="en"/>
              <a:t>#PASS_ALWAYS_WARN</a:t>
            </a:r>
            <a:endParaRPr/>
          </a:p>
          <a:p>
            <a:pPr indent="0" lvl="0" marL="0" rtl="0" algn="l">
              <a:spcBef>
                <a:spcPts val="0"/>
              </a:spcBef>
              <a:spcAft>
                <a:spcPts val="0"/>
              </a:spcAft>
              <a:buNone/>
            </a:pPr>
            <a:r>
              <a:rPr lang="en"/>
              <a:t>#PASS_MIN_LEN</a:t>
            </a:r>
            <a:endParaRPr/>
          </a:p>
          <a:p>
            <a:pPr indent="0" lvl="0" marL="0" rtl="0" algn="l">
              <a:spcBef>
                <a:spcPts val="0"/>
              </a:spcBef>
              <a:spcAft>
                <a:spcPts val="0"/>
              </a:spcAft>
              <a:buNone/>
            </a:pPr>
            <a:r>
              <a:rPr lang="en"/>
              <a:t>#PASS_MAX_LEN</a:t>
            </a:r>
            <a:endParaRPr/>
          </a:p>
          <a:p>
            <a:pPr indent="0" lvl="0" marL="0" rtl="0" algn="l">
              <a:spcBef>
                <a:spcPts val="0"/>
              </a:spcBef>
              <a:spcAft>
                <a:spcPts val="0"/>
              </a:spcAft>
              <a:buNone/>
            </a:pPr>
            <a:r>
              <a:rPr lang="en"/>
              <a:t># NO_PASSWORD_CONSOLE</a:t>
            </a:r>
            <a:endParaRPr/>
          </a:p>
          <a:p>
            <a:pPr indent="0" lvl="0" marL="0" rtl="0" algn="l">
              <a:spcBef>
                <a:spcPts val="0"/>
              </a:spcBef>
              <a:spcAft>
                <a:spcPts val="0"/>
              </a:spcAft>
              <a:buNone/>
            </a:pPr>
            <a:r>
              <a:rPr lang="en"/>
              <a:t>root@debian7:~#</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7.   Chage</a:t>
            </a:r>
            <a:endParaRPr b="1"/>
          </a:p>
          <a:p>
            <a:pPr indent="0" lvl="0" marL="0" rtl="0" algn="l">
              <a:spcBef>
                <a:spcPts val="0"/>
              </a:spcBef>
              <a:spcAft>
                <a:spcPts val="0"/>
              </a:spcAft>
              <a:buNone/>
            </a:pPr>
            <a:r>
              <a:rPr lang="en"/>
              <a:t>-The chage command can be used to set an expiration date for a user account (-E), set a minimum (-m) and maximum (-M) password age, a password expiration date, and set the number of warning days before the password expiration date. Much of this functionality is also available from the passwd command. </a:t>
            </a:r>
            <a:endParaRPr/>
          </a:p>
          <a:p>
            <a:pPr indent="0" lvl="0" marL="0" rtl="0" algn="l">
              <a:spcBef>
                <a:spcPts val="0"/>
              </a:spcBef>
              <a:spcAft>
                <a:spcPts val="0"/>
              </a:spcAft>
              <a:buNone/>
            </a:pPr>
            <a:r>
              <a:rPr lang="en"/>
              <a:t>-The -l option of chage will list these settings for a user.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25" name="Google Shape;225;p34"/>
          <p:cNvGraphicFramePr/>
          <p:nvPr/>
        </p:nvGraphicFramePr>
        <p:xfrm>
          <a:off x="0" y="60400"/>
          <a:ext cx="3000000" cy="3000000"/>
        </p:xfrm>
        <a:graphic>
          <a:graphicData uri="http://schemas.openxmlformats.org/drawingml/2006/table">
            <a:tbl>
              <a:tblPr>
                <a:noFill/>
                <a:tableStyleId>{4EBB5160-A06B-468F-B519-3B2827C33924}</a:tableStyleId>
              </a:tblPr>
              <a:tblGrid>
                <a:gridCol w="6825475"/>
              </a:tblGrid>
              <a:tr h="27924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26" name="Google Shape;226;p34"/>
          <p:cNvPicPr preferRelativeResize="0"/>
          <p:nvPr/>
        </p:nvPicPr>
        <p:blipFill>
          <a:blip r:embed="rId3">
            <a:alphaModFix/>
          </a:blip>
          <a:stretch>
            <a:fillRect/>
          </a:stretch>
        </p:blipFill>
        <p:spPr>
          <a:xfrm>
            <a:off x="6825475" y="0"/>
            <a:ext cx="2318525" cy="1819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nvSpPr>
        <p:spPr>
          <a:xfrm>
            <a:off x="0" y="0"/>
            <a:ext cx="9144000" cy="52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root@rhel65:~# chage -l paul</a:t>
            </a:r>
            <a:endParaRPr/>
          </a:p>
          <a:p>
            <a:pPr indent="0" lvl="0" marL="0" rtl="0" algn="l">
              <a:spcBef>
                <a:spcPts val="0"/>
              </a:spcBef>
              <a:spcAft>
                <a:spcPts val="0"/>
              </a:spcAft>
              <a:buNone/>
            </a:pPr>
            <a:r>
              <a:rPr lang="en"/>
              <a:t>Last password change : Mar 27, 2014</a:t>
            </a:r>
            <a:endParaRPr/>
          </a:p>
          <a:p>
            <a:pPr indent="0" lvl="0" marL="0" rtl="0" algn="l">
              <a:spcBef>
                <a:spcPts val="0"/>
              </a:spcBef>
              <a:spcAft>
                <a:spcPts val="0"/>
              </a:spcAft>
              <a:buNone/>
            </a:pPr>
            <a:r>
              <a:rPr lang="en"/>
              <a:t>Password expires : never</a:t>
            </a:r>
            <a:endParaRPr/>
          </a:p>
          <a:p>
            <a:pPr indent="0" lvl="0" marL="0" rtl="0" algn="l">
              <a:spcBef>
                <a:spcPts val="0"/>
              </a:spcBef>
              <a:spcAft>
                <a:spcPts val="0"/>
              </a:spcAft>
              <a:buNone/>
            </a:pPr>
            <a:r>
              <a:rPr lang="en"/>
              <a:t>Password inactive : never</a:t>
            </a:r>
            <a:endParaRPr/>
          </a:p>
          <a:p>
            <a:pPr indent="0" lvl="0" marL="0" rtl="0" algn="l">
              <a:spcBef>
                <a:spcPts val="0"/>
              </a:spcBef>
              <a:spcAft>
                <a:spcPts val="0"/>
              </a:spcAft>
              <a:buNone/>
            </a:pPr>
            <a:r>
              <a:rPr lang="en"/>
              <a:t>Account expires : never</a:t>
            </a:r>
            <a:endParaRPr/>
          </a:p>
          <a:p>
            <a:pPr indent="0" lvl="0" marL="0" rtl="0" algn="l">
              <a:spcBef>
                <a:spcPts val="0"/>
              </a:spcBef>
              <a:spcAft>
                <a:spcPts val="0"/>
              </a:spcAft>
              <a:buNone/>
            </a:pPr>
            <a:r>
              <a:rPr lang="en"/>
              <a:t>Minimum number of days between password change : 0</a:t>
            </a:r>
            <a:endParaRPr/>
          </a:p>
          <a:p>
            <a:pPr indent="0" lvl="0" marL="0" rtl="0" algn="l">
              <a:spcBef>
                <a:spcPts val="0"/>
              </a:spcBef>
              <a:spcAft>
                <a:spcPts val="0"/>
              </a:spcAft>
              <a:buNone/>
            </a:pPr>
            <a:r>
              <a:rPr lang="en"/>
              <a:t>Maximum number of days between password change : 99999</a:t>
            </a:r>
            <a:endParaRPr/>
          </a:p>
          <a:p>
            <a:pPr indent="0" lvl="0" marL="0" rtl="0" algn="l">
              <a:spcBef>
                <a:spcPts val="0"/>
              </a:spcBef>
              <a:spcAft>
                <a:spcPts val="0"/>
              </a:spcAft>
              <a:buNone/>
            </a:pPr>
            <a:r>
              <a:rPr lang="en"/>
              <a:t>Number of days of warning before password expires : 7</a:t>
            </a:r>
            <a:endParaRPr/>
          </a:p>
          <a:p>
            <a:pPr indent="0" lvl="0" marL="0" rtl="0" algn="l">
              <a:spcBef>
                <a:spcPts val="0"/>
              </a:spcBef>
              <a:spcAft>
                <a:spcPts val="0"/>
              </a:spcAft>
              <a:buNone/>
            </a:pPr>
            <a:r>
              <a:rPr lang="en"/>
              <a:t>root@rhel65:~#</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8.  disabling a password</a:t>
            </a:r>
            <a:endParaRPr b="1"/>
          </a:p>
          <a:p>
            <a:pPr indent="0" lvl="0" marL="0" rtl="0" algn="l">
              <a:spcBef>
                <a:spcPts val="0"/>
              </a:spcBef>
              <a:spcAft>
                <a:spcPts val="0"/>
              </a:spcAft>
              <a:buNone/>
            </a:pPr>
            <a:r>
              <a:rPr lang="en"/>
              <a:t>-Passwords in /etc/shadow cannot begin with an exclamation mark. </a:t>
            </a:r>
            <a:endParaRPr/>
          </a:p>
          <a:p>
            <a:pPr indent="0" lvl="0" marL="0" rtl="0" algn="l">
              <a:spcBef>
                <a:spcPts val="0"/>
              </a:spcBef>
              <a:spcAft>
                <a:spcPts val="0"/>
              </a:spcAft>
              <a:buNone/>
            </a:pPr>
            <a:r>
              <a:rPr lang="en"/>
              <a:t>-When the second field in /etc/passwd starts with an exclamation mark, then the password can not be used.</a:t>
            </a:r>
            <a:endParaRPr/>
          </a:p>
          <a:p>
            <a:pPr indent="0" lvl="0" marL="0" rtl="0" algn="l">
              <a:spcBef>
                <a:spcPts val="0"/>
              </a:spcBef>
              <a:spcAft>
                <a:spcPts val="0"/>
              </a:spcAft>
              <a:buNone/>
            </a:pPr>
            <a:r>
              <a:rPr lang="en"/>
              <a:t>-Using this feature is often called locking, disabling, or suspending a user account. </a:t>
            </a:r>
            <a:endParaRPr/>
          </a:p>
          <a:p>
            <a:pPr indent="0" lvl="0" marL="0" rtl="0" algn="l">
              <a:spcBef>
                <a:spcPts val="0"/>
              </a:spcBef>
              <a:spcAft>
                <a:spcPts val="0"/>
              </a:spcAft>
              <a:buNone/>
            </a:pPr>
            <a:r>
              <a:rPr lang="en"/>
              <a:t>-Besides vi (or vipw) you can also accomplish this with usermod.</a:t>
            </a:r>
            <a:endParaRPr/>
          </a:p>
          <a:p>
            <a:pPr indent="0" lvl="0" marL="0" rtl="0" algn="l">
              <a:spcBef>
                <a:spcPts val="0"/>
              </a:spcBef>
              <a:spcAft>
                <a:spcPts val="0"/>
              </a:spcAft>
              <a:buNone/>
            </a:pPr>
            <a:r>
              <a:rPr lang="en"/>
              <a:t>- The first command in the next screenshot will show the hashed password of laura in /etc/ shadow. </a:t>
            </a:r>
            <a:endParaRPr/>
          </a:p>
          <a:p>
            <a:pPr indent="0" lvl="0" marL="0" rtl="0" algn="l">
              <a:spcBef>
                <a:spcPts val="0"/>
              </a:spcBef>
              <a:spcAft>
                <a:spcPts val="0"/>
              </a:spcAft>
              <a:buNone/>
            </a:pPr>
            <a:r>
              <a:rPr lang="en"/>
              <a:t>-The next command disables the password of laura, making it impossible for Laura to authenticate using this password.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root@debian7:~# grep laura /etc/shadow | cut -c1-70</a:t>
            </a:r>
            <a:endParaRPr/>
          </a:p>
          <a:p>
            <a:pPr indent="0" lvl="0" marL="0" rtl="0" algn="l">
              <a:spcBef>
                <a:spcPts val="0"/>
              </a:spcBef>
              <a:spcAft>
                <a:spcPts val="0"/>
              </a:spcAft>
              <a:buNone/>
            </a:pPr>
            <a:r>
              <a:rPr lang="en"/>
              <a:t>laura:$6$JYj4JZqp$stwwWACp3OtE1R2aZuE87j.nbW.puDkNUYVk7mCHfCVMa3CoDUJV</a:t>
            </a:r>
            <a:endParaRPr/>
          </a:p>
          <a:p>
            <a:pPr indent="0" lvl="0" marL="0" rtl="0" algn="l">
              <a:spcBef>
                <a:spcPts val="0"/>
              </a:spcBef>
              <a:spcAft>
                <a:spcPts val="0"/>
              </a:spcAft>
              <a:buNone/>
            </a:pPr>
            <a:r>
              <a:rPr lang="en"/>
              <a:t>root@debian7:~# usermod -L laura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32" name="Google Shape;232;p35"/>
          <p:cNvGraphicFramePr/>
          <p:nvPr/>
        </p:nvGraphicFramePr>
        <p:xfrm>
          <a:off x="74325" y="95250"/>
          <a:ext cx="3000000" cy="3000000"/>
        </p:xfrm>
        <a:graphic>
          <a:graphicData uri="http://schemas.openxmlformats.org/drawingml/2006/table">
            <a:tbl>
              <a:tblPr>
                <a:noFill/>
                <a:tableStyleId>{4EBB5160-A06B-468F-B519-3B2827C33924}</a:tableStyleId>
              </a:tblPr>
              <a:tblGrid>
                <a:gridCol w="7239000"/>
              </a:tblGrid>
              <a:tr h="19352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33" name="Google Shape;233;p35"/>
          <p:cNvGraphicFramePr/>
          <p:nvPr/>
        </p:nvGraphicFramePr>
        <p:xfrm>
          <a:off x="74325" y="4067875"/>
          <a:ext cx="3000000" cy="3000000"/>
        </p:xfrm>
        <a:graphic>
          <a:graphicData uri="http://schemas.openxmlformats.org/drawingml/2006/table">
            <a:tbl>
              <a:tblPr>
                <a:noFill/>
                <a:tableStyleId>{4EBB5160-A06B-468F-B519-3B2827C33924}</a:tableStyleId>
              </a:tblPr>
              <a:tblGrid>
                <a:gridCol w="7239000"/>
              </a:tblGrid>
              <a:tr h="6329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34" name="Google Shape;234;p35"/>
          <p:cNvPicPr preferRelativeResize="0"/>
          <p:nvPr/>
        </p:nvPicPr>
        <p:blipFill>
          <a:blip r:embed="rId3">
            <a:alphaModFix/>
          </a:blip>
          <a:stretch>
            <a:fillRect/>
          </a:stretch>
        </p:blipFill>
        <p:spPr>
          <a:xfrm>
            <a:off x="7313325" y="95250"/>
            <a:ext cx="2011875" cy="2299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nvSpPr>
        <p:spPr>
          <a:xfrm>
            <a:off x="0" y="0"/>
            <a:ext cx="9074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As you can see below, the password hash is simply preceded with an exclamation mark.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root@debian7:~# grep laura /etc/shadow | cut -c1-70</a:t>
            </a:r>
            <a:endParaRPr/>
          </a:p>
          <a:p>
            <a:pPr indent="0" lvl="0" marL="0" rtl="0" algn="l">
              <a:spcBef>
                <a:spcPts val="0"/>
              </a:spcBef>
              <a:spcAft>
                <a:spcPts val="0"/>
              </a:spcAft>
              <a:buNone/>
            </a:pPr>
            <a:r>
              <a:rPr lang="en"/>
              <a:t>laura:!$6$JYj4JZqp$stwwWACp3OtE1R2aZuE87j.nbW.puDkNUYVk7mCHfCVMa3CoDUJ</a:t>
            </a:r>
            <a:endParaRPr/>
          </a:p>
          <a:p>
            <a:pPr indent="0" lvl="0" marL="0" rtl="0" algn="l">
              <a:spcBef>
                <a:spcPts val="0"/>
              </a:spcBef>
              <a:spcAft>
                <a:spcPts val="0"/>
              </a:spcAft>
              <a:buNone/>
            </a:pPr>
            <a:r>
              <a:rPr lang="en"/>
              <a:t>root@debian7:~#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root user (and users with sudo rights on su) still will be able to su into the laura account (because the password is not needed here).</a:t>
            </a:r>
            <a:endParaRPr/>
          </a:p>
          <a:p>
            <a:pPr indent="0" lvl="0" marL="0" rtl="0" algn="l">
              <a:spcBef>
                <a:spcPts val="0"/>
              </a:spcBef>
              <a:spcAft>
                <a:spcPts val="0"/>
              </a:spcAft>
              <a:buNone/>
            </a:pPr>
            <a:r>
              <a:rPr lang="en"/>
              <a:t>- Also note that laura will still be able to login if she has set up passwordless ssh!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root@debian7:~# su - laura</a:t>
            </a:r>
            <a:endParaRPr/>
          </a:p>
          <a:p>
            <a:pPr indent="0" lvl="0" marL="0" rtl="0" algn="l">
              <a:spcBef>
                <a:spcPts val="0"/>
              </a:spcBef>
              <a:spcAft>
                <a:spcPts val="0"/>
              </a:spcAft>
              <a:buNone/>
            </a:pPr>
            <a:r>
              <a:rPr lang="en"/>
              <a:t>laura@debian7:~$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unlock the account again with usermod -U.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unlock the account again with usermod -U.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-Watch out for tiny differences in the command line options of passwd, usermod, and</a:t>
            </a:r>
            <a:endParaRPr/>
          </a:p>
          <a:p>
            <a:pPr indent="0" lvl="0" marL="0" rtl="0" algn="l">
              <a:spcBef>
                <a:spcPts val="0"/>
              </a:spcBef>
              <a:spcAft>
                <a:spcPts val="0"/>
              </a:spcAft>
              <a:buNone/>
            </a:pPr>
            <a:r>
              <a:rPr lang="en"/>
              <a:t>useradd on different Linux distributions. </a:t>
            </a:r>
            <a:endParaRPr/>
          </a:p>
          <a:p>
            <a:pPr indent="0" lvl="0" marL="0" rtl="0" algn="l">
              <a:spcBef>
                <a:spcPts val="0"/>
              </a:spcBef>
              <a:spcAft>
                <a:spcPts val="0"/>
              </a:spcAft>
              <a:buNone/>
            </a:pPr>
            <a:r>
              <a:rPr lang="en"/>
              <a:t>-Verify the local files when using features like "disabling, suspending, or locking" on user accounts and their passwords.</a:t>
            </a:r>
            <a:endParaRPr/>
          </a:p>
          <a:p>
            <a:pPr indent="0" lvl="0" marL="0" rtl="0" algn="l">
              <a:spcBef>
                <a:spcPts val="0"/>
              </a:spcBef>
              <a:spcAft>
                <a:spcPts val="0"/>
              </a:spcAft>
              <a:buNone/>
            </a:pPr>
            <a:r>
              <a:rPr b="1" lang="en"/>
              <a:t>9.   editing local files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40" name="Google Shape;240;p36"/>
          <p:cNvGraphicFramePr/>
          <p:nvPr/>
        </p:nvGraphicFramePr>
        <p:xfrm>
          <a:off x="74350" y="527350"/>
          <a:ext cx="3000000" cy="3000000"/>
        </p:xfrm>
        <a:graphic>
          <a:graphicData uri="http://schemas.openxmlformats.org/drawingml/2006/table">
            <a:tbl>
              <a:tblPr>
                <a:noFill/>
                <a:tableStyleId>{4EBB5160-A06B-468F-B519-3B2827C33924}</a:tableStyleId>
              </a:tblPr>
              <a:tblGrid>
                <a:gridCol w="7239000"/>
              </a:tblGrid>
              <a:tr h="6807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41" name="Google Shape;241;p36"/>
          <p:cNvGraphicFramePr/>
          <p:nvPr/>
        </p:nvGraphicFramePr>
        <p:xfrm>
          <a:off x="0" y="2072275"/>
          <a:ext cx="3000000" cy="3000000"/>
        </p:xfrm>
        <a:graphic>
          <a:graphicData uri="http://schemas.openxmlformats.org/drawingml/2006/table">
            <a:tbl>
              <a:tblPr>
                <a:noFill/>
                <a:tableStyleId>{4EBB5160-A06B-468F-B519-3B2827C33924}</a:tableStyleId>
              </a:tblPr>
              <a:tblGrid>
                <a:gridCol w="7239000"/>
              </a:tblGrid>
              <a:tr h="6040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42" name="Google Shape;242;p36"/>
          <p:cNvGraphicFramePr/>
          <p:nvPr/>
        </p:nvGraphicFramePr>
        <p:xfrm>
          <a:off x="0" y="3120025"/>
          <a:ext cx="3000000" cy="3000000"/>
        </p:xfrm>
        <a:graphic>
          <a:graphicData uri="http://schemas.openxmlformats.org/drawingml/2006/table">
            <a:tbl>
              <a:tblPr>
                <a:noFill/>
                <a:tableStyleId>{4EBB5160-A06B-468F-B519-3B2827C33924}</a:tableStyleId>
              </a:tblPr>
              <a:tblGrid>
                <a:gridCol w="7239000"/>
              </a:tblGrid>
              <a:tr h="3810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If you still want to manually edit the /etc/passwd or /etc/shadow, after knowing these</a:t>
            </a:r>
            <a:endParaRPr/>
          </a:p>
          <a:p>
            <a:pPr indent="0" lvl="0" marL="0" rtl="0" algn="l">
              <a:spcBef>
                <a:spcPts val="0"/>
              </a:spcBef>
              <a:spcAft>
                <a:spcPts val="0"/>
              </a:spcAft>
              <a:buNone/>
            </a:pPr>
            <a:r>
              <a:rPr lang="en"/>
              <a:t>commands for password management, then use vipw instead of vi(m) directly. </a:t>
            </a:r>
            <a:endParaRPr/>
          </a:p>
          <a:p>
            <a:pPr indent="0" lvl="0" marL="0" rtl="0" algn="l">
              <a:spcBef>
                <a:spcPts val="0"/>
              </a:spcBef>
              <a:spcAft>
                <a:spcPts val="0"/>
              </a:spcAft>
              <a:buNone/>
            </a:pPr>
            <a:r>
              <a:rPr lang="en"/>
              <a:t>-The vipw tool will do proper locking of the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[root@RHEL5 ~]# vipw /etc/passwd</a:t>
            </a:r>
            <a:endParaRPr/>
          </a:p>
          <a:p>
            <a:pPr indent="0" lvl="0" marL="0" rtl="0" algn="l">
              <a:spcBef>
                <a:spcPts val="0"/>
              </a:spcBef>
              <a:spcAft>
                <a:spcPts val="0"/>
              </a:spcAft>
              <a:buNone/>
            </a:pPr>
            <a:r>
              <a:rPr lang="en"/>
              <a:t>vipw: the password file is busy (/etc/ptmp present)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D.User Profiles</a:t>
            </a:r>
            <a:endParaRPr b="1"/>
          </a:p>
          <a:p>
            <a:pPr indent="0" lvl="0" marL="0" rtl="0" algn="l">
              <a:spcBef>
                <a:spcPts val="0"/>
              </a:spcBef>
              <a:spcAft>
                <a:spcPts val="0"/>
              </a:spcAft>
              <a:buNone/>
            </a:pPr>
            <a:r>
              <a:rPr lang="en"/>
              <a:t>-Logged on users have a number of preset (and customized) aliases, variables, and functions, but where do they come from ? </a:t>
            </a:r>
            <a:endParaRPr/>
          </a:p>
          <a:p>
            <a:pPr indent="0" lvl="0" marL="0" rtl="0" algn="l">
              <a:spcBef>
                <a:spcPts val="0"/>
              </a:spcBef>
              <a:spcAft>
                <a:spcPts val="0"/>
              </a:spcAft>
              <a:buNone/>
            </a:pPr>
            <a:r>
              <a:rPr lang="en"/>
              <a:t>-The shell uses a number of startup files that are executed (or rather sourced) whenever the shell is invoked. What follows is an overview of startup scripts</a:t>
            </a:r>
            <a:r>
              <a:rPr b="1" lang="en"/>
              <a:t>.</a:t>
            </a:r>
            <a:endParaRPr b="1"/>
          </a:p>
          <a:p>
            <a:pPr indent="0" lvl="0" marL="0" rtl="0" algn="l">
              <a:spcBef>
                <a:spcPts val="0"/>
              </a:spcBef>
              <a:spcAft>
                <a:spcPts val="0"/>
              </a:spcAft>
              <a:buNone/>
            </a:pPr>
            <a:r>
              <a:rPr b="1" lang="en"/>
              <a:t>1.  system profile</a:t>
            </a:r>
            <a:endParaRPr b="1"/>
          </a:p>
          <a:p>
            <a:pPr indent="0" lvl="0" marL="0" rtl="0" algn="l">
              <a:spcBef>
                <a:spcPts val="0"/>
              </a:spcBef>
              <a:spcAft>
                <a:spcPts val="0"/>
              </a:spcAft>
              <a:buNone/>
            </a:pPr>
            <a:r>
              <a:rPr lang="en"/>
              <a:t>-Both the bash and the ksh shell will verify the existence of /etc/profile and source it if it exists.</a:t>
            </a:r>
            <a:endParaRPr/>
          </a:p>
          <a:p>
            <a:pPr indent="0" lvl="0" marL="0" rtl="0" algn="l">
              <a:spcBef>
                <a:spcPts val="0"/>
              </a:spcBef>
              <a:spcAft>
                <a:spcPts val="0"/>
              </a:spcAft>
              <a:buNone/>
            </a:pPr>
            <a:r>
              <a:rPr lang="en"/>
              <a:t>-When reading this script, you will notice (both on Debian and on Red Hat Enterprise Linux) that it builds the PATH environment variable (among others).</a:t>
            </a:r>
            <a:endParaRPr/>
          </a:p>
          <a:p>
            <a:pPr indent="0" lvl="0" marL="0" rtl="0" algn="l">
              <a:spcBef>
                <a:spcPts val="0"/>
              </a:spcBef>
              <a:spcAft>
                <a:spcPts val="0"/>
              </a:spcAft>
              <a:buNone/>
            </a:pPr>
            <a:r>
              <a:rPr lang="en"/>
              <a:t>- The script might also change the PS1 variable, set the HOSTNAME and execute even more scripts like /etc/inputrc</a:t>
            </a:r>
            <a:endParaRPr/>
          </a:p>
          <a:p>
            <a:pPr indent="0" lvl="0" marL="0" rtl="0" algn="l">
              <a:spcBef>
                <a:spcPts val="0"/>
              </a:spcBef>
              <a:spcAft>
                <a:spcPts val="0"/>
              </a:spcAft>
              <a:buNone/>
            </a:pPr>
            <a:r>
              <a:rPr lang="en"/>
              <a:t>-This screenshot uses grep to show PATH manipulation in /etc/profile on Debian.</a:t>
            </a:r>
            <a:endParaRPr/>
          </a:p>
          <a:p>
            <a:pPr indent="0" lvl="0" marL="0" rtl="0" algn="l">
              <a:spcBef>
                <a:spcPts val="0"/>
              </a:spcBef>
              <a:spcAft>
                <a:spcPts val="0"/>
              </a:spcAft>
              <a:buNone/>
            </a:pPr>
            <a:r>
              <a:rPr lang="en"/>
              <a:t>root@debian7:~# grep PATH /etc/profile</a:t>
            </a:r>
            <a:endParaRPr/>
          </a:p>
          <a:p>
            <a:pPr indent="0" lvl="0" marL="0" rtl="0" algn="l">
              <a:spcBef>
                <a:spcPts val="0"/>
              </a:spcBef>
              <a:spcAft>
                <a:spcPts val="0"/>
              </a:spcAft>
              <a:buNone/>
            </a:pPr>
            <a:r>
              <a:rPr lang="en"/>
              <a:t> PATH="/usr/local/sbin:/usr/local/bin:/usr/sbin:/usr/bin:/sbin:/bin"</a:t>
            </a:r>
            <a:endParaRPr/>
          </a:p>
          <a:p>
            <a:pPr indent="0" lvl="0" marL="0" rtl="0" algn="l">
              <a:spcBef>
                <a:spcPts val="0"/>
              </a:spcBef>
              <a:spcAft>
                <a:spcPts val="0"/>
              </a:spcAft>
              <a:buNone/>
            </a:pPr>
            <a:r>
              <a:rPr lang="en"/>
              <a:t> PATH="/usr/local/bin:/usr/bin:/bin:/usr/local/games:/usr/games"</a:t>
            </a:r>
            <a:endParaRPr/>
          </a:p>
          <a:p>
            <a:pPr indent="0" lvl="0" marL="0" rtl="0" algn="l">
              <a:spcBef>
                <a:spcPts val="0"/>
              </a:spcBef>
              <a:spcAft>
                <a:spcPts val="0"/>
              </a:spcAft>
              <a:buNone/>
            </a:pPr>
            <a:r>
              <a:rPr lang="en"/>
              <a:t>export PATH</a:t>
            </a:r>
            <a:endParaRPr/>
          </a:p>
          <a:p>
            <a:pPr indent="0" lvl="0" marL="0" rtl="0" algn="l">
              <a:spcBef>
                <a:spcPts val="0"/>
              </a:spcBef>
              <a:spcAft>
                <a:spcPts val="0"/>
              </a:spcAft>
              <a:buNone/>
            </a:pPr>
            <a:r>
              <a:rPr lang="en"/>
              <a:t>root@debian7:~#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48" name="Google Shape;248;p37"/>
          <p:cNvGraphicFramePr/>
          <p:nvPr/>
        </p:nvGraphicFramePr>
        <p:xfrm>
          <a:off x="0" y="903700"/>
          <a:ext cx="3000000" cy="3000000"/>
        </p:xfrm>
        <a:graphic>
          <a:graphicData uri="http://schemas.openxmlformats.org/drawingml/2006/table">
            <a:tbl>
              <a:tblPr>
                <a:noFill/>
                <a:tableStyleId>{4EBB5160-A06B-468F-B519-3B2827C33924}</a:tableStyleId>
              </a:tblPr>
              <a:tblGrid>
                <a:gridCol w="6716275"/>
              </a:tblGrid>
              <a:tr h="5273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49" name="Google Shape;249;p37"/>
          <p:cNvGraphicFramePr/>
          <p:nvPr/>
        </p:nvGraphicFramePr>
        <p:xfrm>
          <a:off x="88275" y="4068975"/>
          <a:ext cx="3000000" cy="3000000"/>
        </p:xfrm>
        <a:graphic>
          <a:graphicData uri="http://schemas.openxmlformats.org/drawingml/2006/table">
            <a:tbl>
              <a:tblPr>
                <a:noFill/>
                <a:tableStyleId>{4EBB5160-A06B-468F-B519-3B2827C33924}</a:tableStyleId>
              </a:tblPr>
              <a:tblGrid>
                <a:gridCol w="6716275"/>
              </a:tblGrid>
              <a:tr h="10745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50" name="Google Shape;250;p37"/>
          <p:cNvPicPr preferRelativeResize="0"/>
          <p:nvPr/>
        </p:nvPicPr>
        <p:blipFill>
          <a:blip r:embed="rId3">
            <a:alphaModFix/>
          </a:blip>
          <a:stretch>
            <a:fillRect/>
          </a:stretch>
        </p:blipFill>
        <p:spPr>
          <a:xfrm>
            <a:off x="6804550" y="57150"/>
            <a:ext cx="2339450" cy="160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screenshot uses grep to show PATH manipulation in /etc/profile on RHEL7/CentOS7.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[root@centos7 ~]# grep PATH /etc/profile</a:t>
            </a:r>
            <a:endParaRPr/>
          </a:p>
          <a:p>
            <a:pPr indent="0" lvl="0" marL="0" rtl="0" algn="l">
              <a:spcBef>
                <a:spcPts val="0"/>
              </a:spcBef>
              <a:spcAft>
                <a:spcPts val="0"/>
              </a:spcAft>
              <a:buNone/>
            </a:pPr>
            <a:r>
              <a:rPr lang="en"/>
              <a:t> case ":${PATH}:" in</a:t>
            </a:r>
            <a:endParaRPr/>
          </a:p>
          <a:p>
            <a:pPr indent="0" lvl="0" marL="0" rtl="0" algn="l">
              <a:spcBef>
                <a:spcPts val="0"/>
              </a:spcBef>
              <a:spcAft>
                <a:spcPts val="0"/>
              </a:spcAft>
              <a:buNone/>
            </a:pPr>
            <a:r>
              <a:rPr lang="en"/>
              <a:t> PATH=$PATH:$1</a:t>
            </a:r>
            <a:endParaRPr/>
          </a:p>
          <a:p>
            <a:pPr indent="0" lvl="0" marL="0" rtl="0" algn="l">
              <a:spcBef>
                <a:spcPts val="0"/>
              </a:spcBef>
              <a:spcAft>
                <a:spcPts val="0"/>
              </a:spcAft>
              <a:buNone/>
            </a:pPr>
            <a:r>
              <a:rPr lang="en"/>
              <a:t> PATH=$1:$PATH</a:t>
            </a:r>
            <a:endParaRPr/>
          </a:p>
          <a:p>
            <a:pPr indent="0" lvl="0" marL="0" rtl="0" algn="l">
              <a:spcBef>
                <a:spcPts val="0"/>
              </a:spcBef>
              <a:spcAft>
                <a:spcPts val="0"/>
              </a:spcAft>
              <a:buNone/>
            </a:pPr>
            <a:r>
              <a:rPr lang="en"/>
              <a:t>export PATH USER LOGNAME MAIL HOSTNAME HISTSIZE HISTCONTROL</a:t>
            </a:r>
            <a:endParaRPr/>
          </a:p>
          <a:p>
            <a:pPr indent="0" lvl="0" marL="0" rtl="0" algn="l">
              <a:spcBef>
                <a:spcPts val="0"/>
              </a:spcBef>
              <a:spcAft>
                <a:spcPts val="0"/>
              </a:spcAft>
              <a:buNone/>
            </a:pPr>
            <a:r>
              <a:rPr lang="en"/>
              <a:t>[root@centos7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root user can use this script to set aliases, functions, and variables for every user on the system.</a:t>
            </a:r>
            <a:endParaRPr/>
          </a:p>
          <a:p>
            <a:pPr indent="0" lvl="0" marL="0" rtl="0" algn="l">
              <a:spcBef>
                <a:spcPts val="0"/>
              </a:spcBef>
              <a:spcAft>
                <a:spcPts val="0"/>
              </a:spcAft>
              <a:buNone/>
            </a:pPr>
            <a:r>
              <a:rPr b="1" lang="en"/>
              <a:t>2.  ~/.bash_profile</a:t>
            </a:r>
            <a:endParaRPr b="1"/>
          </a:p>
          <a:p>
            <a:pPr indent="0" lvl="0" marL="0" rtl="0" algn="l">
              <a:spcBef>
                <a:spcPts val="0"/>
              </a:spcBef>
              <a:spcAft>
                <a:spcPts val="0"/>
              </a:spcAft>
              <a:buNone/>
            </a:pPr>
            <a:r>
              <a:rPr lang="en"/>
              <a:t>-When this file exists in the home directory, then bash will source it. On Debian Linux 5/6/7 this file does not exist by default.</a:t>
            </a:r>
            <a:endParaRPr/>
          </a:p>
          <a:p>
            <a:pPr indent="0" lvl="0" marL="0" rtl="0" algn="l">
              <a:spcBef>
                <a:spcPts val="0"/>
              </a:spcBef>
              <a:spcAft>
                <a:spcPts val="0"/>
              </a:spcAft>
              <a:buNone/>
            </a:pPr>
            <a:r>
              <a:rPr lang="en"/>
              <a:t>RHEL7/CentOS7 uses a small ~/.bash_profile where it checks for the existence of</a:t>
            </a:r>
            <a:endParaRPr/>
          </a:p>
          <a:p>
            <a:pPr indent="0" lvl="0" marL="0" rtl="0" algn="l">
              <a:spcBef>
                <a:spcPts val="0"/>
              </a:spcBef>
              <a:spcAft>
                <a:spcPts val="0"/>
              </a:spcAft>
              <a:buNone/>
            </a:pPr>
            <a:r>
              <a:rPr lang="en"/>
              <a:t>~/.bashrc and then sources it. It also adds $HOME/bin to the $PATH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[root@rhel7 ~]# cat /home/paul/.bash_profile</a:t>
            </a:r>
            <a:endParaRPr/>
          </a:p>
          <a:p>
            <a:pPr indent="0" lvl="0" marL="0" rtl="0" algn="l">
              <a:spcBef>
                <a:spcPts val="0"/>
              </a:spcBef>
              <a:spcAft>
                <a:spcPts val="0"/>
              </a:spcAft>
              <a:buNone/>
            </a:pPr>
            <a:r>
              <a:rPr lang="en"/>
              <a:t># .bash_profile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graphicFrame>
        <p:nvGraphicFramePr>
          <p:cNvPr id="256" name="Google Shape;256;p38"/>
          <p:cNvGraphicFramePr/>
          <p:nvPr/>
        </p:nvGraphicFramePr>
        <p:xfrm>
          <a:off x="0" y="471600"/>
          <a:ext cx="3000000" cy="3000000"/>
        </p:xfrm>
        <a:graphic>
          <a:graphicData uri="http://schemas.openxmlformats.org/drawingml/2006/table">
            <a:tbl>
              <a:tblPr>
                <a:noFill/>
                <a:tableStyleId>{4EBB5160-A06B-468F-B519-3B2827C33924}</a:tableStyleId>
              </a:tblPr>
              <a:tblGrid>
                <a:gridCol w="6465375"/>
              </a:tblGrid>
              <a:tr h="13637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57" name="Google Shape;257;p38"/>
          <p:cNvGraphicFramePr/>
          <p:nvPr/>
        </p:nvGraphicFramePr>
        <p:xfrm>
          <a:off x="0" y="3398800"/>
          <a:ext cx="3000000" cy="3000000"/>
        </p:xfrm>
        <a:graphic>
          <a:graphicData uri="http://schemas.openxmlformats.org/drawingml/2006/table">
            <a:tbl>
              <a:tblPr>
                <a:noFill/>
                <a:tableStyleId>{4EBB5160-A06B-468F-B519-3B2827C33924}</a:tableStyleId>
              </a:tblPr>
              <a:tblGrid>
                <a:gridCol w="6465375"/>
              </a:tblGrid>
              <a:tr h="5691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58" name="Google Shape;258;p38"/>
          <p:cNvPicPr preferRelativeResize="0"/>
          <p:nvPr/>
        </p:nvPicPr>
        <p:blipFill>
          <a:blip r:embed="rId3">
            <a:alphaModFix/>
          </a:blip>
          <a:stretch>
            <a:fillRect/>
          </a:stretch>
        </p:blipFill>
        <p:spPr>
          <a:xfrm>
            <a:off x="6617775" y="3563825"/>
            <a:ext cx="2526225" cy="1579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nvSpPr>
        <p:spPr>
          <a:xfrm>
            <a:off x="0" y="69700"/>
            <a:ext cx="9060300" cy="29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[root@rhel7 ~]# cat /home/paul/.bash_profile</a:t>
            </a:r>
            <a:endParaRPr/>
          </a:p>
          <a:p>
            <a:pPr indent="0" lvl="0" marL="0" rtl="0" algn="l">
              <a:spcBef>
                <a:spcPts val="0"/>
              </a:spcBef>
              <a:spcAft>
                <a:spcPts val="0"/>
              </a:spcAft>
              <a:buNone/>
            </a:pPr>
            <a:r>
              <a:rPr lang="en"/>
              <a:t># .bash_profile</a:t>
            </a:r>
            <a:endParaRPr/>
          </a:p>
          <a:p>
            <a:pPr indent="0" lvl="0" marL="0" rtl="0" algn="l">
              <a:spcBef>
                <a:spcPts val="0"/>
              </a:spcBef>
              <a:spcAft>
                <a:spcPts val="0"/>
              </a:spcAft>
              <a:buNone/>
            </a:pPr>
            <a:r>
              <a:rPr lang="en"/>
              <a:t># Get the aliases and functions</a:t>
            </a:r>
            <a:endParaRPr/>
          </a:p>
          <a:p>
            <a:pPr indent="0" lvl="0" marL="0" rtl="0" algn="l">
              <a:spcBef>
                <a:spcPts val="0"/>
              </a:spcBef>
              <a:spcAft>
                <a:spcPts val="0"/>
              </a:spcAft>
              <a:buNone/>
            </a:pPr>
            <a:r>
              <a:rPr lang="en"/>
              <a:t>if [ -f ~/.bashrc ]; then</a:t>
            </a:r>
            <a:endParaRPr/>
          </a:p>
          <a:p>
            <a:pPr indent="0" lvl="0" marL="0" rtl="0" algn="l">
              <a:spcBef>
                <a:spcPts val="0"/>
              </a:spcBef>
              <a:spcAft>
                <a:spcPts val="0"/>
              </a:spcAft>
              <a:buNone/>
            </a:pPr>
            <a:r>
              <a:rPr lang="en"/>
              <a:t> . ~/.bashrc</a:t>
            </a:r>
            <a:endParaRPr/>
          </a:p>
          <a:p>
            <a:pPr indent="0" lvl="0" marL="0" rtl="0" algn="l">
              <a:spcBef>
                <a:spcPts val="0"/>
              </a:spcBef>
              <a:spcAft>
                <a:spcPts val="0"/>
              </a:spcAft>
              <a:buNone/>
            </a:pPr>
            <a:r>
              <a:rPr lang="en"/>
              <a:t>fi</a:t>
            </a:r>
            <a:endParaRPr/>
          </a:p>
          <a:p>
            <a:pPr indent="0" lvl="0" marL="0" rtl="0" algn="l">
              <a:spcBef>
                <a:spcPts val="0"/>
              </a:spcBef>
              <a:spcAft>
                <a:spcPts val="0"/>
              </a:spcAft>
              <a:buNone/>
            </a:pPr>
            <a:r>
              <a:rPr lang="en"/>
              <a:t># User specific environment and startup programs</a:t>
            </a:r>
            <a:endParaRPr/>
          </a:p>
          <a:p>
            <a:pPr indent="0" lvl="0" marL="0" rtl="0" algn="l">
              <a:spcBef>
                <a:spcPts val="0"/>
              </a:spcBef>
              <a:spcAft>
                <a:spcPts val="0"/>
              </a:spcAft>
              <a:buNone/>
            </a:pPr>
            <a:r>
              <a:rPr lang="en"/>
              <a:t>PATH=$PATH:$HOME/.local/bin:$HOME/bin</a:t>
            </a:r>
            <a:endParaRPr/>
          </a:p>
          <a:p>
            <a:pPr indent="0" lvl="0" marL="0" rtl="0" algn="l">
              <a:spcBef>
                <a:spcPts val="0"/>
              </a:spcBef>
              <a:spcAft>
                <a:spcPts val="0"/>
              </a:spcAft>
              <a:buNone/>
            </a:pPr>
            <a:r>
              <a:rPr lang="en"/>
              <a:t>export PATH</a:t>
            </a:r>
            <a:endParaRPr/>
          </a:p>
          <a:p>
            <a:pPr indent="0" lvl="0" marL="0" rtl="0" algn="l">
              <a:spcBef>
                <a:spcPts val="0"/>
              </a:spcBef>
              <a:spcAft>
                <a:spcPts val="0"/>
              </a:spcAft>
              <a:buNone/>
            </a:pPr>
            <a:r>
              <a:rPr lang="en"/>
              <a:t>[root@rhel7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3.  ~/.bash_login</a:t>
            </a:r>
            <a:endParaRPr b="1"/>
          </a:p>
          <a:p>
            <a:pPr indent="0" lvl="0" marL="0" rtl="0" algn="l">
              <a:spcBef>
                <a:spcPts val="0"/>
              </a:spcBef>
              <a:spcAft>
                <a:spcPts val="0"/>
              </a:spcAft>
              <a:buNone/>
            </a:pPr>
            <a:r>
              <a:rPr lang="en"/>
              <a:t>-When .bash_profile does not exist, then bash will check for ~/.bash_login and source it. </a:t>
            </a:r>
            <a:endParaRPr/>
          </a:p>
          <a:p>
            <a:pPr indent="0" lvl="0" marL="0" rtl="0" algn="l">
              <a:spcBef>
                <a:spcPts val="0"/>
              </a:spcBef>
              <a:spcAft>
                <a:spcPts val="0"/>
              </a:spcAft>
              <a:buNone/>
            </a:pPr>
            <a:r>
              <a:rPr lang="en"/>
              <a:t>-Neither Debian nor Red Hat have this file by default.</a:t>
            </a:r>
            <a:endParaRPr/>
          </a:p>
          <a:p>
            <a:pPr indent="0" lvl="0" marL="0" rtl="0" algn="l">
              <a:spcBef>
                <a:spcPts val="0"/>
              </a:spcBef>
              <a:spcAft>
                <a:spcPts val="0"/>
              </a:spcAft>
              <a:buNone/>
            </a:pPr>
            <a:r>
              <a:rPr b="1" lang="en"/>
              <a:t>4.   ~/.profile</a:t>
            </a:r>
            <a:endParaRPr b="1"/>
          </a:p>
          <a:p>
            <a:pPr indent="0" lvl="0" marL="0" rtl="0" algn="l">
              <a:spcBef>
                <a:spcPts val="0"/>
              </a:spcBef>
              <a:spcAft>
                <a:spcPts val="0"/>
              </a:spcAft>
              <a:buNone/>
            </a:pPr>
            <a:r>
              <a:rPr lang="en"/>
              <a:t>-When neither ~/.bash_profile and ~/.bash_login exist, then bash will verify the existence of ~/.profile and execute it.</a:t>
            </a:r>
            <a:endParaRPr/>
          </a:p>
          <a:p>
            <a:pPr indent="0" lvl="0" marL="0" rtl="0" algn="l">
              <a:spcBef>
                <a:spcPts val="0"/>
              </a:spcBef>
              <a:spcAft>
                <a:spcPts val="0"/>
              </a:spcAft>
              <a:buNone/>
            </a:pPr>
            <a:r>
              <a:rPr lang="en"/>
              <a:t>- This file does not exist by default on Red Hat.</a:t>
            </a:r>
            <a:endParaRPr/>
          </a:p>
          <a:p>
            <a:pPr indent="0" lvl="0" marL="0" rtl="0" algn="l">
              <a:spcBef>
                <a:spcPts val="0"/>
              </a:spcBef>
              <a:spcAft>
                <a:spcPts val="0"/>
              </a:spcAft>
              <a:buNone/>
            </a:pPr>
            <a:r>
              <a:rPr lang="en"/>
              <a:t>-On Debian this script can execute ~/.bashrc and will add $HOME/bin to the $PATH variable.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64" name="Google Shape;264;p39"/>
          <p:cNvGraphicFramePr/>
          <p:nvPr/>
        </p:nvGraphicFramePr>
        <p:xfrm>
          <a:off x="0" y="69700"/>
          <a:ext cx="3000000" cy="3000000"/>
        </p:xfrm>
        <a:graphic>
          <a:graphicData uri="http://schemas.openxmlformats.org/drawingml/2006/table">
            <a:tbl>
              <a:tblPr>
                <a:noFill/>
                <a:tableStyleId>{4EBB5160-A06B-468F-B519-3B2827C33924}</a:tableStyleId>
              </a:tblPr>
              <a:tblGrid>
                <a:gridCol w="5396725"/>
              </a:tblGrid>
              <a:tr h="22906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65" name="Google Shape;265;p39"/>
          <p:cNvPicPr preferRelativeResize="0"/>
          <p:nvPr/>
        </p:nvPicPr>
        <p:blipFill>
          <a:blip r:embed="rId3">
            <a:alphaModFix/>
          </a:blip>
          <a:stretch>
            <a:fillRect/>
          </a:stretch>
        </p:blipFill>
        <p:spPr>
          <a:xfrm>
            <a:off x="6703750" y="0"/>
            <a:ext cx="2356550" cy="2356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nvSpPr>
        <p:spPr>
          <a:xfrm>
            <a:off x="0" y="0"/>
            <a:ext cx="9074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root@debian7:~# tail -11 /home/paul/.profile</a:t>
            </a:r>
            <a:endParaRPr/>
          </a:p>
          <a:p>
            <a:pPr indent="0" lvl="0" marL="0" rtl="0" algn="l">
              <a:spcBef>
                <a:spcPts val="0"/>
              </a:spcBef>
              <a:spcAft>
                <a:spcPts val="0"/>
              </a:spcAft>
              <a:buNone/>
            </a:pPr>
            <a:r>
              <a:rPr lang="en"/>
              <a:t>if [ -n "$BASH_VERSION" ]; then</a:t>
            </a:r>
            <a:endParaRPr/>
          </a:p>
          <a:p>
            <a:pPr indent="0" lvl="0" marL="0" rtl="0" algn="l">
              <a:spcBef>
                <a:spcPts val="0"/>
              </a:spcBef>
              <a:spcAft>
                <a:spcPts val="0"/>
              </a:spcAft>
              <a:buNone/>
            </a:pPr>
            <a:r>
              <a:rPr lang="en"/>
              <a:t> # include .bashrc if it exists</a:t>
            </a:r>
            <a:endParaRPr/>
          </a:p>
          <a:p>
            <a:pPr indent="0" lvl="0" marL="0" rtl="0" algn="l">
              <a:spcBef>
                <a:spcPts val="0"/>
              </a:spcBef>
              <a:spcAft>
                <a:spcPts val="0"/>
              </a:spcAft>
              <a:buNone/>
            </a:pPr>
            <a:r>
              <a:rPr lang="en"/>
              <a:t> if [ -f "$HOME/.bashrc" ]; then</a:t>
            </a:r>
            <a:endParaRPr/>
          </a:p>
          <a:p>
            <a:pPr indent="0" lvl="0" marL="0" rtl="0" algn="l">
              <a:spcBef>
                <a:spcPts val="0"/>
              </a:spcBef>
              <a:spcAft>
                <a:spcPts val="0"/>
              </a:spcAft>
              <a:buNone/>
            </a:pPr>
            <a:r>
              <a:rPr lang="en"/>
              <a:t> . "$HOME/.bashrc"</a:t>
            </a:r>
            <a:endParaRPr/>
          </a:p>
          <a:p>
            <a:pPr indent="0" lvl="0" marL="0" rtl="0" algn="l">
              <a:spcBef>
                <a:spcPts val="0"/>
              </a:spcBef>
              <a:spcAft>
                <a:spcPts val="0"/>
              </a:spcAft>
              <a:buNone/>
            </a:pPr>
            <a:r>
              <a:rPr lang="en"/>
              <a:t> fi</a:t>
            </a:r>
            <a:endParaRPr/>
          </a:p>
          <a:p>
            <a:pPr indent="0" lvl="0" marL="0" rtl="0" algn="l">
              <a:spcBef>
                <a:spcPts val="0"/>
              </a:spcBef>
              <a:spcAft>
                <a:spcPts val="0"/>
              </a:spcAft>
              <a:buNone/>
            </a:pPr>
            <a:r>
              <a:rPr lang="en"/>
              <a:t>fi</a:t>
            </a:r>
            <a:endParaRPr/>
          </a:p>
          <a:p>
            <a:pPr indent="0" lvl="0" marL="0" rtl="0" algn="l">
              <a:spcBef>
                <a:spcPts val="0"/>
              </a:spcBef>
              <a:spcAft>
                <a:spcPts val="0"/>
              </a:spcAft>
              <a:buNone/>
            </a:pPr>
            <a:r>
              <a:rPr lang="en"/>
              <a:t># set PATH so it includes user's private bin if it exists</a:t>
            </a:r>
            <a:endParaRPr/>
          </a:p>
          <a:p>
            <a:pPr indent="0" lvl="0" marL="0" rtl="0" algn="l">
              <a:spcBef>
                <a:spcPts val="0"/>
              </a:spcBef>
              <a:spcAft>
                <a:spcPts val="0"/>
              </a:spcAft>
              <a:buNone/>
            </a:pPr>
            <a:r>
              <a:rPr lang="en"/>
              <a:t>if [ -d "$HOME/bin" ] ; then</a:t>
            </a:r>
            <a:endParaRPr/>
          </a:p>
          <a:p>
            <a:pPr indent="0" lvl="0" marL="0" rtl="0" algn="l">
              <a:spcBef>
                <a:spcPts val="0"/>
              </a:spcBef>
              <a:spcAft>
                <a:spcPts val="0"/>
              </a:spcAft>
              <a:buNone/>
            </a:pPr>
            <a:r>
              <a:rPr lang="en"/>
              <a:t> PATH="$HOME/bin:$PATH"</a:t>
            </a:r>
            <a:endParaRPr/>
          </a:p>
          <a:p>
            <a:pPr indent="0" lvl="0" marL="0" rtl="0" algn="l">
              <a:spcBef>
                <a:spcPts val="0"/>
              </a:spcBef>
              <a:spcAft>
                <a:spcPts val="0"/>
              </a:spcAft>
              <a:buNone/>
            </a:pPr>
            <a:r>
              <a:rPr lang="en"/>
              <a:t>fi</a:t>
            </a:r>
            <a:endParaRPr/>
          </a:p>
          <a:p>
            <a:pPr indent="0" lvl="0" marL="0" rtl="0" algn="l">
              <a:spcBef>
                <a:spcPts val="0"/>
              </a:spcBef>
              <a:spcAft>
                <a:spcPts val="0"/>
              </a:spcAft>
              <a:buNone/>
            </a:pPr>
            <a:r>
              <a:rPr lang="en"/>
              <a:t>RHEL/CentOS does not have this file by default.</a:t>
            </a:r>
            <a:endParaRPr/>
          </a:p>
          <a:p>
            <a:pPr indent="0" lvl="0" marL="0" rtl="0" algn="l">
              <a:spcBef>
                <a:spcPts val="0"/>
              </a:spcBef>
              <a:spcAft>
                <a:spcPts val="0"/>
              </a:spcAft>
              <a:buNone/>
            </a:pPr>
            <a:r>
              <a:rPr b="1" lang="en"/>
              <a:t>5.   ~/.bashrc</a:t>
            </a:r>
            <a:endParaRPr b="1"/>
          </a:p>
          <a:p>
            <a:pPr indent="0" lvl="0" marL="0" rtl="0" algn="l">
              <a:spcBef>
                <a:spcPts val="0"/>
              </a:spcBef>
              <a:spcAft>
                <a:spcPts val="0"/>
              </a:spcAft>
              <a:buNone/>
            </a:pPr>
            <a:r>
              <a:rPr lang="en"/>
              <a:t>-The ~/.bashrc script is often sourced by other scripts. Let us take a look at what it does by default.</a:t>
            </a:r>
            <a:endParaRPr/>
          </a:p>
          <a:p>
            <a:pPr indent="0" lvl="0" marL="0" rtl="0" algn="l">
              <a:spcBef>
                <a:spcPts val="0"/>
              </a:spcBef>
              <a:spcAft>
                <a:spcPts val="0"/>
              </a:spcAft>
              <a:buNone/>
            </a:pPr>
            <a:r>
              <a:rPr lang="en"/>
              <a:t>-Red Hat uses a very simple ~/.bashrc, checking for /etc/bashrc and sourcing it. </a:t>
            </a:r>
            <a:endParaRPr/>
          </a:p>
          <a:p>
            <a:pPr indent="0" lvl="0" marL="0" rtl="0" algn="l">
              <a:spcBef>
                <a:spcPts val="0"/>
              </a:spcBef>
              <a:spcAft>
                <a:spcPts val="0"/>
              </a:spcAft>
              <a:buNone/>
            </a:pPr>
            <a:r>
              <a:rPr lang="en"/>
              <a:t>-It also leaves room for custom aliases and functions.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71" name="Google Shape;271;p40"/>
          <p:cNvGraphicFramePr/>
          <p:nvPr/>
        </p:nvGraphicFramePr>
        <p:xfrm>
          <a:off x="60425" y="67375"/>
          <a:ext cx="3000000" cy="3000000"/>
        </p:xfrm>
        <a:graphic>
          <a:graphicData uri="http://schemas.openxmlformats.org/drawingml/2006/table">
            <a:tbl>
              <a:tblPr>
                <a:noFill/>
                <a:tableStyleId>{4EBB5160-A06B-468F-B519-3B2827C33924}</a:tableStyleId>
              </a:tblPr>
              <a:tblGrid>
                <a:gridCol w="4402425"/>
              </a:tblGrid>
              <a:tr h="22836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72" name="Google Shape;272;p40"/>
          <p:cNvPicPr preferRelativeResize="0"/>
          <p:nvPr/>
        </p:nvPicPr>
        <p:blipFill>
          <a:blip r:embed="rId3">
            <a:alphaModFix/>
          </a:blip>
          <a:stretch>
            <a:fillRect/>
          </a:stretch>
        </p:blipFill>
        <p:spPr>
          <a:xfrm>
            <a:off x="6119225" y="67375"/>
            <a:ext cx="2955175" cy="2107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nvSpPr>
        <p:spPr>
          <a:xfrm>
            <a:off x="0" y="0"/>
            <a:ext cx="9225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[root@rhel7 ~]# cat /home/paul/.bashrc</a:t>
            </a:r>
            <a:endParaRPr/>
          </a:p>
          <a:p>
            <a:pPr indent="0" lvl="0" marL="0" rtl="0" algn="l">
              <a:spcBef>
                <a:spcPts val="0"/>
              </a:spcBef>
              <a:spcAft>
                <a:spcPts val="0"/>
              </a:spcAft>
              <a:buNone/>
            </a:pPr>
            <a:r>
              <a:rPr lang="en"/>
              <a:t># .bashrc</a:t>
            </a:r>
            <a:endParaRPr/>
          </a:p>
          <a:p>
            <a:pPr indent="0" lvl="0" marL="0" rtl="0" algn="l">
              <a:spcBef>
                <a:spcPts val="0"/>
              </a:spcBef>
              <a:spcAft>
                <a:spcPts val="0"/>
              </a:spcAft>
              <a:buNone/>
            </a:pPr>
            <a:r>
              <a:rPr lang="en"/>
              <a:t># Source global definitions</a:t>
            </a:r>
            <a:endParaRPr/>
          </a:p>
          <a:p>
            <a:pPr indent="0" lvl="0" marL="0" rtl="0" algn="l">
              <a:spcBef>
                <a:spcPts val="0"/>
              </a:spcBef>
              <a:spcAft>
                <a:spcPts val="0"/>
              </a:spcAft>
              <a:buNone/>
            </a:pPr>
            <a:r>
              <a:rPr lang="en"/>
              <a:t>if [ -f /etc/bashrc ]; then</a:t>
            </a:r>
            <a:endParaRPr/>
          </a:p>
          <a:p>
            <a:pPr indent="0" lvl="0" marL="0" rtl="0" algn="l">
              <a:spcBef>
                <a:spcPts val="0"/>
              </a:spcBef>
              <a:spcAft>
                <a:spcPts val="0"/>
              </a:spcAft>
              <a:buNone/>
            </a:pPr>
            <a:r>
              <a:rPr lang="en"/>
              <a:t> . /etc/bashrc</a:t>
            </a:r>
            <a:endParaRPr/>
          </a:p>
          <a:p>
            <a:pPr indent="0" lvl="0" marL="0" rtl="0" algn="l">
              <a:spcBef>
                <a:spcPts val="0"/>
              </a:spcBef>
              <a:spcAft>
                <a:spcPts val="0"/>
              </a:spcAft>
              <a:buNone/>
            </a:pPr>
            <a:r>
              <a:rPr lang="en"/>
              <a:t>fi</a:t>
            </a:r>
            <a:endParaRPr/>
          </a:p>
          <a:p>
            <a:pPr indent="0" lvl="0" marL="0" rtl="0" algn="l">
              <a:spcBef>
                <a:spcPts val="0"/>
              </a:spcBef>
              <a:spcAft>
                <a:spcPts val="0"/>
              </a:spcAft>
              <a:buNone/>
            </a:pPr>
            <a:r>
              <a:rPr lang="en"/>
              <a:t># Uncomment the following line if you don't like systemctl's auto-paging feature:</a:t>
            </a:r>
            <a:endParaRPr/>
          </a:p>
          <a:p>
            <a:pPr indent="0" lvl="0" marL="0" rtl="0" algn="l">
              <a:spcBef>
                <a:spcPts val="0"/>
              </a:spcBef>
              <a:spcAft>
                <a:spcPts val="0"/>
              </a:spcAft>
              <a:buNone/>
            </a:pPr>
            <a:r>
              <a:rPr lang="en"/>
              <a:t># export SYSTEMD_PAGER=</a:t>
            </a:r>
            <a:endParaRPr/>
          </a:p>
          <a:p>
            <a:pPr indent="0" lvl="0" marL="0" rtl="0" algn="l">
              <a:spcBef>
                <a:spcPts val="0"/>
              </a:spcBef>
              <a:spcAft>
                <a:spcPts val="0"/>
              </a:spcAft>
              <a:buNone/>
            </a:pPr>
            <a:r>
              <a:rPr lang="en"/>
              <a:t># User specific aliases and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Debian this script is quite a bit longer and configures $PS1, some history variables and a number af active and inactive aliases.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root@debian7:~# wc -l /home/paul/.bashrc</a:t>
            </a:r>
            <a:endParaRPr/>
          </a:p>
          <a:p>
            <a:pPr indent="0" lvl="0" marL="0" rtl="0" algn="l">
              <a:spcBef>
                <a:spcPts val="0"/>
              </a:spcBef>
              <a:spcAft>
                <a:spcPts val="0"/>
              </a:spcAft>
              <a:buNone/>
            </a:pPr>
            <a:r>
              <a:rPr lang="en"/>
              <a:t>110 /home/paul/.bashrc</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6.   ~/.bash_logout</a:t>
            </a:r>
            <a:endParaRPr b="1"/>
          </a:p>
          <a:p>
            <a:pPr indent="0" lvl="0" marL="0" rtl="0" algn="l">
              <a:spcBef>
                <a:spcPts val="0"/>
              </a:spcBef>
              <a:spcAft>
                <a:spcPts val="0"/>
              </a:spcAft>
              <a:buNone/>
            </a:pPr>
            <a:r>
              <a:rPr lang="en"/>
              <a:t>-When exiting bash, it can execute ~/.bash_logout.</a:t>
            </a:r>
            <a:endParaRPr/>
          </a:p>
          <a:p>
            <a:pPr indent="0" lvl="0" marL="0" rtl="0" algn="l">
              <a:spcBef>
                <a:spcPts val="0"/>
              </a:spcBef>
              <a:spcAft>
                <a:spcPts val="0"/>
              </a:spcAft>
              <a:buNone/>
            </a:pPr>
            <a:r>
              <a:rPr lang="en"/>
              <a:t>-Debian use this opportunity to clear the console screen.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78" name="Google Shape;278;p41"/>
          <p:cNvGraphicFramePr/>
          <p:nvPr/>
        </p:nvGraphicFramePr>
        <p:xfrm>
          <a:off x="81300" y="74350"/>
          <a:ext cx="3000000" cy="3000000"/>
        </p:xfrm>
        <a:graphic>
          <a:graphicData uri="http://schemas.openxmlformats.org/drawingml/2006/table">
            <a:tbl>
              <a:tblPr>
                <a:noFill/>
                <a:tableStyleId>{4EBB5160-A06B-468F-B519-3B2827C33924}</a:tableStyleId>
              </a:tblPr>
              <a:tblGrid>
                <a:gridCol w="6444500"/>
              </a:tblGrid>
              <a:tr h="19979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79" name="Google Shape;279;p41"/>
          <p:cNvGraphicFramePr/>
          <p:nvPr/>
        </p:nvGraphicFramePr>
        <p:xfrm>
          <a:off x="81300" y="2771550"/>
          <a:ext cx="3000000" cy="3000000"/>
        </p:xfrm>
        <a:graphic>
          <a:graphicData uri="http://schemas.openxmlformats.org/drawingml/2006/table">
            <a:tbl>
              <a:tblPr>
                <a:noFill/>
                <a:tableStyleId>{4EBB5160-A06B-468F-B519-3B2827C33924}</a:tableStyleId>
              </a:tblPr>
              <a:tblGrid>
                <a:gridCol w="6444500"/>
              </a:tblGrid>
              <a:tr h="5552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80" name="Google Shape;280;p41"/>
          <p:cNvPicPr preferRelativeResize="0"/>
          <p:nvPr/>
        </p:nvPicPr>
        <p:blipFill>
          <a:blip r:embed="rId3">
            <a:alphaModFix/>
          </a:blip>
          <a:stretch>
            <a:fillRect/>
          </a:stretch>
        </p:blipFill>
        <p:spPr>
          <a:xfrm>
            <a:off x="6525800" y="0"/>
            <a:ext cx="2618200" cy="142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 Local User Management(Administration of System Users) </a:t>
            </a:r>
            <a:endParaRPr b="1"/>
          </a:p>
          <a:p>
            <a:pPr indent="0" lvl="0" marL="0" rtl="0" algn="l">
              <a:spcBef>
                <a:spcPts val="0"/>
              </a:spcBef>
              <a:spcAft>
                <a:spcPts val="0"/>
              </a:spcAft>
              <a:buNone/>
            </a:pPr>
            <a:r>
              <a:rPr b="1" lang="en"/>
              <a:t>A.Introduction</a:t>
            </a:r>
            <a:endParaRPr b="1"/>
          </a:p>
          <a:p>
            <a:pPr indent="0" lvl="0" marL="0" rtl="0" algn="l">
              <a:spcBef>
                <a:spcPts val="0"/>
              </a:spcBef>
              <a:spcAft>
                <a:spcPts val="0"/>
              </a:spcAft>
              <a:buNone/>
            </a:pPr>
            <a:r>
              <a:rPr lang="en"/>
              <a:t>-This section will teach you on how to identify user accounts on a Unix computer using commands like who am i, id and more.</a:t>
            </a:r>
            <a:endParaRPr/>
          </a:p>
          <a:p>
            <a:pPr indent="0" lvl="0" marL="0" rtl="0" algn="l">
              <a:spcBef>
                <a:spcPts val="0"/>
              </a:spcBef>
              <a:spcAft>
                <a:spcPts val="0"/>
              </a:spcAft>
              <a:buNone/>
            </a:pPr>
            <a:r>
              <a:rPr lang="en"/>
              <a:t>-In a second part you will learn how to become another user with the su command. </a:t>
            </a:r>
            <a:endParaRPr/>
          </a:p>
          <a:p>
            <a:pPr indent="0" lvl="0" marL="0" rtl="0" algn="l">
              <a:spcBef>
                <a:spcPts val="0"/>
              </a:spcBef>
              <a:spcAft>
                <a:spcPts val="0"/>
              </a:spcAft>
              <a:buNone/>
            </a:pPr>
            <a:r>
              <a:rPr lang="en"/>
              <a:t>-You will also learn how to run a program as another user with sudo.</a:t>
            </a:r>
            <a:endParaRPr/>
          </a:p>
          <a:p>
            <a:pPr indent="0" lvl="0" marL="0" rtl="0" algn="l">
              <a:spcBef>
                <a:spcPts val="0"/>
              </a:spcBef>
              <a:spcAft>
                <a:spcPts val="0"/>
              </a:spcAft>
              <a:buNone/>
            </a:pPr>
            <a:r>
              <a:rPr b="1" lang="en"/>
              <a:t>1. Whoami</a:t>
            </a:r>
            <a:endParaRPr b="1"/>
          </a:p>
          <a:p>
            <a:pPr indent="0" lvl="0" marL="0" rtl="0" algn="l">
              <a:spcBef>
                <a:spcPts val="0"/>
              </a:spcBef>
              <a:spcAft>
                <a:spcPts val="0"/>
              </a:spcAft>
              <a:buNone/>
            </a:pPr>
            <a:r>
              <a:rPr lang="en"/>
              <a:t>The whoami command tells you your username.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[paul@centos7 ~]$ whoami</a:t>
            </a:r>
            <a:endParaRPr/>
          </a:p>
          <a:p>
            <a:pPr indent="0" lvl="0" marL="0" rtl="0" algn="l">
              <a:spcBef>
                <a:spcPts val="0"/>
              </a:spcBef>
              <a:spcAft>
                <a:spcPts val="0"/>
              </a:spcAft>
              <a:buNone/>
            </a:pPr>
            <a:r>
              <a:rPr lang="en"/>
              <a:t>paul[paul@centos7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2. Who</a:t>
            </a:r>
            <a:endParaRPr/>
          </a:p>
          <a:p>
            <a:pPr indent="0" lvl="0" marL="0" rtl="0" algn="l">
              <a:spcBef>
                <a:spcPts val="0"/>
              </a:spcBef>
              <a:spcAft>
                <a:spcPts val="0"/>
              </a:spcAft>
              <a:buNone/>
            </a:pPr>
            <a:r>
              <a:rPr lang="en"/>
              <a:t>The who command will give you information about who is logged on the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[paul@centos7 ~]$ who</a:t>
            </a:r>
            <a:endParaRPr/>
          </a:p>
          <a:p>
            <a:pPr indent="0" lvl="0" marL="0" rtl="0" algn="l">
              <a:spcBef>
                <a:spcPts val="0"/>
              </a:spcBef>
              <a:spcAft>
                <a:spcPts val="0"/>
              </a:spcAft>
              <a:buNone/>
            </a:pPr>
            <a:r>
              <a:rPr lang="en"/>
              <a:t>root pts/0 2014-10-10 23:07 (10.104.33.101)</a:t>
            </a:r>
            <a:endParaRPr/>
          </a:p>
          <a:p>
            <a:pPr indent="0" lvl="0" marL="0" rtl="0" algn="l">
              <a:spcBef>
                <a:spcPts val="0"/>
              </a:spcBef>
              <a:spcAft>
                <a:spcPts val="0"/>
              </a:spcAft>
              <a:buNone/>
            </a:pPr>
            <a:r>
              <a:rPr lang="en"/>
              <a:t>paul pts/1 2014-10-10 23:30 (10.104.33.101)</a:t>
            </a:r>
            <a:endParaRPr/>
          </a:p>
          <a:p>
            <a:pPr indent="0" lvl="0" marL="0" rtl="0" algn="l">
              <a:spcBef>
                <a:spcPts val="0"/>
              </a:spcBef>
              <a:spcAft>
                <a:spcPts val="0"/>
              </a:spcAft>
              <a:buNone/>
            </a:pPr>
            <a:r>
              <a:rPr lang="en"/>
              <a:t>laura pts/2 2014-10-10 23:34 (10.104.33.96)</a:t>
            </a:r>
            <a:endParaRPr/>
          </a:p>
          <a:p>
            <a:pPr indent="0" lvl="0" marL="0" rtl="0" algn="l">
              <a:spcBef>
                <a:spcPts val="0"/>
              </a:spcBef>
              <a:spcAft>
                <a:spcPts val="0"/>
              </a:spcAft>
              <a:buNone/>
            </a:pPr>
            <a:r>
              <a:rPr lang="en"/>
              <a:t>tania pts/3 2014-10-10 23:39 (10.104.33.91)</a:t>
            </a:r>
            <a:endParaRPr/>
          </a:p>
          <a:p>
            <a:pPr indent="0" lvl="0" marL="0" rtl="0" algn="l">
              <a:spcBef>
                <a:spcPts val="0"/>
              </a:spcBef>
              <a:spcAft>
                <a:spcPts val="0"/>
              </a:spcAft>
              <a:buNone/>
            </a:pPr>
            <a:r>
              <a:rPr lang="en"/>
              <a:t>[paul@centos7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69" name="Google Shape;69;p15"/>
          <p:cNvGraphicFramePr/>
          <p:nvPr/>
        </p:nvGraphicFramePr>
        <p:xfrm>
          <a:off x="0" y="1949125"/>
          <a:ext cx="3000000" cy="3000000"/>
        </p:xfrm>
        <a:graphic>
          <a:graphicData uri="http://schemas.openxmlformats.org/drawingml/2006/table">
            <a:tbl>
              <a:tblPr>
                <a:noFill/>
                <a:tableStyleId>{4EBB5160-A06B-468F-B519-3B2827C33924}</a:tableStyleId>
              </a:tblPr>
              <a:tblGrid>
                <a:gridCol w="6065800"/>
              </a:tblGrid>
              <a:tr h="6226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70" name="Google Shape;70;p15"/>
          <p:cNvGraphicFramePr/>
          <p:nvPr/>
        </p:nvGraphicFramePr>
        <p:xfrm>
          <a:off x="88275" y="3231525"/>
          <a:ext cx="3000000" cy="3000000"/>
        </p:xfrm>
        <a:graphic>
          <a:graphicData uri="http://schemas.openxmlformats.org/drawingml/2006/table">
            <a:tbl>
              <a:tblPr>
                <a:noFill/>
                <a:tableStyleId>{4EBB5160-A06B-468F-B519-3B2827C33924}</a:tableStyleId>
              </a:tblPr>
              <a:tblGrid>
                <a:gridCol w="6065800"/>
              </a:tblGrid>
              <a:tr h="13578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71" name="Google Shape;71;p15"/>
          <p:cNvPicPr preferRelativeResize="0"/>
          <p:nvPr/>
        </p:nvPicPr>
        <p:blipFill>
          <a:blip r:embed="rId3">
            <a:alphaModFix/>
          </a:blip>
          <a:stretch>
            <a:fillRect/>
          </a:stretch>
        </p:blipFill>
        <p:spPr>
          <a:xfrm>
            <a:off x="6509525" y="2425400"/>
            <a:ext cx="2634475" cy="2738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2"/>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serena@deb503:~$ cat .bash_logout</a:t>
            </a:r>
            <a:endParaRPr/>
          </a:p>
          <a:p>
            <a:pPr indent="0" lvl="0" marL="0" rtl="0" algn="l">
              <a:spcBef>
                <a:spcPts val="0"/>
              </a:spcBef>
              <a:spcAft>
                <a:spcPts val="0"/>
              </a:spcAft>
              <a:buNone/>
            </a:pPr>
            <a:r>
              <a:rPr lang="en"/>
              <a:t># ~/.bash_logout: executed by bash(1) when login shell exits.</a:t>
            </a:r>
            <a:endParaRPr/>
          </a:p>
          <a:p>
            <a:pPr indent="0" lvl="0" marL="0" rtl="0" algn="l">
              <a:spcBef>
                <a:spcPts val="0"/>
              </a:spcBef>
              <a:spcAft>
                <a:spcPts val="0"/>
              </a:spcAft>
              <a:buNone/>
            </a:pPr>
            <a:r>
              <a:rPr lang="en"/>
              <a:t># when leaving the console clear the screen to increase privacy</a:t>
            </a:r>
            <a:endParaRPr/>
          </a:p>
          <a:p>
            <a:pPr indent="0" lvl="0" marL="0" rtl="0" algn="l">
              <a:spcBef>
                <a:spcPts val="0"/>
              </a:spcBef>
              <a:spcAft>
                <a:spcPts val="0"/>
              </a:spcAft>
              <a:buNone/>
            </a:pPr>
            <a:r>
              <a:rPr lang="en"/>
              <a:t>if [ "$SHLVL" = 1 ]; then</a:t>
            </a:r>
            <a:endParaRPr/>
          </a:p>
          <a:p>
            <a:pPr indent="0" lvl="0" marL="0" rtl="0" algn="l">
              <a:spcBef>
                <a:spcPts val="0"/>
              </a:spcBef>
              <a:spcAft>
                <a:spcPts val="0"/>
              </a:spcAft>
              <a:buNone/>
            </a:pPr>
            <a:r>
              <a:rPr lang="en"/>
              <a:t> [ -x /usr/bin/clear_console ] &amp;&amp; /usr/bin/clear_console -q</a:t>
            </a:r>
            <a:endParaRPr/>
          </a:p>
          <a:p>
            <a:pPr indent="0" lvl="0" marL="0" rtl="0" algn="l">
              <a:spcBef>
                <a:spcPts val="0"/>
              </a:spcBef>
              <a:spcAft>
                <a:spcPts val="0"/>
              </a:spcAft>
              <a:buNone/>
            </a:pPr>
            <a:r>
              <a:rPr lang="en"/>
              <a:t>fi</a:t>
            </a:r>
            <a:endParaRPr/>
          </a:p>
          <a:p>
            <a:pPr indent="0" lvl="0" marL="0" rtl="0" algn="l">
              <a:spcBef>
                <a:spcPts val="0"/>
              </a:spcBef>
              <a:spcAft>
                <a:spcPts val="0"/>
              </a:spcAft>
              <a:buNone/>
            </a:pPr>
            <a:r>
              <a:rPr lang="en"/>
              <a:t>Red Hat Enterprise Linux 5 will simple call the /usr/bin/clear command in this 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[serena@rhel53 ~]$ cat .bash_logout</a:t>
            </a:r>
            <a:endParaRPr/>
          </a:p>
          <a:p>
            <a:pPr indent="0" lvl="0" marL="0" rtl="0" algn="l">
              <a:spcBef>
                <a:spcPts val="0"/>
              </a:spcBef>
              <a:spcAft>
                <a:spcPts val="0"/>
              </a:spcAft>
              <a:buNone/>
            </a:pPr>
            <a:r>
              <a:rPr lang="en"/>
              <a:t># ~/.bash_logout</a:t>
            </a:r>
            <a:endParaRPr/>
          </a:p>
          <a:p>
            <a:pPr indent="0" lvl="0" marL="0" rtl="0" algn="l">
              <a:spcBef>
                <a:spcPts val="0"/>
              </a:spcBef>
              <a:spcAft>
                <a:spcPts val="0"/>
              </a:spcAft>
              <a:buNone/>
            </a:pPr>
            <a:r>
              <a:rPr lang="en"/>
              <a:t>/usr/bin/clear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 Hat Enterprise Linux 6 and 7 create this file, but leave it empty (except for a comment).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paul@rhel65:~$ cat .bash_logout</a:t>
            </a:r>
            <a:endParaRPr/>
          </a:p>
          <a:p>
            <a:pPr indent="0" lvl="0" marL="0" rtl="0" algn="l">
              <a:spcBef>
                <a:spcPts val="0"/>
              </a:spcBef>
              <a:spcAft>
                <a:spcPts val="0"/>
              </a:spcAft>
              <a:buNone/>
            </a:pPr>
            <a:r>
              <a:rPr lang="en"/>
              <a:t># ~/.bash_logout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E.Groups</a:t>
            </a:r>
            <a:endParaRPr b="1"/>
          </a:p>
          <a:p>
            <a:pPr indent="0" lvl="0" marL="0" rtl="0" algn="l">
              <a:spcBef>
                <a:spcPts val="0"/>
              </a:spcBef>
              <a:spcAft>
                <a:spcPts val="0"/>
              </a:spcAft>
              <a:buNone/>
            </a:pPr>
            <a:r>
              <a:rPr lang="en"/>
              <a:t>-Users can be listed in groups. </a:t>
            </a:r>
            <a:endParaRPr/>
          </a:p>
          <a:p>
            <a:pPr indent="0" lvl="0" marL="0" rtl="0" algn="l">
              <a:spcBef>
                <a:spcPts val="0"/>
              </a:spcBef>
              <a:spcAft>
                <a:spcPts val="0"/>
              </a:spcAft>
              <a:buNone/>
            </a:pPr>
            <a:r>
              <a:rPr lang="en"/>
              <a:t>-Groups allow you to set permissions on the group level instead of having to set permissions for every individual user.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graphicFrame>
        <p:nvGraphicFramePr>
          <p:cNvPr id="286" name="Google Shape;286;p42"/>
          <p:cNvGraphicFramePr/>
          <p:nvPr/>
        </p:nvGraphicFramePr>
        <p:xfrm>
          <a:off x="60400" y="55775"/>
          <a:ext cx="3000000" cy="3000000"/>
        </p:xfrm>
        <a:graphic>
          <a:graphicData uri="http://schemas.openxmlformats.org/drawingml/2006/table">
            <a:tbl>
              <a:tblPr>
                <a:noFill/>
                <a:tableStyleId>{4EBB5160-A06B-468F-B519-3B2827C33924}</a:tableStyleId>
              </a:tblPr>
              <a:tblGrid>
                <a:gridCol w="5392075"/>
              </a:tblGrid>
              <a:tr h="12638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87" name="Google Shape;287;p42"/>
          <p:cNvGraphicFramePr/>
          <p:nvPr/>
        </p:nvGraphicFramePr>
        <p:xfrm>
          <a:off x="60400" y="1754000"/>
          <a:ext cx="3000000" cy="3000000"/>
        </p:xfrm>
        <a:graphic>
          <a:graphicData uri="http://schemas.openxmlformats.org/drawingml/2006/table">
            <a:tbl>
              <a:tblPr>
                <a:noFill/>
                <a:tableStyleId>{4EBB5160-A06B-468F-B519-3B2827C33924}</a:tableStyleId>
              </a:tblPr>
              <a:tblGrid>
                <a:gridCol w="5392075"/>
              </a:tblGrid>
              <a:tr h="7085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88" name="Google Shape;288;p42"/>
          <p:cNvGraphicFramePr/>
          <p:nvPr/>
        </p:nvGraphicFramePr>
        <p:xfrm>
          <a:off x="60400" y="3000000"/>
          <a:ext cx="3000000" cy="3000000"/>
        </p:xfrm>
        <a:graphic>
          <a:graphicData uri="http://schemas.openxmlformats.org/drawingml/2006/table">
            <a:tbl>
              <a:tblPr>
                <a:noFill/>
                <a:tableStyleId>{4EBB5160-A06B-468F-B519-3B2827C33924}</a:tableStyleId>
              </a:tblPr>
              <a:tblGrid>
                <a:gridCol w="5392075"/>
              </a:tblGrid>
              <a:tr h="5776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89" name="Google Shape;289;p42"/>
          <p:cNvPicPr preferRelativeResize="0"/>
          <p:nvPr/>
        </p:nvPicPr>
        <p:blipFill>
          <a:blip r:embed="rId3">
            <a:alphaModFix/>
          </a:blip>
          <a:stretch>
            <a:fillRect/>
          </a:stretch>
        </p:blipFill>
        <p:spPr>
          <a:xfrm>
            <a:off x="6718600" y="0"/>
            <a:ext cx="2425400" cy="1600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3"/>
          <p:cNvSpPr txBox="1"/>
          <p:nvPr/>
        </p:nvSpPr>
        <p:spPr>
          <a:xfrm>
            <a:off x="0" y="0"/>
            <a:ext cx="9227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Every Unix or Linux distribution will have a graphical tool to manage groups. </a:t>
            </a:r>
            <a:endParaRPr/>
          </a:p>
          <a:p>
            <a:pPr indent="0" lvl="0" marL="0" rtl="0" algn="l">
              <a:spcBef>
                <a:spcPts val="0"/>
              </a:spcBef>
              <a:spcAft>
                <a:spcPts val="0"/>
              </a:spcAft>
              <a:buNone/>
            </a:pPr>
            <a:r>
              <a:rPr lang="en"/>
              <a:t>-Novice users are advised to use this graphical tool. More experienced users can use command line tools to manage users, but be careful: Some distributions do not allow the mixed use of GUI and CLI tools to manage groups (YaST in Novell Suse). </a:t>
            </a:r>
            <a:endParaRPr/>
          </a:p>
          <a:p>
            <a:pPr indent="0" lvl="0" marL="0" rtl="0" algn="l">
              <a:spcBef>
                <a:spcPts val="0"/>
              </a:spcBef>
              <a:spcAft>
                <a:spcPts val="0"/>
              </a:spcAft>
              <a:buNone/>
            </a:pPr>
            <a:r>
              <a:rPr lang="en"/>
              <a:t>-Senior administrators can edit the relevant files directly with vi or vigr.</a:t>
            </a:r>
            <a:endParaRPr/>
          </a:p>
          <a:p>
            <a:pPr indent="0" lvl="0" marL="0" rtl="0" algn="l">
              <a:spcBef>
                <a:spcPts val="0"/>
              </a:spcBef>
              <a:spcAft>
                <a:spcPts val="0"/>
              </a:spcAft>
              <a:buNone/>
            </a:pPr>
            <a:r>
              <a:rPr b="1" lang="en"/>
              <a:t> 2.File Security(Linux Security)</a:t>
            </a:r>
            <a:endParaRPr b="1"/>
          </a:p>
          <a:p>
            <a:pPr indent="0" lvl="0" marL="0" rtl="0" algn="l">
              <a:spcBef>
                <a:spcPts val="0"/>
              </a:spcBef>
              <a:spcAft>
                <a:spcPts val="0"/>
              </a:spcAft>
              <a:buNone/>
            </a:pPr>
            <a:r>
              <a:rPr lang="en"/>
              <a:t>This section contains details about basic file security through file ownership and file permissions.</a:t>
            </a:r>
            <a:endParaRPr/>
          </a:p>
          <a:p>
            <a:pPr indent="0" lvl="0" marL="0" rtl="0" algn="l">
              <a:spcBef>
                <a:spcPts val="0"/>
              </a:spcBef>
              <a:spcAft>
                <a:spcPts val="0"/>
              </a:spcAft>
              <a:buNone/>
            </a:pPr>
            <a:r>
              <a:rPr b="1" lang="en"/>
              <a:t>1. file ownership</a:t>
            </a:r>
            <a:endParaRPr b="1"/>
          </a:p>
          <a:p>
            <a:pPr indent="0" lvl="0" marL="0" rtl="0" algn="l">
              <a:spcBef>
                <a:spcPts val="0"/>
              </a:spcBef>
              <a:spcAft>
                <a:spcPts val="0"/>
              </a:spcAft>
              <a:buNone/>
            </a:pPr>
            <a:r>
              <a:rPr lang="en" u="sng"/>
              <a:t>1.1. user owner and group owner</a:t>
            </a:r>
            <a:endParaRPr u="sng"/>
          </a:p>
          <a:p>
            <a:pPr indent="0" lvl="0" marL="0" rtl="0" algn="l">
              <a:spcBef>
                <a:spcPts val="0"/>
              </a:spcBef>
              <a:spcAft>
                <a:spcPts val="0"/>
              </a:spcAft>
              <a:buNone/>
            </a:pPr>
            <a:r>
              <a:rPr lang="en"/>
              <a:t>-The users and groups of a system can be locally managed in /etc/passwd and /etc/group, or they can be in a NIS, LDAP, or Samba domain. </a:t>
            </a:r>
            <a:endParaRPr/>
          </a:p>
          <a:p>
            <a:pPr indent="0" lvl="0" marL="0" rtl="0" algn="l">
              <a:spcBef>
                <a:spcPts val="0"/>
              </a:spcBef>
              <a:spcAft>
                <a:spcPts val="0"/>
              </a:spcAft>
              <a:buNone/>
            </a:pPr>
            <a:r>
              <a:rPr lang="en"/>
              <a:t>-These users and groups can own files. Actually, every file has a user owner and a group owner.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paul@rhel65:~/owners$ ls -lh</a:t>
            </a:r>
            <a:endParaRPr/>
          </a:p>
          <a:p>
            <a:pPr indent="0" lvl="0" marL="0" rtl="0" algn="l">
              <a:spcBef>
                <a:spcPts val="0"/>
              </a:spcBef>
              <a:spcAft>
                <a:spcPts val="0"/>
              </a:spcAft>
              <a:buNone/>
            </a:pPr>
            <a:r>
              <a:rPr lang="en"/>
              <a:t>total 636K</a:t>
            </a:r>
            <a:endParaRPr/>
          </a:p>
          <a:p>
            <a:pPr indent="0" lvl="0" marL="0" rtl="0" algn="l">
              <a:spcBef>
                <a:spcPts val="0"/>
              </a:spcBef>
              <a:spcAft>
                <a:spcPts val="0"/>
              </a:spcAft>
              <a:buNone/>
            </a:pPr>
            <a:r>
              <a:rPr lang="en"/>
              <a:t>-rw-r--r--. 1 paul snooker 1.1K Apr 8 18:47 data.odt</a:t>
            </a:r>
            <a:endParaRPr/>
          </a:p>
          <a:p>
            <a:pPr indent="0" lvl="0" marL="0" rtl="0" algn="l">
              <a:spcBef>
                <a:spcPts val="0"/>
              </a:spcBef>
              <a:spcAft>
                <a:spcPts val="0"/>
              </a:spcAft>
              <a:buNone/>
            </a:pPr>
            <a:r>
              <a:rPr lang="en"/>
              <a:t>-rw-r--r--. 1 paul paul 626K Apr 8 18:46 file1</a:t>
            </a:r>
            <a:endParaRPr/>
          </a:p>
          <a:p>
            <a:pPr indent="0" lvl="0" marL="0" rtl="0" algn="l">
              <a:spcBef>
                <a:spcPts val="0"/>
              </a:spcBef>
              <a:spcAft>
                <a:spcPts val="0"/>
              </a:spcAft>
              <a:buNone/>
            </a:pPr>
            <a:r>
              <a:rPr lang="en"/>
              <a:t>-rw-r--r--. 1 root tennis 185 Apr 8 18:46 file2</a:t>
            </a:r>
            <a:endParaRPr/>
          </a:p>
          <a:p>
            <a:pPr indent="0" lvl="0" marL="0" rtl="0" algn="l">
              <a:spcBef>
                <a:spcPts val="0"/>
              </a:spcBef>
              <a:spcAft>
                <a:spcPts val="0"/>
              </a:spcAft>
              <a:buNone/>
            </a:pPr>
            <a:r>
              <a:rPr lang="en"/>
              <a:t>-rw-rw-r--. 1 root root 0 Apr 8 18:47 stuff.txt</a:t>
            </a:r>
            <a:endParaRPr/>
          </a:p>
          <a:p>
            <a:pPr indent="0" lvl="0" marL="0" rtl="0" algn="l">
              <a:spcBef>
                <a:spcPts val="0"/>
              </a:spcBef>
              <a:spcAft>
                <a:spcPts val="0"/>
              </a:spcAft>
              <a:buNone/>
            </a:pPr>
            <a:r>
              <a:rPr lang="en"/>
              <a:t>paul@rhel65:~/owners$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95" name="Google Shape;295;p43"/>
          <p:cNvGraphicFramePr/>
          <p:nvPr/>
        </p:nvGraphicFramePr>
        <p:xfrm>
          <a:off x="0" y="2730800"/>
          <a:ext cx="3000000" cy="3000000"/>
        </p:xfrm>
        <a:graphic>
          <a:graphicData uri="http://schemas.openxmlformats.org/drawingml/2006/table">
            <a:tbl>
              <a:tblPr>
                <a:noFill/>
                <a:tableStyleId>{4EBB5160-A06B-468F-B519-3B2827C33924}</a:tableStyleId>
              </a:tblPr>
              <a:tblGrid>
                <a:gridCol w="5280575"/>
              </a:tblGrid>
              <a:tr h="17191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96" name="Google Shape;296;p43"/>
          <p:cNvPicPr preferRelativeResize="0"/>
          <p:nvPr/>
        </p:nvPicPr>
        <p:blipFill>
          <a:blip r:embed="rId3">
            <a:alphaModFix/>
          </a:blip>
          <a:stretch>
            <a:fillRect/>
          </a:stretch>
        </p:blipFill>
        <p:spPr>
          <a:xfrm>
            <a:off x="6035600" y="3192025"/>
            <a:ext cx="3108400" cy="1881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4"/>
          <p:cNvSpPr txBox="1"/>
          <p:nvPr/>
        </p:nvSpPr>
        <p:spPr>
          <a:xfrm>
            <a:off x="0" y="0"/>
            <a:ext cx="8990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User paul owns three files; file1 has paul as user owner and has the group paul as group owner, data.odt is group owned by the group snooker, file2 by the group tennis.</a:t>
            </a:r>
            <a:endParaRPr/>
          </a:p>
          <a:p>
            <a:pPr indent="0" lvl="0" marL="0" rtl="0" algn="l">
              <a:spcBef>
                <a:spcPts val="0"/>
              </a:spcBef>
              <a:spcAft>
                <a:spcPts val="0"/>
              </a:spcAft>
              <a:buNone/>
            </a:pPr>
            <a:r>
              <a:rPr lang="en"/>
              <a:t>-The last file is called stuff.txt and is owned by the root user and the root group.</a:t>
            </a:r>
            <a:endParaRPr/>
          </a:p>
          <a:p>
            <a:pPr indent="0" lvl="0" marL="0" rtl="0" algn="l">
              <a:spcBef>
                <a:spcPts val="0"/>
              </a:spcBef>
              <a:spcAft>
                <a:spcPts val="0"/>
              </a:spcAft>
              <a:buNone/>
            </a:pPr>
            <a:r>
              <a:rPr lang="en" u="sng"/>
              <a:t>1.2. listing user accounts</a:t>
            </a:r>
            <a:endParaRPr u="sng"/>
          </a:p>
          <a:p>
            <a:pPr indent="0" lvl="0" marL="0" rtl="0" algn="l">
              <a:spcBef>
                <a:spcPts val="0"/>
              </a:spcBef>
              <a:spcAft>
                <a:spcPts val="0"/>
              </a:spcAft>
              <a:buNone/>
            </a:pPr>
            <a:r>
              <a:rPr lang="en"/>
              <a:t>-You can use the following command to list all local user accounts.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paul@debian7~$ cut -d: -f1 /etc/passwd |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1.3. Chgrp</a:t>
            </a:r>
            <a:endParaRPr u="sng"/>
          </a:p>
          <a:p>
            <a:pPr indent="0" lvl="0" marL="0" rtl="0" algn="l">
              <a:spcBef>
                <a:spcPts val="0"/>
              </a:spcBef>
              <a:spcAft>
                <a:spcPts val="0"/>
              </a:spcAft>
              <a:buNone/>
            </a:pPr>
            <a:r>
              <a:rPr lang="en"/>
              <a:t>You can change the group owner of a file using the chgrp command.</a:t>
            </a:r>
            <a:endParaRPr/>
          </a:p>
          <a:p>
            <a:pPr indent="0" lvl="0" marL="0" rtl="0" algn="l">
              <a:spcBef>
                <a:spcPts val="0"/>
              </a:spcBef>
              <a:spcAft>
                <a:spcPts val="0"/>
              </a:spcAft>
              <a:buNone/>
            </a:pPr>
            <a:r>
              <a:t/>
            </a:r>
            <a:endParaRPr u="sng"/>
          </a:p>
          <a:p>
            <a:pPr indent="0" lvl="0" marL="0" rtl="0" algn="l">
              <a:spcBef>
                <a:spcPts val="0"/>
              </a:spcBef>
              <a:spcAft>
                <a:spcPts val="0"/>
              </a:spcAft>
              <a:buNone/>
            </a:pPr>
            <a:r>
              <a:rPr lang="en" u="sng"/>
              <a:t>root@rhel65:/home/paul/owners# ls -l file2</a:t>
            </a:r>
            <a:endParaRPr u="sng"/>
          </a:p>
          <a:p>
            <a:pPr indent="0" lvl="0" marL="0" rtl="0" algn="l">
              <a:spcBef>
                <a:spcPts val="0"/>
              </a:spcBef>
              <a:spcAft>
                <a:spcPts val="0"/>
              </a:spcAft>
              <a:buNone/>
            </a:pPr>
            <a:r>
              <a:rPr lang="en" u="sng"/>
              <a:t>-rw-r--r--. 1 root tennis 185 Apr 8 18:46 file2</a:t>
            </a:r>
            <a:endParaRPr u="sng"/>
          </a:p>
          <a:p>
            <a:pPr indent="0" lvl="0" marL="0" rtl="0" algn="l">
              <a:spcBef>
                <a:spcPts val="0"/>
              </a:spcBef>
              <a:spcAft>
                <a:spcPts val="0"/>
              </a:spcAft>
              <a:buNone/>
            </a:pPr>
            <a:r>
              <a:rPr lang="en" u="sng"/>
              <a:t>root@rhel65:/home/paul/owners# chgrp snooker file2</a:t>
            </a:r>
            <a:endParaRPr u="sng"/>
          </a:p>
          <a:p>
            <a:pPr indent="0" lvl="0" marL="0" rtl="0" algn="l">
              <a:spcBef>
                <a:spcPts val="0"/>
              </a:spcBef>
              <a:spcAft>
                <a:spcPts val="0"/>
              </a:spcAft>
              <a:buNone/>
            </a:pPr>
            <a:r>
              <a:rPr lang="en" u="sng"/>
              <a:t>root@rhel65:/home/paul/owners# ls -l file2</a:t>
            </a:r>
            <a:endParaRPr u="sng"/>
          </a:p>
          <a:p>
            <a:pPr indent="0" lvl="0" marL="0" rtl="0" algn="l">
              <a:spcBef>
                <a:spcPts val="0"/>
              </a:spcBef>
              <a:spcAft>
                <a:spcPts val="0"/>
              </a:spcAft>
              <a:buNone/>
            </a:pPr>
            <a:r>
              <a:rPr lang="en" u="sng"/>
              <a:t>-rw-r--r--. 1 root snooker 185 Apr 8 18:46 file2</a:t>
            </a:r>
            <a:endParaRPr u="sng"/>
          </a:p>
          <a:p>
            <a:pPr indent="0" lvl="0" marL="0" rtl="0" algn="l">
              <a:spcBef>
                <a:spcPts val="0"/>
              </a:spcBef>
              <a:spcAft>
                <a:spcPts val="0"/>
              </a:spcAft>
              <a:buNone/>
            </a:pPr>
            <a:r>
              <a:rPr lang="en" u="sng"/>
              <a:t>root@rhel65:/home/paul/owners#</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u="sng"/>
              <a:t>1.4. chown</a:t>
            </a:r>
            <a:endParaRPr u="sng"/>
          </a:p>
          <a:p>
            <a:pPr indent="0" lvl="0" marL="0" rtl="0" algn="l">
              <a:spcBef>
                <a:spcPts val="0"/>
              </a:spcBef>
              <a:spcAft>
                <a:spcPts val="0"/>
              </a:spcAft>
              <a:buNone/>
            </a:pPr>
            <a:r>
              <a:rPr lang="en"/>
              <a:t>The user owner of a file can be changed with chown command.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u="sng"/>
          </a:p>
          <a:p>
            <a:pPr indent="0" lvl="0" marL="0" rtl="0" algn="l">
              <a:spcBef>
                <a:spcPts val="0"/>
              </a:spcBef>
              <a:spcAft>
                <a:spcPts val="0"/>
              </a:spcAft>
              <a:buNone/>
            </a:pPr>
            <a:r>
              <a:t/>
            </a:r>
            <a:endParaRPr u="sng"/>
          </a:p>
          <a:p>
            <a:pPr indent="0" lvl="0" marL="0" rtl="0" algn="l">
              <a:spcBef>
                <a:spcPts val="0"/>
              </a:spcBef>
              <a:spcAft>
                <a:spcPts val="0"/>
              </a:spcAft>
              <a:buNone/>
            </a:pPr>
            <a:r>
              <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u="sng"/>
          </a:p>
          <a:p>
            <a:pPr indent="0" lvl="0" marL="0" rtl="0" algn="l">
              <a:spcBef>
                <a:spcPts val="0"/>
              </a:spcBef>
              <a:spcAft>
                <a:spcPts val="0"/>
              </a:spcAft>
              <a:buNone/>
            </a:pPr>
            <a:r>
              <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02" name="Google Shape;302;p44"/>
          <p:cNvGraphicFramePr/>
          <p:nvPr/>
        </p:nvGraphicFramePr>
        <p:xfrm>
          <a:off x="62725" y="1252175"/>
          <a:ext cx="3000000" cy="3000000"/>
        </p:xfrm>
        <a:graphic>
          <a:graphicData uri="http://schemas.openxmlformats.org/drawingml/2006/table">
            <a:tbl>
              <a:tblPr>
                <a:noFill/>
                <a:tableStyleId>{4EBB5160-A06B-468F-B519-3B2827C33924}</a:tableStyleId>
              </a:tblPr>
              <a:tblGrid>
                <a:gridCol w="4346625"/>
              </a:tblGrid>
              <a:tr h="3810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03" name="Google Shape;303;p44"/>
          <p:cNvGraphicFramePr/>
          <p:nvPr/>
        </p:nvGraphicFramePr>
        <p:xfrm>
          <a:off x="62725" y="2312625"/>
          <a:ext cx="3000000" cy="3000000"/>
        </p:xfrm>
        <a:graphic>
          <a:graphicData uri="http://schemas.openxmlformats.org/drawingml/2006/table">
            <a:tbl>
              <a:tblPr>
                <a:noFill/>
                <a:tableStyleId>{4EBB5160-A06B-468F-B519-3B2827C33924}</a:tableStyleId>
              </a:tblPr>
              <a:tblGrid>
                <a:gridCol w="4346625"/>
              </a:tblGrid>
              <a:tr h="14693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304" name="Google Shape;304;p44"/>
          <p:cNvPicPr preferRelativeResize="0"/>
          <p:nvPr/>
        </p:nvPicPr>
        <p:blipFill>
          <a:blip r:embed="rId3">
            <a:alphaModFix/>
          </a:blip>
          <a:stretch>
            <a:fillRect/>
          </a:stretch>
        </p:blipFill>
        <p:spPr>
          <a:xfrm>
            <a:off x="6077425" y="3000000"/>
            <a:ext cx="3066575" cy="2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root@laika:/home/paul# ls -l FileForPaul</a:t>
            </a:r>
            <a:endParaRPr/>
          </a:p>
          <a:p>
            <a:pPr indent="0" lvl="0" marL="0" rtl="0" algn="l">
              <a:spcBef>
                <a:spcPts val="0"/>
              </a:spcBef>
              <a:spcAft>
                <a:spcPts val="0"/>
              </a:spcAft>
              <a:buNone/>
            </a:pPr>
            <a:r>
              <a:rPr lang="en"/>
              <a:t>-rw-r--r-- 1 root paul 0 2008-08-06 14:11 FileForPaul</a:t>
            </a:r>
            <a:endParaRPr/>
          </a:p>
          <a:p>
            <a:pPr indent="0" lvl="0" marL="0" rtl="0" algn="l">
              <a:spcBef>
                <a:spcPts val="0"/>
              </a:spcBef>
              <a:spcAft>
                <a:spcPts val="0"/>
              </a:spcAft>
              <a:buNone/>
            </a:pPr>
            <a:r>
              <a:rPr lang="en"/>
              <a:t>root@laika:/home/paul# chown paul FileForPaul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root@laika:/home/paul# ls -l FileForPaul</a:t>
            </a:r>
            <a:endParaRPr/>
          </a:p>
          <a:p>
            <a:pPr indent="0" lvl="0" marL="0" rtl="0" algn="l">
              <a:spcBef>
                <a:spcPts val="0"/>
              </a:spcBef>
              <a:spcAft>
                <a:spcPts val="0"/>
              </a:spcAft>
              <a:buNone/>
            </a:pPr>
            <a:r>
              <a:rPr lang="en"/>
              <a:t>-rw-r--r-- 1 paul paul 0 2008-08-06 14:11 FileForPaul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also use chown to change both the user owner and the group owner.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root@laika:/home/paul# ls -l FileForPaul</a:t>
            </a:r>
            <a:endParaRPr/>
          </a:p>
          <a:p>
            <a:pPr indent="0" lvl="0" marL="0" rtl="0" algn="l">
              <a:spcBef>
                <a:spcPts val="0"/>
              </a:spcBef>
              <a:spcAft>
                <a:spcPts val="0"/>
              </a:spcAft>
              <a:buNone/>
            </a:pPr>
            <a:r>
              <a:rPr lang="en"/>
              <a:t>-rw-r--r-- 1 paul paul 0 2008-08-06 14:11 FileForPaul</a:t>
            </a:r>
            <a:endParaRPr/>
          </a:p>
          <a:p>
            <a:pPr indent="0" lvl="0" marL="0" rtl="0" algn="l">
              <a:spcBef>
                <a:spcPts val="0"/>
              </a:spcBef>
              <a:spcAft>
                <a:spcPts val="0"/>
              </a:spcAft>
              <a:buNone/>
            </a:pPr>
            <a:r>
              <a:rPr lang="en"/>
              <a:t>root@laika:/home/paul# chown root:project42 FileForPaul</a:t>
            </a:r>
            <a:endParaRPr/>
          </a:p>
          <a:p>
            <a:pPr indent="0" lvl="0" marL="0" rtl="0" algn="l">
              <a:spcBef>
                <a:spcPts val="0"/>
              </a:spcBef>
              <a:spcAft>
                <a:spcPts val="0"/>
              </a:spcAft>
              <a:buNone/>
            </a:pPr>
            <a:r>
              <a:rPr lang="en"/>
              <a:t>root@laika:/home/paul# ls -l FileForPaul</a:t>
            </a:r>
            <a:endParaRPr/>
          </a:p>
          <a:p>
            <a:pPr indent="0" lvl="0" marL="0" rtl="0" algn="l">
              <a:spcBef>
                <a:spcPts val="0"/>
              </a:spcBef>
              <a:spcAft>
                <a:spcPts val="0"/>
              </a:spcAft>
              <a:buNone/>
            </a:pPr>
            <a:r>
              <a:rPr lang="en"/>
              <a:t>-rw-r--r-- 1 root project42 0 2008-08-06 14:11 FileForPaul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2. list of special files</a:t>
            </a:r>
            <a:endParaRPr b="1"/>
          </a:p>
          <a:p>
            <a:pPr indent="0" lvl="0" marL="0" rtl="0" algn="l">
              <a:spcBef>
                <a:spcPts val="0"/>
              </a:spcBef>
              <a:spcAft>
                <a:spcPts val="0"/>
              </a:spcAft>
              <a:buNone/>
            </a:pPr>
            <a:r>
              <a:rPr lang="en"/>
              <a:t>-When you use ls -l, for each file you can see ten characters before the user and group owner.</a:t>
            </a:r>
            <a:endParaRPr/>
          </a:p>
          <a:p>
            <a:pPr indent="0" lvl="0" marL="0" rtl="0" algn="l">
              <a:spcBef>
                <a:spcPts val="0"/>
              </a:spcBef>
              <a:spcAft>
                <a:spcPts val="0"/>
              </a:spcAft>
              <a:buNone/>
            </a:pPr>
            <a:r>
              <a:rPr lang="en"/>
              <a:t> The first character tells us the type of file. Regular files get a -, directories get a d, symbolic links are shown with an l, pipes get a p, character devices a c, block devices a b, and sockets an 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10" name="Google Shape;310;p45"/>
          <p:cNvGraphicFramePr/>
          <p:nvPr/>
        </p:nvGraphicFramePr>
        <p:xfrm>
          <a:off x="60400" y="81300"/>
          <a:ext cx="3000000" cy="3000000"/>
        </p:xfrm>
        <a:graphic>
          <a:graphicData uri="http://schemas.openxmlformats.org/drawingml/2006/table">
            <a:tbl>
              <a:tblPr>
                <a:noFill/>
                <a:tableStyleId>{4EBB5160-A06B-468F-B519-3B2827C33924}</a:tableStyleId>
              </a:tblPr>
              <a:tblGrid>
                <a:gridCol w="4750900"/>
              </a:tblGrid>
              <a:tr h="8897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11" name="Google Shape;311;p45"/>
          <p:cNvGraphicFramePr/>
          <p:nvPr/>
        </p:nvGraphicFramePr>
        <p:xfrm>
          <a:off x="60400" y="1126750"/>
          <a:ext cx="3000000" cy="3000000"/>
        </p:xfrm>
        <a:graphic>
          <a:graphicData uri="http://schemas.openxmlformats.org/drawingml/2006/table">
            <a:tbl>
              <a:tblPr>
                <a:noFill/>
                <a:tableStyleId>{4EBB5160-A06B-468F-B519-3B2827C33924}</a:tableStyleId>
              </a:tblPr>
              <a:tblGrid>
                <a:gridCol w="4750900"/>
              </a:tblGrid>
              <a:tr h="5204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12" name="Google Shape;312;p45"/>
          <p:cNvGraphicFramePr/>
          <p:nvPr/>
        </p:nvGraphicFramePr>
        <p:xfrm>
          <a:off x="60400" y="2137325"/>
          <a:ext cx="3000000" cy="3000000"/>
        </p:xfrm>
        <a:graphic>
          <a:graphicData uri="http://schemas.openxmlformats.org/drawingml/2006/table">
            <a:tbl>
              <a:tblPr>
                <a:noFill/>
                <a:tableStyleId>{4EBB5160-A06B-468F-B519-3B2827C33924}</a:tableStyleId>
              </a:tblPr>
              <a:tblGrid>
                <a:gridCol w="4750900"/>
              </a:tblGrid>
              <a:tr h="10918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313" name="Google Shape;313;p45"/>
          <p:cNvPicPr preferRelativeResize="0"/>
          <p:nvPr/>
        </p:nvPicPr>
        <p:blipFill>
          <a:blip r:embed="rId3">
            <a:alphaModFix/>
          </a:blip>
          <a:stretch>
            <a:fillRect/>
          </a:stretch>
        </p:blipFill>
        <p:spPr>
          <a:xfrm>
            <a:off x="6296013" y="0"/>
            <a:ext cx="2847975" cy="1600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6"/>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Table 2. Unix special files</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19" name="Google Shape;319;p46"/>
          <p:cNvGraphicFramePr/>
          <p:nvPr/>
        </p:nvGraphicFramePr>
        <p:xfrm>
          <a:off x="111500" y="364750"/>
          <a:ext cx="3000000" cy="3000000"/>
        </p:xfrm>
        <a:graphic>
          <a:graphicData uri="http://schemas.openxmlformats.org/drawingml/2006/table">
            <a:tbl>
              <a:tblPr>
                <a:noFill/>
                <a:tableStyleId>{4EBB5160-A06B-468F-B519-3B2827C33924}</a:tableStyleId>
              </a:tblPr>
              <a:tblGrid>
                <a:gridCol w="3619500"/>
                <a:gridCol w="3619500"/>
              </a:tblGrid>
              <a:tr h="381000">
                <a:tc>
                  <a:txBody>
                    <a:bodyPr>
                      <a:noAutofit/>
                    </a:bodyPr>
                    <a:lstStyle/>
                    <a:p>
                      <a:pPr indent="0" lvl="0" marL="0" rtl="0" algn="l">
                        <a:spcBef>
                          <a:spcPts val="0"/>
                        </a:spcBef>
                        <a:spcAft>
                          <a:spcPts val="0"/>
                        </a:spcAft>
                        <a:buNone/>
                      </a:pPr>
                      <a:r>
                        <a:rPr b="1" lang="en"/>
                        <a:t>first character</a:t>
                      </a:r>
                      <a:endParaRPr b="1"/>
                    </a:p>
                  </a:txBody>
                  <a:tcPr marT="91425" marB="91425" marR="91425" marL="91425"/>
                </a:tc>
                <a:tc>
                  <a:txBody>
                    <a:bodyPr>
                      <a:noAutofit/>
                    </a:bodyPr>
                    <a:lstStyle/>
                    <a:p>
                      <a:pPr indent="0" lvl="0" marL="0" rtl="0" algn="l">
                        <a:spcBef>
                          <a:spcPts val="0"/>
                        </a:spcBef>
                        <a:spcAft>
                          <a:spcPts val="0"/>
                        </a:spcAft>
                        <a:buNone/>
                      </a:pPr>
                      <a:r>
                        <a:rPr b="1" lang="en"/>
                        <a:t>file type</a:t>
                      </a:r>
                      <a:endParaRPr b="1"/>
                    </a:p>
                  </a:txBody>
                  <a:tcPr marT="91425" marB="91425" marR="91425" marL="91425"/>
                </a:tc>
              </a:tr>
              <a:tr h="381000">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normal file </a:t>
                      </a:r>
                      <a:endParaRPr/>
                    </a:p>
                  </a:txBody>
                  <a:tcPr marT="91425" marB="91425" marR="91425" marL="91425"/>
                </a:tc>
              </a:tr>
              <a:tr h="381000">
                <a:tc>
                  <a:txBody>
                    <a:bodyPr>
                      <a:noAutofit/>
                    </a:bodyPr>
                    <a:lstStyle/>
                    <a:p>
                      <a:pPr indent="0" lvl="0" marL="0" rtl="0" algn="l">
                        <a:spcBef>
                          <a:spcPts val="0"/>
                        </a:spcBef>
                        <a:spcAft>
                          <a:spcPts val="0"/>
                        </a:spcAft>
                        <a:buNone/>
                      </a:pPr>
                      <a:r>
                        <a:rPr lang="en"/>
                        <a:t>d</a:t>
                      </a:r>
                      <a:endParaRPr/>
                    </a:p>
                  </a:txBody>
                  <a:tcPr marT="91425" marB="91425" marR="91425" marL="91425"/>
                </a:tc>
                <a:tc>
                  <a:txBody>
                    <a:bodyPr>
                      <a:noAutofit/>
                    </a:bodyPr>
                    <a:lstStyle/>
                    <a:p>
                      <a:pPr indent="0" lvl="0" marL="0" rtl="0" algn="l">
                        <a:spcBef>
                          <a:spcPts val="0"/>
                        </a:spcBef>
                        <a:spcAft>
                          <a:spcPts val="0"/>
                        </a:spcAft>
                        <a:buNone/>
                      </a:pPr>
                      <a:r>
                        <a:rPr lang="en"/>
                        <a:t>directory</a:t>
                      </a:r>
                      <a:endParaRPr/>
                    </a:p>
                  </a:txBody>
                  <a:tcPr marT="91425" marB="91425" marR="91425" marL="91425"/>
                </a:tc>
              </a:tr>
              <a:tr h="381000">
                <a:tc>
                  <a:txBody>
                    <a:bodyPr>
                      <a:noAutofit/>
                    </a:bodyPr>
                    <a:lstStyle/>
                    <a:p>
                      <a:pPr indent="0" lvl="0" marL="0" rtl="0" algn="l">
                        <a:spcBef>
                          <a:spcPts val="0"/>
                        </a:spcBef>
                        <a:spcAft>
                          <a:spcPts val="0"/>
                        </a:spcAft>
                        <a:buNone/>
                      </a:pPr>
                      <a:r>
                        <a:rPr lang="en"/>
                        <a:t>l</a:t>
                      </a:r>
                      <a:endParaRPr/>
                    </a:p>
                  </a:txBody>
                  <a:tcPr marT="91425" marB="91425" marR="91425" marL="91425"/>
                </a:tc>
                <a:tc>
                  <a:txBody>
                    <a:bodyPr>
                      <a:noAutofit/>
                    </a:bodyPr>
                    <a:lstStyle/>
                    <a:p>
                      <a:pPr indent="0" lvl="0" marL="0" rtl="0" algn="l">
                        <a:spcBef>
                          <a:spcPts val="0"/>
                        </a:spcBef>
                        <a:spcAft>
                          <a:spcPts val="0"/>
                        </a:spcAft>
                        <a:buNone/>
                      </a:pPr>
                      <a:r>
                        <a:rPr lang="en"/>
                        <a:t>symbolic link</a:t>
                      </a:r>
                      <a:endParaRPr/>
                    </a:p>
                  </a:txBody>
                  <a:tcPr marT="91425" marB="91425" marR="91425" marL="91425"/>
                </a:tc>
              </a:tr>
              <a:tr h="381000">
                <a:tc>
                  <a:txBody>
                    <a:bodyPr>
                      <a:noAutofit/>
                    </a:bodyPr>
                    <a:lstStyle/>
                    <a:p>
                      <a:pPr indent="0" lvl="0" marL="0" rtl="0" algn="l">
                        <a:spcBef>
                          <a:spcPts val="0"/>
                        </a:spcBef>
                        <a:spcAft>
                          <a:spcPts val="0"/>
                        </a:spcAft>
                        <a:buNone/>
                      </a:pPr>
                      <a:r>
                        <a:rPr lang="en"/>
                        <a:t>p</a:t>
                      </a:r>
                      <a:endParaRPr/>
                    </a:p>
                  </a:txBody>
                  <a:tcPr marT="91425" marB="91425" marR="91425" marL="91425"/>
                </a:tc>
                <a:tc>
                  <a:txBody>
                    <a:bodyPr>
                      <a:noAutofit/>
                    </a:bodyPr>
                    <a:lstStyle/>
                    <a:p>
                      <a:pPr indent="0" lvl="0" marL="0" rtl="0" algn="l">
                        <a:spcBef>
                          <a:spcPts val="0"/>
                        </a:spcBef>
                        <a:spcAft>
                          <a:spcPts val="0"/>
                        </a:spcAft>
                        <a:buNone/>
                      </a:pPr>
                      <a:r>
                        <a:rPr lang="en"/>
                        <a:t>named pipe</a:t>
                      </a:r>
                      <a:endParaRPr/>
                    </a:p>
                  </a:txBody>
                  <a:tcPr marT="91425" marB="91425" marR="91425" marL="91425"/>
                </a:tc>
              </a:tr>
              <a:tr h="381000">
                <a:tc>
                  <a:txBody>
                    <a:bodyPr>
                      <a:noAutofit/>
                    </a:bodyPr>
                    <a:lstStyle/>
                    <a:p>
                      <a:pPr indent="0" lvl="0" marL="0" rtl="0" algn="l">
                        <a:spcBef>
                          <a:spcPts val="0"/>
                        </a:spcBef>
                        <a:spcAft>
                          <a:spcPts val="0"/>
                        </a:spcAft>
                        <a:buNone/>
                      </a:pPr>
                      <a:r>
                        <a:rPr lang="en"/>
                        <a:t>b</a:t>
                      </a:r>
                      <a:endParaRPr/>
                    </a:p>
                  </a:txBody>
                  <a:tcPr marT="91425" marB="91425" marR="91425" marL="91425"/>
                </a:tc>
                <a:tc>
                  <a:txBody>
                    <a:bodyPr>
                      <a:noAutofit/>
                    </a:bodyPr>
                    <a:lstStyle/>
                    <a:p>
                      <a:pPr indent="0" lvl="0" marL="0" rtl="0" algn="l">
                        <a:spcBef>
                          <a:spcPts val="0"/>
                        </a:spcBef>
                        <a:spcAft>
                          <a:spcPts val="0"/>
                        </a:spcAft>
                        <a:buNone/>
                      </a:pPr>
                      <a:r>
                        <a:rPr lang="en"/>
                        <a:t>block device</a:t>
                      </a:r>
                      <a:endParaRPr/>
                    </a:p>
                  </a:txBody>
                  <a:tcPr marT="91425" marB="91425" marR="91425" marL="91425"/>
                </a:tc>
              </a:tr>
              <a:tr h="381000">
                <a:tc>
                  <a:txBody>
                    <a:bodyPr>
                      <a:noAutofit/>
                    </a:bodyPr>
                    <a:lstStyle/>
                    <a:p>
                      <a:pPr indent="0" lvl="0" marL="0" rtl="0" algn="l">
                        <a:spcBef>
                          <a:spcPts val="0"/>
                        </a:spcBef>
                        <a:spcAft>
                          <a:spcPts val="0"/>
                        </a:spcAft>
                        <a:buNone/>
                      </a:pPr>
                      <a:r>
                        <a:rPr lang="en"/>
                        <a:t>c</a:t>
                      </a:r>
                      <a:endParaRPr/>
                    </a:p>
                  </a:txBody>
                  <a:tcPr marT="91425" marB="91425" marR="91425" marL="91425"/>
                </a:tc>
                <a:tc>
                  <a:txBody>
                    <a:bodyPr>
                      <a:noAutofit/>
                    </a:bodyPr>
                    <a:lstStyle/>
                    <a:p>
                      <a:pPr indent="0" lvl="0" marL="0" rtl="0" algn="l">
                        <a:spcBef>
                          <a:spcPts val="0"/>
                        </a:spcBef>
                        <a:spcAft>
                          <a:spcPts val="0"/>
                        </a:spcAft>
                        <a:buNone/>
                      </a:pPr>
                      <a:r>
                        <a:rPr lang="en"/>
                        <a:t>character device</a:t>
                      </a:r>
                      <a:endParaRPr/>
                    </a:p>
                  </a:txBody>
                  <a:tcPr marT="91425" marB="91425" marR="91425" marL="91425"/>
                </a:tc>
              </a:tr>
              <a:tr h="381000">
                <a:tc>
                  <a:txBody>
                    <a:bodyPr>
                      <a:noAutofit/>
                    </a:bodyPr>
                    <a:lstStyle/>
                    <a:p>
                      <a:pPr indent="0" lvl="0" marL="0" rtl="0" algn="l">
                        <a:spcBef>
                          <a:spcPts val="0"/>
                        </a:spcBef>
                        <a:spcAft>
                          <a:spcPts val="0"/>
                        </a:spcAft>
                        <a:buNone/>
                      </a:pPr>
                      <a:r>
                        <a:rPr lang="en"/>
                        <a:t>s</a:t>
                      </a:r>
                      <a:endParaRPr/>
                    </a:p>
                  </a:txBody>
                  <a:tcPr marT="91425" marB="91425" marR="91425" marL="91425"/>
                </a:tc>
                <a:tc>
                  <a:txBody>
                    <a:bodyPr>
                      <a:noAutofit/>
                    </a:bodyPr>
                    <a:lstStyle/>
                    <a:p>
                      <a:pPr indent="0" lvl="0" marL="0" rtl="0" algn="l">
                        <a:spcBef>
                          <a:spcPts val="0"/>
                        </a:spcBef>
                        <a:spcAft>
                          <a:spcPts val="0"/>
                        </a:spcAft>
                        <a:buNone/>
                      </a:pPr>
                      <a:r>
                        <a:rPr lang="en"/>
                        <a:t>socket</a:t>
                      </a:r>
                      <a:endParaRPr/>
                    </a:p>
                  </a:txBody>
                  <a:tcPr marT="91425" marB="91425" marR="91425" marL="91425"/>
                </a:tc>
              </a:tr>
            </a:tbl>
          </a:graphicData>
        </a:graphic>
      </p:graphicFrame>
      <p:sp>
        <p:nvSpPr>
          <p:cNvPr id="320" name="Google Shape;320;p46"/>
          <p:cNvSpPr txBox="1"/>
          <p:nvPr/>
        </p:nvSpPr>
        <p:spPr>
          <a:xfrm>
            <a:off x="0" y="3624150"/>
            <a:ext cx="7239000" cy="12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Below shows a character device (the console) and a block device (the hard disk).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7"/>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paul@debian6lt~$ ls -ld /dev/console /dev/sda</a:t>
            </a:r>
            <a:endParaRPr/>
          </a:p>
          <a:p>
            <a:pPr indent="0" lvl="0" marL="0" rtl="0" algn="l">
              <a:spcBef>
                <a:spcPts val="0"/>
              </a:spcBef>
              <a:spcAft>
                <a:spcPts val="0"/>
              </a:spcAft>
              <a:buNone/>
            </a:pPr>
            <a:r>
              <a:rPr lang="en"/>
              <a:t>crw------- 1 root root 5, 1 Mar 15 12:45 /dev/console</a:t>
            </a:r>
            <a:endParaRPr/>
          </a:p>
          <a:p>
            <a:pPr indent="0" lvl="0" marL="0" rtl="0" algn="l">
              <a:spcBef>
                <a:spcPts val="0"/>
              </a:spcBef>
              <a:spcAft>
                <a:spcPts val="0"/>
              </a:spcAft>
              <a:buNone/>
            </a:pPr>
            <a:r>
              <a:rPr lang="en"/>
              <a:t>brw-rw---- 1 root disk 8, 0 Mar 15 12:45 /dev/sda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here you can see a directory, a regular file and a symbolic link.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paul@debian6lt~$ ls -ld /etc /etc/hosts /etc/motd</a:t>
            </a:r>
            <a:endParaRPr/>
          </a:p>
          <a:p>
            <a:pPr indent="0" lvl="0" marL="0" rtl="0" algn="l">
              <a:spcBef>
                <a:spcPts val="0"/>
              </a:spcBef>
              <a:spcAft>
                <a:spcPts val="0"/>
              </a:spcAft>
              <a:buNone/>
            </a:pPr>
            <a:r>
              <a:rPr lang="en"/>
              <a:t>drwxr-xr-x 128 root root 12288 Mar 15 18:34 /etc</a:t>
            </a:r>
            <a:endParaRPr/>
          </a:p>
          <a:p>
            <a:pPr indent="0" lvl="0" marL="0" rtl="0" algn="l">
              <a:spcBef>
                <a:spcPts val="0"/>
              </a:spcBef>
              <a:spcAft>
                <a:spcPts val="0"/>
              </a:spcAft>
              <a:buNone/>
            </a:pPr>
            <a:r>
              <a:rPr lang="en"/>
              <a:t>-rw-r--r-- 1 root root 372 Dec 10 17:36 /etc/hosts</a:t>
            </a:r>
            <a:endParaRPr/>
          </a:p>
          <a:p>
            <a:pPr indent="0" lvl="0" marL="0" rtl="0" algn="l">
              <a:spcBef>
                <a:spcPts val="0"/>
              </a:spcBef>
              <a:spcAft>
                <a:spcPts val="0"/>
              </a:spcAft>
              <a:buNone/>
            </a:pPr>
            <a:r>
              <a:rPr lang="en"/>
              <a:t>lrwxrwxrwx 1 root root 13 Dec 5 10:36 /etc/motd -&gt; /var/run/mot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3. Permissions</a:t>
            </a:r>
            <a:endParaRPr b="1"/>
          </a:p>
          <a:p>
            <a:pPr indent="0" lvl="0" marL="0" rtl="0" algn="l">
              <a:spcBef>
                <a:spcPts val="0"/>
              </a:spcBef>
              <a:spcAft>
                <a:spcPts val="0"/>
              </a:spcAft>
              <a:buNone/>
            </a:pPr>
            <a:r>
              <a:rPr lang="en" u="sng"/>
              <a:t>3.1. Rwx</a:t>
            </a:r>
            <a:endParaRPr u="sng"/>
          </a:p>
          <a:p>
            <a:pPr indent="0" lvl="0" marL="0" rtl="0" algn="l">
              <a:spcBef>
                <a:spcPts val="0"/>
              </a:spcBef>
              <a:spcAft>
                <a:spcPts val="0"/>
              </a:spcAft>
              <a:buNone/>
            </a:pPr>
            <a:r>
              <a:rPr lang="en"/>
              <a:t>-The nine characters following the file type denote the permissions in three triplets.</a:t>
            </a:r>
            <a:endParaRPr/>
          </a:p>
          <a:p>
            <a:pPr indent="0" lvl="0" marL="0" rtl="0" algn="l">
              <a:spcBef>
                <a:spcPts val="0"/>
              </a:spcBef>
              <a:spcAft>
                <a:spcPts val="0"/>
              </a:spcAft>
              <a:buNone/>
            </a:pPr>
            <a:r>
              <a:rPr lang="en"/>
              <a:t> -A permission can be r for read access, w for write access, and x for execute. You need the r permission to list (ls) the contents of a directory. </a:t>
            </a:r>
            <a:endParaRPr/>
          </a:p>
          <a:p>
            <a:pPr indent="0" lvl="0" marL="0" rtl="0" algn="l">
              <a:spcBef>
                <a:spcPts val="0"/>
              </a:spcBef>
              <a:spcAft>
                <a:spcPts val="0"/>
              </a:spcAft>
              <a:buNone/>
            </a:pPr>
            <a:r>
              <a:rPr lang="en"/>
              <a:t>-You need the x permission to enter (cd) a directory. You need the w permission to create files in or remove files from a directory.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26" name="Google Shape;326;p47"/>
          <p:cNvGraphicFramePr/>
          <p:nvPr/>
        </p:nvGraphicFramePr>
        <p:xfrm>
          <a:off x="102225" y="318275"/>
          <a:ext cx="3000000" cy="3000000"/>
        </p:xfrm>
        <a:graphic>
          <a:graphicData uri="http://schemas.openxmlformats.org/drawingml/2006/table">
            <a:tbl>
              <a:tblPr>
                <a:noFill/>
                <a:tableStyleId>{4EBB5160-A06B-468F-B519-3B2827C33924}</a:tableStyleId>
              </a:tblPr>
              <a:tblGrid>
                <a:gridCol w="4207250"/>
              </a:tblGrid>
              <a:tr h="6946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27" name="Google Shape;327;p47"/>
          <p:cNvGraphicFramePr/>
          <p:nvPr/>
        </p:nvGraphicFramePr>
        <p:xfrm>
          <a:off x="102225" y="1579750"/>
          <a:ext cx="3000000" cy="3000000"/>
        </p:xfrm>
        <a:graphic>
          <a:graphicData uri="http://schemas.openxmlformats.org/drawingml/2006/table">
            <a:tbl>
              <a:tblPr>
                <a:noFill/>
                <a:tableStyleId>{4EBB5160-A06B-468F-B519-3B2827C33924}</a:tableStyleId>
              </a:tblPr>
              <a:tblGrid>
                <a:gridCol w="5043600"/>
              </a:tblGrid>
              <a:tr h="9920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328" name="Google Shape;328;p47"/>
          <p:cNvPicPr preferRelativeResize="0"/>
          <p:nvPr/>
        </p:nvPicPr>
        <p:blipFill>
          <a:blip r:embed="rId3">
            <a:alphaModFix/>
          </a:blip>
          <a:stretch>
            <a:fillRect/>
          </a:stretch>
        </p:blipFill>
        <p:spPr>
          <a:xfrm>
            <a:off x="6021650" y="0"/>
            <a:ext cx="3122350" cy="2132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8"/>
          <p:cNvSpPr txBox="1"/>
          <p:nvPr/>
        </p:nvSpPr>
        <p:spPr>
          <a:xfrm>
            <a:off x="0" y="0"/>
            <a:ext cx="9292800" cy="52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Table 3.1. standard Unix file permission</a:t>
            </a:r>
            <a:endParaRPr/>
          </a:p>
        </p:txBody>
      </p:sp>
      <p:graphicFrame>
        <p:nvGraphicFramePr>
          <p:cNvPr id="334" name="Google Shape;334;p48"/>
          <p:cNvGraphicFramePr/>
          <p:nvPr/>
        </p:nvGraphicFramePr>
        <p:xfrm>
          <a:off x="0" y="360100"/>
          <a:ext cx="3000000" cy="3000000"/>
        </p:xfrm>
        <a:graphic>
          <a:graphicData uri="http://schemas.openxmlformats.org/drawingml/2006/table">
            <a:tbl>
              <a:tblPr>
                <a:noFill/>
                <a:tableStyleId>{4EBB5160-A06B-468F-B519-3B2827C33924}</a:tableStyleId>
              </a:tblPr>
              <a:tblGrid>
                <a:gridCol w="2498950"/>
                <a:gridCol w="2498950"/>
                <a:gridCol w="2498950"/>
              </a:tblGrid>
              <a:tr h="381000">
                <a:tc>
                  <a:txBody>
                    <a:bodyPr>
                      <a:noAutofit/>
                    </a:bodyPr>
                    <a:lstStyle/>
                    <a:p>
                      <a:pPr indent="0" lvl="0" marL="0" rtl="0" algn="l">
                        <a:spcBef>
                          <a:spcPts val="0"/>
                        </a:spcBef>
                        <a:spcAft>
                          <a:spcPts val="0"/>
                        </a:spcAft>
                        <a:buNone/>
                      </a:pPr>
                      <a:r>
                        <a:rPr b="1" lang="en"/>
                        <a:t>permission</a:t>
                      </a:r>
                      <a:endParaRPr b="1"/>
                    </a:p>
                  </a:txBody>
                  <a:tcPr marT="91425" marB="91425" marR="91425" marL="91425"/>
                </a:tc>
                <a:tc>
                  <a:txBody>
                    <a:bodyPr>
                      <a:noAutofit/>
                    </a:bodyPr>
                    <a:lstStyle/>
                    <a:p>
                      <a:pPr indent="0" lvl="0" marL="0" rtl="0" algn="l">
                        <a:spcBef>
                          <a:spcPts val="0"/>
                        </a:spcBef>
                        <a:spcAft>
                          <a:spcPts val="0"/>
                        </a:spcAft>
                        <a:buNone/>
                      </a:pPr>
                      <a:r>
                        <a:rPr b="1" lang="en"/>
                        <a:t>on a file</a:t>
                      </a:r>
                      <a:endParaRPr b="1"/>
                    </a:p>
                  </a:txBody>
                  <a:tcPr marT="91425" marB="91425" marR="91425" marL="91425"/>
                </a:tc>
                <a:tc>
                  <a:txBody>
                    <a:bodyPr>
                      <a:noAutofit/>
                    </a:bodyPr>
                    <a:lstStyle/>
                    <a:p>
                      <a:pPr indent="0" lvl="0" marL="0" rtl="0" algn="l">
                        <a:spcBef>
                          <a:spcPts val="0"/>
                        </a:spcBef>
                        <a:spcAft>
                          <a:spcPts val="0"/>
                        </a:spcAft>
                        <a:buNone/>
                      </a:pPr>
                      <a:r>
                        <a:rPr b="1" lang="en"/>
                        <a:t>on a directory</a:t>
                      </a:r>
                      <a:endParaRPr b="1"/>
                    </a:p>
                  </a:txBody>
                  <a:tcPr marT="91425" marB="91425" marR="91425" marL="91425"/>
                </a:tc>
              </a:tr>
              <a:tr h="381000">
                <a:tc>
                  <a:txBody>
                    <a:bodyPr>
                      <a:noAutofit/>
                    </a:bodyPr>
                    <a:lstStyle/>
                    <a:p>
                      <a:pPr indent="0" lvl="0" marL="0" rtl="0" algn="l">
                        <a:spcBef>
                          <a:spcPts val="0"/>
                        </a:spcBef>
                        <a:spcAft>
                          <a:spcPts val="0"/>
                        </a:spcAft>
                        <a:buNone/>
                      </a:pPr>
                      <a:r>
                        <a:rPr lang="en"/>
                        <a:t>r (read)</a:t>
                      </a:r>
                      <a:endParaRPr/>
                    </a:p>
                  </a:txBody>
                  <a:tcPr marT="91425" marB="91425" marR="91425" marL="91425"/>
                </a:tc>
                <a:tc>
                  <a:txBody>
                    <a:bodyPr>
                      <a:noAutofit/>
                    </a:bodyPr>
                    <a:lstStyle/>
                    <a:p>
                      <a:pPr indent="0" lvl="0" marL="0" rtl="0" algn="l">
                        <a:spcBef>
                          <a:spcPts val="0"/>
                        </a:spcBef>
                        <a:spcAft>
                          <a:spcPts val="0"/>
                        </a:spcAft>
                        <a:buNone/>
                      </a:pPr>
                      <a:r>
                        <a:rPr lang="en"/>
                        <a:t>read file contents (cat)</a:t>
                      </a:r>
                      <a:endParaRPr/>
                    </a:p>
                  </a:txBody>
                  <a:tcPr marT="91425" marB="91425" marR="91425" marL="91425"/>
                </a:tc>
                <a:tc>
                  <a:txBody>
                    <a:bodyPr>
                      <a:noAutofit/>
                    </a:bodyPr>
                    <a:lstStyle/>
                    <a:p>
                      <a:pPr indent="0" lvl="0" marL="0" rtl="0" algn="l">
                        <a:spcBef>
                          <a:spcPts val="0"/>
                        </a:spcBef>
                        <a:spcAft>
                          <a:spcPts val="0"/>
                        </a:spcAft>
                        <a:buNone/>
                      </a:pPr>
                      <a:r>
                        <a:rPr lang="en"/>
                        <a:t>read directory contents (ls</a:t>
                      </a:r>
                      <a:endParaRPr/>
                    </a:p>
                  </a:txBody>
                  <a:tcPr marT="91425" marB="91425" marR="91425" marL="91425"/>
                </a:tc>
              </a:tr>
              <a:tr h="381000">
                <a:tc>
                  <a:txBody>
                    <a:bodyPr>
                      <a:noAutofit/>
                    </a:bodyPr>
                    <a:lstStyle/>
                    <a:p>
                      <a:pPr indent="0" lvl="0" marL="0" rtl="0" algn="l">
                        <a:spcBef>
                          <a:spcPts val="0"/>
                        </a:spcBef>
                        <a:spcAft>
                          <a:spcPts val="0"/>
                        </a:spcAft>
                        <a:buNone/>
                      </a:pPr>
                      <a:r>
                        <a:rPr lang="en"/>
                        <a:t>w (write)</a:t>
                      </a:r>
                      <a:endParaRPr/>
                    </a:p>
                  </a:txBody>
                  <a:tcPr marT="91425" marB="91425" marR="91425" marL="91425"/>
                </a:tc>
                <a:tc>
                  <a:txBody>
                    <a:bodyPr>
                      <a:noAutofit/>
                    </a:bodyPr>
                    <a:lstStyle/>
                    <a:p>
                      <a:pPr indent="0" lvl="0" marL="0" rtl="0" algn="l">
                        <a:spcBef>
                          <a:spcPts val="0"/>
                        </a:spcBef>
                        <a:spcAft>
                          <a:spcPts val="0"/>
                        </a:spcAft>
                        <a:buNone/>
                      </a:pPr>
                      <a:r>
                        <a:rPr lang="en"/>
                        <a:t>change file contents (vi)</a:t>
                      </a:r>
                      <a:endParaRPr/>
                    </a:p>
                  </a:txBody>
                  <a:tcPr marT="91425" marB="91425" marR="91425" marL="91425"/>
                </a:tc>
                <a:tc>
                  <a:txBody>
                    <a:bodyPr>
                      <a:noAutofit/>
                    </a:bodyPr>
                    <a:lstStyle/>
                    <a:p>
                      <a:pPr indent="0" lvl="0" marL="0" rtl="0" algn="l">
                        <a:spcBef>
                          <a:spcPts val="0"/>
                        </a:spcBef>
                        <a:spcAft>
                          <a:spcPts val="0"/>
                        </a:spcAft>
                        <a:buNone/>
                      </a:pPr>
                      <a:r>
                        <a:rPr lang="en"/>
                        <a:t>create files in (touch)</a:t>
                      </a:r>
                      <a:endParaRPr/>
                    </a:p>
                  </a:txBody>
                  <a:tcPr marT="91425" marB="91425" marR="91425" marL="91425"/>
                </a:tc>
              </a:tr>
              <a:tr h="381000">
                <a:tc>
                  <a:txBody>
                    <a:bodyPr>
                      <a:noAutofit/>
                    </a:bodyPr>
                    <a:lstStyle/>
                    <a:p>
                      <a:pPr indent="0" lvl="0" marL="0" rtl="0" algn="l">
                        <a:spcBef>
                          <a:spcPts val="0"/>
                        </a:spcBef>
                        <a:spcAft>
                          <a:spcPts val="0"/>
                        </a:spcAft>
                        <a:buNone/>
                      </a:pPr>
                      <a:r>
                        <a:rPr lang="en"/>
                        <a:t>x (execute)</a:t>
                      </a:r>
                      <a:endParaRPr/>
                    </a:p>
                  </a:txBody>
                  <a:tcPr marT="91425" marB="91425" marR="91425" marL="91425"/>
                </a:tc>
                <a:tc>
                  <a:txBody>
                    <a:bodyPr>
                      <a:noAutofit/>
                    </a:bodyPr>
                    <a:lstStyle/>
                    <a:p>
                      <a:pPr indent="0" lvl="0" marL="0" rtl="0" algn="l">
                        <a:spcBef>
                          <a:spcPts val="0"/>
                        </a:spcBef>
                        <a:spcAft>
                          <a:spcPts val="0"/>
                        </a:spcAft>
                        <a:buNone/>
                      </a:pPr>
                      <a:r>
                        <a:rPr lang="en"/>
                        <a:t>execute the file</a:t>
                      </a:r>
                      <a:endParaRPr/>
                    </a:p>
                  </a:txBody>
                  <a:tcPr marT="91425" marB="91425" marR="91425" marL="91425"/>
                </a:tc>
                <a:tc>
                  <a:txBody>
                    <a:bodyPr>
                      <a:noAutofit/>
                    </a:bodyPr>
                    <a:lstStyle/>
                    <a:p>
                      <a:pPr indent="0" lvl="0" marL="0" rtl="0" algn="l">
                        <a:spcBef>
                          <a:spcPts val="0"/>
                        </a:spcBef>
                        <a:spcAft>
                          <a:spcPts val="0"/>
                        </a:spcAft>
                        <a:buNone/>
                      </a:pPr>
                      <a:r>
                        <a:rPr lang="en"/>
                        <a:t>enter the directory (cd)</a:t>
                      </a:r>
                      <a:endParaRPr/>
                    </a:p>
                    <a:p>
                      <a:pPr indent="0" lvl="0" marL="0" rtl="0" algn="l">
                        <a:spcBef>
                          <a:spcPts val="0"/>
                        </a:spcBef>
                        <a:spcAft>
                          <a:spcPts val="0"/>
                        </a:spcAft>
                        <a:buNone/>
                      </a:pPr>
                      <a:r>
                        <a:t/>
                      </a:r>
                      <a:endParaRPr/>
                    </a:p>
                  </a:txBody>
                  <a:tcPr marT="91425" marB="91425" marR="91425" marL="91425"/>
                </a:tc>
              </a:tr>
            </a:tbl>
          </a:graphicData>
        </a:graphic>
      </p:graphicFrame>
      <p:pic>
        <p:nvPicPr>
          <p:cNvPr id="335" name="Google Shape;335;p48"/>
          <p:cNvPicPr preferRelativeResize="0"/>
          <p:nvPr/>
        </p:nvPicPr>
        <p:blipFill>
          <a:blip r:embed="rId3">
            <a:alphaModFix/>
          </a:blip>
          <a:stretch>
            <a:fillRect/>
          </a:stretch>
        </p:blipFill>
        <p:spPr>
          <a:xfrm>
            <a:off x="62375" y="2787800"/>
            <a:ext cx="2753300" cy="2355700"/>
          </a:xfrm>
          <a:prstGeom prst="rect">
            <a:avLst/>
          </a:prstGeom>
          <a:noFill/>
          <a:ln>
            <a:noFill/>
          </a:ln>
        </p:spPr>
      </p:pic>
      <p:pic>
        <p:nvPicPr>
          <p:cNvPr id="336" name="Google Shape;336;p48"/>
          <p:cNvPicPr preferRelativeResize="0"/>
          <p:nvPr/>
        </p:nvPicPr>
        <p:blipFill>
          <a:blip r:embed="rId4">
            <a:alphaModFix/>
          </a:blip>
          <a:stretch>
            <a:fillRect/>
          </a:stretch>
        </p:blipFill>
        <p:spPr>
          <a:xfrm>
            <a:off x="5896200" y="2787800"/>
            <a:ext cx="3168575" cy="2355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9"/>
          <p:cNvSpPr txBox="1"/>
          <p:nvPr/>
        </p:nvSpPr>
        <p:spPr>
          <a:xfrm>
            <a:off x="0" y="0"/>
            <a:ext cx="9060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3.2. three sets of rwx</a:t>
            </a:r>
            <a:endParaRPr u="sng"/>
          </a:p>
          <a:p>
            <a:pPr indent="0" lvl="0" marL="0" rtl="0" algn="l">
              <a:spcBef>
                <a:spcPts val="0"/>
              </a:spcBef>
              <a:spcAft>
                <a:spcPts val="0"/>
              </a:spcAft>
              <a:buNone/>
            </a:pPr>
            <a:r>
              <a:rPr lang="en"/>
              <a:t>-We already know that the output of ls -l starts with ten characters for each file. </a:t>
            </a:r>
            <a:endParaRPr/>
          </a:p>
          <a:p>
            <a:pPr indent="0" lvl="0" marL="0" rtl="0" algn="l">
              <a:spcBef>
                <a:spcPts val="0"/>
              </a:spcBef>
              <a:spcAft>
                <a:spcPts val="0"/>
              </a:spcAft>
              <a:buNone/>
            </a:pPr>
            <a:r>
              <a:rPr lang="en"/>
              <a:t>-This screenshot shows a regular file (because the first character is a - ).</a:t>
            </a:r>
            <a:endParaRPr/>
          </a:p>
          <a:p>
            <a:pPr indent="0" lvl="0" marL="0" rtl="0" algn="l">
              <a:spcBef>
                <a:spcPts val="0"/>
              </a:spcBef>
              <a:spcAft>
                <a:spcPts val="0"/>
              </a:spcAft>
              <a:buNone/>
            </a:pPr>
            <a:r>
              <a:rPr lang="en"/>
              <a:t>-Below is a table describing the function of all ten characters.</a:t>
            </a:r>
            <a:endParaRPr/>
          </a:p>
          <a:p>
            <a:pPr indent="0" lvl="0" marL="0" rtl="0" algn="l">
              <a:spcBef>
                <a:spcPts val="0"/>
              </a:spcBef>
              <a:spcAft>
                <a:spcPts val="0"/>
              </a:spcAft>
              <a:buNone/>
            </a:pPr>
            <a:r>
              <a:rPr b="1" lang="en"/>
              <a:t>Table 3.2. Unix file permissions position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42" name="Google Shape;342;p49"/>
          <p:cNvGraphicFramePr/>
          <p:nvPr/>
        </p:nvGraphicFramePr>
        <p:xfrm>
          <a:off x="116150" y="1228950"/>
          <a:ext cx="3000000" cy="3000000"/>
        </p:xfrm>
        <a:graphic>
          <a:graphicData uri="http://schemas.openxmlformats.org/drawingml/2006/table">
            <a:tbl>
              <a:tblPr>
                <a:noFill/>
                <a:tableStyleId>{4EBB5160-A06B-468F-B519-3B2827C33924}</a:tableStyleId>
              </a:tblPr>
              <a:tblGrid>
                <a:gridCol w="2413000"/>
                <a:gridCol w="2413000"/>
                <a:gridCol w="2413000"/>
              </a:tblGrid>
              <a:tr h="381000">
                <a:tc>
                  <a:txBody>
                    <a:bodyPr>
                      <a:noAutofit/>
                    </a:bodyPr>
                    <a:lstStyle/>
                    <a:p>
                      <a:pPr indent="0" lvl="0" marL="0" rtl="0" algn="l">
                        <a:spcBef>
                          <a:spcPts val="0"/>
                        </a:spcBef>
                        <a:spcAft>
                          <a:spcPts val="0"/>
                        </a:spcAft>
                        <a:buNone/>
                      </a:pPr>
                      <a:r>
                        <a:rPr b="1" lang="en"/>
                        <a:t>position</a:t>
                      </a:r>
                      <a:endParaRPr b="1"/>
                    </a:p>
                  </a:txBody>
                  <a:tcPr marT="91425" marB="91425" marR="91425" marL="91425"/>
                </a:tc>
                <a:tc>
                  <a:txBody>
                    <a:bodyPr>
                      <a:noAutofit/>
                    </a:bodyPr>
                    <a:lstStyle/>
                    <a:p>
                      <a:pPr indent="0" lvl="0" marL="0" rtl="0" algn="l">
                        <a:spcBef>
                          <a:spcPts val="0"/>
                        </a:spcBef>
                        <a:spcAft>
                          <a:spcPts val="0"/>
                        </a:spcAft>
                        <a:buNone/>
                      </a:pPr>
                      <a:r>
                        <a:rPr b="1" lang="en"/>
                        <a:t>characters</a:t>
                      </a:r>
                      <a:endParaRPr b="1"/>
                    </a:p>
                  </a:txBody>
                  <a:tcPr marT="91425" marB="91425" marR="91425" marL="91425"/>
                </a:tc>
                <a:tc>
                  <a:txBody>
                    <a:bodyPr>
                      <a:noAutofit/>
                    </a:bodyPr>
                    <a:lstStyle/>
                    <a:p>
                      <a:pPr indent="0" lvl="0" marL="0" rtl="0" algn="l">
                        <a:spcBef>
                          <a:spcPts val="0"/>
                        </a:spcBef>
                        <a:spcAft>
                          <a:spcPts val="0"/>
                        </a:spcAft>
                        <a:buNone/>
                      </a:pPr>
                      <a:r>
                        <a:rPr b="1" lang="en"/>
                        <a:t>function</a:t>
                      </a:r>
                      <a:endParaRPr b="1"/>
                    </a:p>
                  </a:txBody>
                  <a:tcPr marT="91425" marB="91425" marR="91425" marL="91425"/>
                </a:tc>
              </a:tr>
              <a:tr h="381000">
                <a:tc>
                  <a:txBody>
                    <a:bodyPr>
                      <a:noAutofit/>
                    </a:bodyPr>
                    <a:lstStyle/>
                    <a:p>
                      <a:pPr indent="0" lvl="0" marL="0" rtl="0" algn="l">
                        <a:spcBef>
                          <a:spcPts val="0"/>
                        </a:spcBef>
                        <a:spcAft>
                          <a:spcPts val="0"/>
                        </a:spcAft>
                        <a:buNone/>
                      </a:pPr>
                      <a:r>
                        <a:rPr lang="en" sz="1350">
                          <a:latin typeface="Times New Roman"/>
                          <a:ea typeface="Times New Roman"/>
                          <a:cs typeface="Times New Roman"/>
                          <a:sym typeface="Times New Roman"/>
                        </a:rPr>
                        <a:t>1</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this is a regular file</a:t>
                      </a:r>
                      <a:endParaRPr/>
                    </a:p>
                  </a:txBody>
                  <a:tcPr marT="91425" marB="91425" marR="91425" marL="91425"/>
                </a:tc>
              </a:tr>
              <a:tr h="381000">
                <a:tc>
                  <a:txBody>
                    <a:bodyPr>
                      <a:noAutofit/>
                    </a:bodyPr>
                    <a:lstStyle/>
                    <a:p>
                      <a:pPr indent="0" lvl="0" marL="0" rtl="0" algn="l">
                        <a:spcBef>
                          <a:spcPts val="0"/>
                        </a:spcBef>
                        <a:spcAft>
                          <a:spcPts val="0"/>
                        </a:spcAft>
                        <a:buNone/>
                      </a:pPr>
                      <a:r>
                        <a:rPr lang="en"/>
                        <a:t>2-4</a:t>
                      </a:r>
                      <a:endParaRPr/>
                    </a:p>
                  </a:txBody>
                  <a:tcPr marT="91425" marB="91425" marR="91425" marL="91425"/>
                </a:tc>
                <a:tc>
                  <a:txBody>
                    <a:bodyPr>
                      <a:noAutofit/>
                    </a:bodyPr>
                    <a:lstStyle/>
                    <a:p>
                      <a:pPr indent="0" lvl="0" marL="0" rtl="0" algn="l">
                        <a:spcBef>
                          <a:spcPts val="0"/>
                        </a:spcBef>
                        <a:spcAft>
                          <a:spcPts val="0"/>
                        </a:spcAft>
                        <a:buNone/>
                      </a:pPr>
                      <a:r>
                        <a:rPr lang="en"/>
                        <a:t>rwx</a:t>
                      </a:r>
                      <a:endParaRPr/>
                    </a:p>
                  </a:txBody>
                  <a:tcPr marT="91425" marB="91425" marR="91425" marL="91425"/>
                </a:tc>
                <a:tc>
                  <a:txBody>
                    <a:bodyPr>
                      <a:noAutofit/>
                    </a:bodyPr>
                    <a:lstStyle/>
                    <a:p>
                      <a:pPr indent="0" lvl="0" marL="0" rtl="0" algn="l">
                        <a:spcBef>
                          <a:spcPts val="0"/>
                        </a:spcBef>
                        <a:spcAft>
                          <a:spcPts val="0"/>
                        </a:spcAft>
                        <a:buNone/>
                      </a:pPr>
                      <a:r>
                        <a:rPr lang="en"/>
                        <a:t>permissions for the user owner</a:t>
                      </a:r>
                      <a:endParaRPr/>
                    </a:p>
                  </a:txBody>
                  <a:tcPr marT="91425" marB="91425" marR="91425" marL="91425"/>
                </a:tc>
              </a:tr>
              <a:tr h="381000">
                <a:tc>
                  <a:txBody>
                    <a:bodyPr>
                      <a:noAutofit/>
                    </a:bodyPr>
                    <a:lstStyle/>
                    <a:p>
                      <a:pPr indent="0" lvl="0" marL="0" rtl="0" algn="l">
                        <a:spcBef>
                          <a:spcPts val="0"/>
                        </a:spcBef>
                        <a:spcAft>
                          <a:spcPts val="0"/>
                        </a:spcAft>
                        <a:buNone/>
                      </a:pPr>
                      <a:r>
                        <a:rPr lang="en"/>
                        <a:t>5-7</a:t>
                      </a:r>
                      <a:endParaRPr/>
                    </a:p>
                  </a:txBody>
                  <a:tcPr marT="91425" marB="91425" marR="91425" marL="91425"/>
                </a:tc>
                <a:tc>
                  <a:txBody>
                    <a:bodyPr>
                      <a:noAutofit/>
                    </a:bodyPr>
                    <a:lstStyle/>
                    <a:p>
                      <a:pPr indent="0" lvl="0" marL="0" rtl="0" algn="l">
                        <a:spcBef>
                          <a:spcPts val="0"/>
                        </a:spcBef>
                        <a:spcAft>
                          <a:spcPts val="0"/>
                        </a:spcAft>
                        <a:buNone/>
                      </a:pPr>
                      <a:r>
                        <a:rPr lang="en"/>
                        <a:t>r-x</a:t>
                      </a:r>
                      <a:endParaRPr/>
                    </a:p>
                  </a:txBody>
                  <a:tcPr marT="91425" marB="91425" marR="91425" marL="91425"/>
                </a:tc>
                <a:tc>
                  <a:txBody>
                    <a:bodyPr>
                      <a:noAutofit/>
                    </a:bodyPr>
                    <a:lstStyle/>
                    <a:p>
                      <a:pPr indent="0" lvl="0" marL="0" rtl="0" algn="l">
                        <a:spcBef>
                          <a:spcPts val="0"/>
                        </a:spcBef>
                        <a:spcAft>
                          <a:spcPts val="0"/>
                        </a:spcAft>
                        <a:buNone/>
                      </a:pPr>
                      <a:r>
                        <a:rPr lang="en"/>
                        <a:t>permissions for the group owner</a:t>
                      </a:r>
                      <a:endParaRPr/>
                    </a:p>
                  </a:txBody>
                  <a:tcPr marT="91425" marB="91425" marR="91425" marL="91425"/>
                </a:tc>
              </a:tr>
              <a:tr h="381000">
                <a:tc>
                  <a:txBody>
                    <a:bodyPr>
                      <a:noAutofit/>
                    </a:bodyPr>
                    <a:lstStyle/>
                    <a:p>
                      <a:pPr indent="0" lvl="0" marL="0" rtl="0" algn="l">
                        <a:spcBef>
                          <a:spcPts val="0"/>
                        </a:spcBef>
                        <a:spcAft>
                          <a:spcPts val="0"/>
                        </a:spcAft>
                        <a:buNone/>
                      </a:pPr>
                      <a:r>
                        <a:rPr lang="en"/>
                        <a:t>8-10</a:t>
                      </a:r>
                      <a:endParaRPr/>
                    </a:p>
                  </a:txBody>
                  <a:tcPr marT="91425" marB="91425" marR="91425" marL="91425"/>
                </a:tc>
                <a:tc>
                  <a:txBody>
                    <a:bodyPr>
                      <a:noAutofit/>
                    </a:bodyPr>
                    <a:lstStyle/>
                    <a:p>
                      <a:pPr indent="0" lvl="0" marL="0" rtl="0" algn="l">
                        <a:spcBef>
                          <a:spcPts val="0"/>
                        </a:spcBef>
                        <a:spcAft>
                          <a:spcPts val="0"/>
                        </a:spcAft>
                        <a:buNone/>
                      </a:pPr>
                      <a:r>
                        <a:rPr lang="en"/>
                        <a:t>r--</a:t>
                      </a:r>
                      <a:endParaRPr/>
                    </a:p>
                  </a:txBody>
                  <a:tcPr marT="91425" marB="91425" marR="91425" marL="91425"/>
                </a:tc>
                <a:tc>
                  <a:txBody>
                    <a:bodyPr>
                      <a:noAutofit/>
                    </a:bodyPr>
                    <a:lstStyle/>
                    <a:p>
                      <a:pPr indent="0" lvl="0" marL="0" rtl="0" algn="l">
                        <a:spcBef>
                          <a:spcPts val="0"/>
                        </a:spcBef>
                        <a:spcAft>
                          <a:spcPts val="0"/>
                        </a:spcAft>
                        <a:buNone/>
                      </a:pPr>
                      <a:r>
                        <a:rPr lang="en"/>
                        <a:t>permissions for others</a:t>
                      </a:r>
                      <a:endParaRPr/>
                    </a:p>
                  </a:txBody>
                  <a:tcPr marT="91425" marB="91425" marR="91425" marL="91425"/>
                </a:tc>
              </a:tr>
            </a:tbl>
          </a:graphicData>
        </a:graphic>
      </p:graphicFrame>
      <p:pic>
        <p:nvPicPr>
          <p:cNvPr id="343" name="Google Shape;343;p49"/>
          <p:cNvPicPr preferRelativeResize="0"/>
          <p:nvPr/>
        </p:nvPicPr>
        <p:blipFill>
          <a:blip r:embed="rId3">
            <a:alphaModFix/>
          </a:blip>
          <a:stretch>
            <a:fillRect/>
          </a:stretch>
        </p:blipFill>
        <p:spPr>
          <a:xfrm>
            <a:off x="4867275" y="4013350"/>
            <a:ext cx="4276725" cy="1066800"/>
          </a:xfrm>
          <a:prstGeom prst="rect">
            <a:avLst/>
          </a:prstGeom>
          <a:noFill/>
          <a:ln>
            <a:noFill/>
          </a:ln>
        </p:spPr>
      </p:pic>
      <p:pic>
        <p:nvPicPr>
          <p:cNvPr id="344" name="Google Shape;344;p49"/>
          <p:cNvPicPr preferRelativeResize="0"/>
          <p:nvPr/>
        </p:nvPicPr>
        <p:blipFill>
          <a:blip r:embed="rId4">
            <a:alphaModFix/>
          </a:blip>
          <a:stretch>
            <a:fillRect/>
          </a:stretch>
        </p:blipFill>
        <p:spPr>
          <a:xfrm>
            <a:off x="116150" y="3693850"/>
            <a:ext cx="3227125" cy="138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nvSpPr>
        <p:spPr>
          <a:xfrm>
            <a:off x="0" y="0"/>
            <a:ext cx="89907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 who am i</a:t>
            </a:r>
            <a:endParaRPr b="1"/>
          </a:p>
          <a:p>
            <a:pPr indent="0" lvl="0" marL="0" rtl="0" algn="l">
              <a:spcBef>
                <a:spcPts val="0"/>
              </a:spcBef>
              <a:spcAft>
                <a:spcPts val="0"/>
              </a:spcAft>
              <a:buNone/>
            </a:pPr>
            <a:r>
              <a:rPr lang="en"/>
              <a:t>With who am i the who command will display only the line pointing to your current session.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[paul@centos7 ~]$ who am i</a:t>
            </a:r>
            <a:endParaRPr/>
          </a:p>
          <a:p>
            <a:pPr indent="0" lvl="0" marL="0" rtl="0" algn="l">
              <a:spcBef>
                <a:spcPts val="0"/>
              </a:spcBef>
              <a:spcAft>
                <a:spcPts val="0"/>
              </a:spcAft>
              <a:buNone/>
            </a:pPr>
            <a:r>
              <a:rPr lang="en"/>
              <a:t>paul pts/1 2014-10-10 23:30 (10.104.33.101)</a:t>
            </a:r>
            <a:endParaRPr/>
          </a:p>
          <a:p>
            <a:pPr indent="0" lvl="0" marL="0" rtl="0" algn="l">
              <a:spcBef>
                <a:spcPts val="0"/>
              </a:spcBef>
              <a:spcAft>
                <a:spcPts val="0"/>
              </a:spcAft>
              <a:buNone/>
            </a:pPr>
            <a:r>
              <a:rPr lang="en"/>
              <a:t>[paul@centos7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4. W</a:t>
            </a:r>
            <a:endParaRPr b="1"/>
          </a:p>
          <a:p>
            <a:pPr indent="0" lvl="0" marL="0" rtl="0" algn="l">
              <a:spcBef>
                <a:spcPts val="0"/>
              </a:spcBef>
              <a:spcAft>
                <a:spcPts val="0"/>
              </a:spcAft>
              <a:buNone/>
            </a:pPr>
            <a:r>
              <a:rPr lang="en"/>
              <a:t>The w command shows you who is logged on and what they are doing.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[paul@centos7 ~]$ w</a:t>
            </a:r>
            <a:endParaRPr/>
          </a:p>
          <a:p>
            <a:pPr indent="0" lvl="0" marL="0" rtl="0" algn="l">
              <a:spcBef>
                <a:spcPts val="0"/>
              </a:spcBef>
              <a:spcAft>
                <a:spcPts val="0"/>
              </a:spcAft>
              <a:buNone/>
            </a:pPr>
            <a:r>
              <a:rPr lang="en"/>
              <a:t> 23:34:07 up 31 min, 2 users, load average: 0.00, 0.01, 0.02</a:t>
            </a:r>
            <a:endParaRPr/>
          </a:p>
          <a:p>
            <a:pPr indent="0" lvl="0" marL="0" rtl="0" algn="l">
              <a:spcBef>
                <a:spcPts val="0"/>
              </a:spcBef>
              <a:spcAft>
                <a:spcPts val="0"/>
              </a:spcAft>
              <a:buNone/>
            </a:pPr>
            <a:r>
              <a:rPr lang="en"/>
              <a:t>USER TTY LOGIN@ IDLE JCPU PCPU WHAT</a:t>
            </a:r>
            <a:endParaRPr/>
          </a:p>
          <a:p>
            <a:pPr indent="0" lvl="0" marL="0" rtl="0" algn="l">
              <a:spcBef>
                <a:spcPts val="0"/>
              </a:spcBef>
              <a:spcAft>
                <a:spcPts val="0"/>
              </a:spcAft>
              <a:buNone/>
            </a:pPr>
            <a:r>
              <a:rPr lang="en"/>
              <a:t>root pts/0 23:07 15.00s 0.01s 0.01s top</a:t>
            </a:r>
            <a:endParaRPr/>
          </a:p>
          <a:p>
            <a:pPr indent="0" lvl="0" marL="0" rtl="0" algn="l">
              <a:spcBef>
                <a:spcPts val="0"/>
              </a:spcBef>
              <a:spcAft>
                <a:spcPts val="0"/>
              </a:spcAft>
              <a:buNone/>
            </a:pPr>
            <a:r>
              <a:rPr lang="en"/>
              <a:t>paul pts/1 23:30 7.00s 0.00s 0.00s w</a:t>
            </a:r>
            <a:endParaRPr/>
          </a:p>
          <a:p>
            <a:pPr indent="0" lvl="0" marL="0" rtl="0" algn="l">
              <a:spcBef>
                <a:spcPts val="0"/>
              </a:spcBef>
              <a:spcAft>
                <a:spcPts val="0"/>
              </a:spcAft>
              <a:buNone/>
            </a:pPr>
            <a:r>
              <a:rPr lang="en"/>
              <a:t>[paul@centos7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5. Id</a:t>
            </a:r>
            <a:endParaRPr b="1"/>
          </a:p>
          <a:p>
            <a:pPr indent="0" lvl="0" marL="0" rtl="0" algn="l">
              <a:spcBef>
                <a:spcPts val="0"/>
              </a:spcBef>
              <a:spcAft>
                <a:spcPts val="0"/>
              </a:spcAft>
              <a:buNone/>
            </a:pPr>
            <a:r>
              <a:rPr lang="en"/>
              <a:t>-The id command will give you your user id, primary group id, and a list of the groups that you belong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paul@debian7:~$ id</a:t>
            </a:r>
            <a:endParaRPr/>
          </a:p>
          <a:p>
            <a:pPr indent="0" lvl="0" marL="0" rtl="0" algn="l">
              <a:spcBef>
                <a:spcPts val="0"/>
              </a:spcBef>
              <a:spcAft>
                <a:spcPts val="0"/>
              </a:spcAft>
              <a:buNone/>
            </a:pPr>
            <a:r>
              <a:rPr lang="en"/>
              <a:t>uid=1000(paul) gid=1000(paul) groups=1000(paul)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77" name="Google Shape;77;p16"/>
          <p:cNvGraphicFramePr/>
          <p:nvPr/>
        </p:nvGraphicFramePr>
        <p:xfrm>
          <a:off x="0" y="659750"/>
          <a:ext cx="3000000" cy="3000000"/>
        </p:xfrm>
        <a:graphic>
          <a:graphicData uri="http://schemas.openxmlformats.org/drawingml/2006/table">
            <a:tbl>
              <a:tblPr>
                <a:noFill/>
                <a:tableStyleId>{4EBB5160-A06B-468F-B519-3B2827C33924}</a:tableStyleId>
              </a:tblPr>
              <a:tblGrid>
                <a:gridCol w="5313075"/>
              </a:tblGrid>
              <a:tr h="7573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78" name="Google Shape;78;p16"/>
          <p:cNvGraphicFramePr/>
          <p:nvPr/>
        </p:nvGraphicFramePr>
        <p:xfrm>
          <a:off x="81300" y="2187200"/>
          <a:ext cx="3000000" cy="3000000"/>
        </p:xfrm>
        <a:graphic>
          <a:graphicData uri="http://schemas.openxmlformats.org/drawingml/2006/table">
            <a:tbl>
              <a:tblPr>
                <a:noFill/>
                <a:tableStyleId>{4EBB5160-A06B-468F-B519-3B2827C33924}</a:tableStyleId>
              </a:tblPr>
              <a:tblGrid>
                <a:gridCol w="5231775"/>
              </a:tblGrid>
              <a:tr h="13427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79" name="Google Shape;79;p16"/>
          <p:cNvGraphicFramePr/>
          <p:nvPr/>
        </p:nvGraphicFramePr>
        <p:xfrm>
          <a:off x="81300" y="4203575"/>
          <a:ext cx="3000000" cy="3000000"/>
        </p:xfrm>
        <a:graphic>
          <a:graphicData uri="http://schemas.openxmlformats.org/drawingml/2006/table">
            <a:tbl>
              <a:tblPr>
                <a:noFill/>
                <a:tableStyleId>{4EBB5160-A06B-468F-B519-3B2827C33924}</a:tableStyleId>
              </a:tblPr>
              <a:tblGrid>
                <a:gridCol w="5231775"/>
              </a:tblGrid>
              <a:tr h="5761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80" name="Google Shape;80;p16"/>
          <p:cNvPicPr preferRelativeResize="0"/>
          <p:nvPr/>
        </p:nvPicPr>
        <p:blipFill>
          <a:blip r:embed="rId3">
            <a:alphaModFix/>
          </a:blip>
          <a:stretch>
            <a:fillRect/>
          </a:stretch>
        </p:blipFill>
        <p:spPr>
          <a:xfrm>
            <a:off x="6495575" y="864225"/>
            <a:ext cx="2648425" cy="280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 RHEL/CentOS you will also get SELinux context information with this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[root@centos7 ~]# id</a:t>
            </a:r>
            <a:endParaRPr/>
          </a:p>
          <a:p>
            <a:pPr indent="0" lvl="0" marL="0" rtl="0" algn="l">
              <a:spcBef>
                <a:spcPts val="0"/>
              </a:spcBef>
              <a:spcAft>
                <a:spcPts val="0"/>
              </a:spcAft>
              <a:buNone/>
            </a:pPr>
            <a:r>
              <a:rPr lang="en"/>
              <a:t>uid=0(root) gid=0(root) groups=0(root) context=unconfined_u:unconfined_r\</a:t>
            </a:r>
            <a:endParaRPr/>
          </a:p>
          <a:p>
            <a:pPr indent="0" lvl="0" marL="0" rtl="0" algn="l">
              <a:spcBef>
                <a:spcPts val="0"/>
              </a:spcBef>
              <a:spcAft>
                <a:spcPts val="0"/>
              </a:spcAft>
              <a:buNone/>
            </a:pPr>
            <a:r>
              <a:rPr lang="en"/>
              <a:t>:unconfined_t:s0-s0:c0.c1023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6. su to another user</a:t>
            </a:r>
            <a:endParaRPr/>
          </a:p>
          <a:p>
            <a:pPr indent="0" lvl="0" marL="0" rtl="0" algn="l">
              <a:spcBef>
                <a:spcPts val="0"/>
              </a:spcBef>
              <a:spcAft>
                <a:spcPts val="0"/>
              </a:spcAft>
              <a:buNone/>
            </a:pPr>
            <a:r>
              <a:rPr lang="en"/>
              <a:t>The su command allows a user to run a shell as another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laura@debian7:~$ su tania</a:t>
            </a:r>
            <a:endParaRPr/>
          </a:p>
          <a:p>
            <a:pPr indent="0" lvl="0" marL="0" rtl="0" algn="l">
              <a:spcBef>
                <a:spcPts val="0"/>
              </a:spcBef>
              <a:spcAft>
                <a:spcPts val="0"/>
              </a:spcAft>
              <a:buNone/>
            </a:pPr>
            <a:r>
              <a:rPr lang="en"/>
              <a:t>Password:</a:t>
            </a:r>
            <a:endParaRPr/>
          </a:p>
          <a:p>
            <a:pPr indent="0" lvl="0" marL="0" rtl="0" algn="l">
              <a:spcBef>
                <a:spcPts val="0"/>
              </a:spcBef>
              <a:spcAft>
                <a:spcPts val="0"/>
              </a:spcAft>
              <a:buNone/>
            </a:pPr>
            <a:r>
              <a:rPr lang="en"/>
              <a:t>tania@debian7:/home/laura$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7. su to root</a:t>
            </a:r>
            <a:endParaRPr b="1"/>
          </a:p>
          <a:p>
            <a:pPr indent="0" lvl="0" marL="0" rtl="0" algn="l">
              <a:spcBef>
                <a:spcPts val="0"/>
              </a:spcBef>
              <a:spcAft>
                <a:spcPts val="0"/>
              </a:spcAft>
              <a:buNone/>
            </a:pPr>
            <a:r>
              <a:rPr lang="en"/>
              <a:t>Yes you can also su to become root, when you know the root password.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laura@debian7:~$ su root</a:t>
            </a:r>
            <a:endParaRPr/>
          </a:p>
          <a:p>
            <a:pPr indent="0" lvl="0" marL="0" rtl="0" algn="l">
              <a:spcBef>
                <a:spcPts val="0"/>
              </a:spcBef>
              <a:spcAft>
                <a:spcPts val="0"/>
              </a:spcAft>
              <a:buNone/>
            </a:pPr>
            <a:r>
              <a:rPr lang="en"/>
              <a:t>Password:</a:t>
            </a:r>
            <a:endParaRPr/>
          </a:p>
          <a:p>
            <a:pPr indent="0" lvl="0" marL="0" rtl="0" algn="l">
              <a:spcBef>
                <a:spcPts val="0"/>
              </a:spcBef>
              <a:spcAft>
                <a:spcPts val="0"/>
              </a:spcAft>
              <a:buNone/>
            </a:pPr>
            <a:r>
              <a:rPr lang="en"/>
              <a:t>root@debian7:/home/laura#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8. su as root</a:t>
            </a:r>
            <a:endParaRPr b="1"/>
          </a:p>
          <a:p>
            <a:pPr indent="0" lvl="0" marL="0" rtl="0" algn="l">
              <a:spcBef>
                <a:spcPts val="0"/>
              </a:spcBef>
              <a:spcAft>
                <a:spcPts val="0"/>
              </a:spcAft>
              <a:buNone/>
            </a:pPr>
            <a:r>
              <a:rPr lang="en"/>
              <a:t>You need to know the password of the user you want to substitute to, unless your are logged in as root. The root user can become any existing user without knowing that user's password.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86" name="Google Shape;86;p17"/>
          <p:cNvGraphicFramePr/>
          <p:nvPr/>
        </p:nvGraphicFramePr>
        <p:xfrm>
          <a:off x="74325" y="485525"/>
          <a:ext cx="3000000" cy="3000000"/>
        </p:xfrm>
        <a:graphic>
          <a:graphicData uri="http://schemas.openxmlformats.org/drawingml/2006/table">
            <a:tbl>
              <a:tblPr>
                <a:noFill/>
                <a:tableStyleId>{4EBB5160-A06B-468F-B519-3B2827C33924}</a:tableStyleId>
              </a:tblPr>
              <a:tblGrid>
                <a:gridCol w="6562950"/>
              </a:tblGrid>
              <a:tr h="6667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87" name="Google Shape;87;p17"/>
          <p:cNvGraphicFramePr/>
          <p:nvPr/>
        </p:nvGraphicFramePr>
        <p:xfrm>
          <a:off x="74325" y="1830650"/>
          <a:ext cx="3000000" cy="3000000"/>
        </p:xfrm>
        <a:graphic>
          <a:graphicData uri="http://schemas.openxmlformats.org/drawingml/2006/table">
            <a:tbl>
              <a:tblPr>
                <a:noFill/>
                <a:tableStyleId>{4EBB5160-A06B-468F-B519-3B2827C33924}</a:tableStyleId>
              </a:tblPr>
              <a:tblGrid>
                <a:gridCol w="6562950"/>
              </a:tblGrid>
              <a:tr h="9316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88" name="Google Shape;88;p17"/>
          <p:cNvGraphicFramePr/>
          <p:nvPr/>
        </p:nvGraphicFramePr>
        <p:xfrm>
          <a:off x="0" y="3440625"/>
          <a:ext cx="3000000" cy="3000000"/>
        </p:xfrm>
        <a:graphic>
          <a:graphicData uri="http://schemas.openxmlformats.org/drawingml/2006/table">
            <a:tbl>
              <a:tblPr>
                <a:noFill/>
                <a:tableStyleId>{4EBB5160-A06B-468F-B519-3B2827C33924}</a:tableStyleId>
              </a:tblPr>
              <a:tblGrid>
                <a:gridCol w="6562950"/>
              </a:tblGrid>
              <a:tr h="6667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89" name="Google Shape;89;p17"/>
          <p:cNvPicPr preferRelativeResize="0"/>
          <p:nvPr/>
        </p:nvPicPr>
        <p:blipFill>
          <a:blip r:embed="rId3">
            <a:alphaModFix/>
          </a:blip>
          <a:stretch>
            <a:fillRect/>
          </a:stretch>
        </p:blipFill>
        <p:spPr>
          <a:xfrm>
            <a:off x="6637275" y="1675125"/>
            <a:ext cx="2481150" cy="179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root@debian7:~# id</a:t>
            </a:r>
            <a:endParaRPr/>
          </a:p>
          <a:p>
            <a:pPr indent="0" lvl="0" marL="0" rtl="0" algn="l">
              <a:spcBef>
                <a:spcPts val="0"/>
              </a:spcBef>
              <a:spcAft>
                <a:spcPts val="0"/>
              </a:spcAft>
              <a:buNone/>
            </a:pPr>
            <a:r>
              <a:rPr lang="en"/>
              <a:t>uid=0(root) gid=0(root) groups=0(root)</a:t>
            </a:r>
            <a:endParaRPr/>
          </a:p>
          <a:p>
            <a:pPr indent="0" lvl="0" marL="0" rtl="0" algn="l">
              <a:spcBef>
                <a:spcPts val="0"/>
              </a:spcBef>
              <a:spcAft>
                <a:spcPts val="0"/>
              </a:spcAft>
              <a:buNone/>
            </a:pPr>
            <a:r>
              <a:rPr lang="en"/>
              <a:t>root@debian7:~# su - valentina</a:t>
            </a:r>
            <a:endParaRPr/>
          </a:p>
          <a:p>
            <a:pPr indent="0" lvl="0" marL="0" rtl="0" algn="l">
              <a:spcBef>
                <a:spcPts val="0"/>
              </a:spcBef>
              <a:spcAft>
                <a:spcPts val="0"/>
              </a:spcAft>
              <a:buNone/>
            </a:pPr>
            <a:r>
              <a:rPr lang="en"/>
              <a:t>valentina@debian7:~$</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9. su - $username</a:t>
            </a:r>
            <a:endParaRPr b="1"/>
          </a:p>
          <a:p>
            <a:pPr indent="0" lvl="0" marL="0" rtl="0" algn="l">
              <a:spcBef>
                <a:spcPts val="0"/>
              </a:spcBef>
              <a:spcAft>
                <a:spcPts val="0"/>
              </a:spcAft>
              <a:buNone/>
            </a:pPr>
            <a:r>
              <a:rPr lang="en"/>
              <a:t>-By default, the su command maintains the same shell environment. </a:t>
            </a:r>
            <a:endParaRPr/>
          </a:p>
          <a:p>
            <a:pPr indent="0" lvl="0" marL="0" rtl="0" algn="l">
              <a:spcBef>
                <a:spcPts val="0"/>
              </a:spcBef>
              <a:spcAft>
                <a:spcPts val="0"/>
              </a:spcAft>
              <a:buNone/>
            </a:pPr>
            <a:r>
              <a:rPr lang="en"/>
              <a:t>-To become another user and also get the target user's environment, issue the su - command followed by the target username.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root@debian7:~# su laura</a:t>
            </a:r>
            <a:endParaRPr/>
          </a:p>
          <a:p>
            <a:pPr indent="0" lvl="0" marL="0" rtl="0" algn="l">
              <a:spcBef>
                <a:spcPts val="0"/>
              </a:spcBef>
              <a:spcAft>
                <a:spcPts val="0"/>
              </a:spcAft>
              <a:buNone/>
            </a:pPr>
            <a:r>
              <a:rPr lang="en"/>
              <a:t>laura@debian7:/root$ exit</a:t>
            </a:r>
            <a:endParaRPr/>
          </a:p>
          <a:p>
            <a:pPr indent="0" lvl="0" marL="0" rtl="0" algn="l">
              <a:spcBef>
                <a:spcPts val="0"/>
              </a:spcBef>
              <a:spcAft>
                <a:spcPts val="0"/>
              </a:spcAft>
              <a:buNone/>
            </a:pPr>
            <a:r>
              <a:rPr lang="en"/>
              <a:t>exit</a:t>
            </a:r>
            <a:endParaRPr/>
          </a:p>
          <a:p>
            <a:pPr indent="0" lvl="0" marL="0" rtl="0" algn="l">
              <a:spcBef>
                <a:spcPts val="0"/>
              </a:spcBef>
              <a:spcAft>
                <a:spcPts val="0"/>
              </a:spcAft>
              <a:buNone/>
            </a:pPr>
            <a:r>
              <a:rPr lang="en"/>
              <a:t>root@debian7:~# su - laura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laura@debian7:~$ pwd</a:t>
            </a:r>
            <a:endParaRPr/>
          </a:p>
          <a:p>
            <a:pPr indent="0" lvl="0" marL="0" rtl="0" algn="l">
              <a:spcBef>
                <a:spcPts val="0"/>
              </a:spcBef>
              <a:spcAft>
                <a:spcPts val="0"/>
              </a:spcAft>
              <a:buNone/>
            </a:pPr>
            <a:r>
              <a:rPr lang="en"/>
              <a:t>/home/laura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10. su -</a:t>
            </a:r>
            <a:r>
              <a:rPr lang="en"/>
              <a:t> </a:t>
            </a:r>
            <a:endParaRPr/>
          </a:p>
          <a:p>
            <a:pPr indent="0" lvl="0" marL="0" rtl="0" algn="l">
              <a:spcBef>
                <a:spcPts val="0"/>
              </a:spcBef>
              <a:spcAft>
                <a:spcPts val="0"/>
              </a:spcAft>
              <a:buNone/>
            </a:pPr>
            <a:r>
              <a:rPr lang="en"/>
              <a:t>When no username is provided to su or su -, the command will assume root is the target.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95" name="Google Shape;95;p18"/>
          <p:cNvGraphicFramePr/>
          <p:nvPr/>
        </p:nvGraphicFramePr>
        <p:xfrm>
          <a:off x="88300" y="130100"/>
          <a:ext cx="3000000" cy="3000000"/>
        </p:xfrm>
        <a:graphic>
          <a:graphicData uri="http://schemas.openxmlformats.org/drawingml/2006/table">
            <a:tbl>
              <a:tblPr>
                <a:noFill/>
                <a:tableStyleId>{4EBB5160-A06B-468F-B519-3B2827C33924}</a:tableStyleId>
              </a:tblPr>
              <a:tblGrid>
                <a:gridCol w="4959975"/>
              </a:tblGrid>
              <a:tr h="10919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96" name="Google Shape;96;p18"/>
          <p:cNvGraphicFramePr/>
          <p:nvPr/>
        </p:nvGraphicFramePr>
        <p:xfrm>
          <a:off x="88300" y="2381250"/>
          <a:ext cx="3000000" cy="3000000"/>
        </p:xfrm>
        <a:graphic>
          <a:graphicData uri="http://schemas.openxmlformats.org/drawingml/2006/table">
            <a:tbl>
              <a:tblPr>
                <a:noFill/>
                <a:tableStyleId>{4EBB5160-A06B-468F-B519-3B2827C33924}</a:tableStyleId>
              </a:tblPr>
              <a:tblGrid>
                <a:gridCol w="4959975"/>
              </a:tblGrid>
              <a:tr h="9316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97" name="Google Shape;97;p18"/>
          <p:cNvGraphicFramePr/>
          <p:nvPr/>
        </p:nvGraphicFramePr>
        <p:xfrm>
          <a:off x="0" y="3698500"/>
          <a:ext cx="3000000" cy="3000000"/>
        </p:xfrm>
        <a:graphic>
          <a:graphicData uri="http://schemas.openxmlformats.org/drawingml/2006/table">
            <a:tbl>
              <a:tblPr>
                <a:noFill/>
                <a:tableStyleId>{4EBB5160-A06B-468F-B519-3B2827C33924}</a:tableStyleId>
              </a:tblPr>
              <a:tblGrid>
                <a:gridCol w="5048275"/>
              </a:tblGrid>
              <a:tr h="7573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98" name="Google Shape;98;p18"/>
          <p:cNvPicPr preferRelativeResize="0"/>
          <p:nvPr/>
        </p:nvPicPr>
        <p:blipFill>
          <a:blip r:embed="rId3">
            <a:alphaModFix/>
          </a:blip>
          <a:stretch>
            <a:fillRect/>
          </a:stretch>
        </p:blipFill>
        <p:spPr>
          <a:xfrm>
            <a:off x="7067075" y="2634475"/>
            <a:ext cx="2076925" cy="250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tania@debian7:~$ su -</a:t>
            </a:r>
            <a:endParaRPr/>
          </a:p>
          <a:p>
            <a:pPr indent="0" lvl="0" marL="0" rtl="0" algn="l">
              <a:spcBef>
                <a:spcPts val="0"/>
              </a:spcBef>
              <a:spcAft>
                <a:spcPts val="0"/>
              </a:spcAft>
              <a:buNone/>
            </a:pPr>
            <a:r>
              <a:rPr lang="en"/>
              <a:t>Password:</a:t>
            </a:r>
            <a:endParaRPr/>
          </a:p>
          <a:p>
            <a:pPr indent="0" lvl="0" marL="0" rtl="0" algn="l">
              <a:spcBef>
                <a:spcPts val="0"/>
              </a:spcBef>
              <a:spcAft>
                <a:spcPts val="0"/>
              </a:spcAft>
              <a:buNone/>
            </a:pPr>
            <a:r>
              <a:rPr lang="en"/>
              <a:t>root@debian7:~#</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11. run a program as another user</a:t>
            </a:r>
            <a:endParaRPr b="1"/>
          </a:p>
          <a:p>
            <a:pPr indent="0" lvl="0" marL="0" rtl="0" algn="l">
              <a:spcBef>
                <a:spcPts val="0"/>
              </a:spcBef>
              <a:spcAft>
                <a:spcPts val="0"/>
              </a:spcAft>
              <a:buNone/>
            </a:pPr>
            <a:r>
              <a:rPr lang="en"/>
              <a:t>-The sudo program allows a user to start a program with the credentials of another user.</a:t>
            </a:r>
            <a:endParaRPr/>
          </a:p>
          <a:p>
            <a:pPr indent="0" lvl="0" marL="0" rtl="0" algn="l">
              <a:spcBef>
                <a:spcPts val="0"/>
              </a:spcBef>
              <a:spcAft>
                <a:spcPts val="0"/>
              </a:spcAft>
              <a:buNone/>
            </a:pPr>
            <a:r>
              <a:rPr lang="en"/>
              <a:t>-Before this works, the system administrator has to set up the /etc/sudoers file.</a:t>
            </a:r>
            <a:endParaRPr/>
          </a:p>
          <a:p>
            <a:pPr indent="0" lvl="0" marL="0" rtl="0" algn="l">
              <a:spcBef>
                <a:spcPts val="0"/>
              </a:spcBef>
              <a:spcAft>
                <a:spcPts val="0"/>
              </a:spcAft>
              <a:buNone/>
            </a:pPr>
            <a:r>
              <a:rPr lang="en"/>
              <a:t>- This can be useful to delegate administrative tasks to another user (without giving the root password).</a:t>
            </a:r>
            <a:endParaRPr/>
          </a:p>
          <a:p>
            <a:pPr indent="0" lvl="0" marL="0" rtl="0" algn="l">
              <a:spcBef>
                <a:spcPts val="0"/>
              </a:spcBef>
              <a:spcAft>
                <a:spcPts val="0"/>
              </a:spcAft>
              <a:buNone/>
            </a:pPr>
            <a:r>
              <a:rPr lang="en"/>
              <a:t>-The screenshot below shows the usage of sudo. User paul received the right to run useradd with the credentials of root. </a:t>
            </a:r>
            <a:endParaRPr/>
          </a:p>
          <a:p>
            <a:pPr indent="0" lvl="0" marL="0" rtl="0" algn="l">
              <a:spcBef>
                <a:spcPts val="0"/>
              </a:spcBef>
              <a:spcAft>
                <a:spcPts val="0"/>
              </a:spcAft>
              <a:buNone/>
            </a:pPr>
            <a:r>
              <a:rPr lang="en"/>
              <a:t>-This allows paul to create new users on the system without becoming root and without knowing the root password.</a:t>
            </a:r>
            <a:endParaRPr/>
          </a:p>
          <a:p>
            <a:pPr indent="0" lvl="0" marL="0" rtl="0" algn="l">
              <a:spcBef>
                <a:spcPts val="0"/>
              </a:spcBef>
              <a:spcAft>
                <a:spcPts val="0"/>
              </a:spcAft>
              <a:buNone/>
            </a:pPr>
            <a:r>
              <a:rPr lang="en"/>
              <a:t>First the command fails for paul.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paul@debian7:~$ /usr/sbin/useradd -m valentina</a:t>
            </a:r>
            <a:endParaRPr/>
          </a:p>
          <a:p>
            <a:pPr indent="0" lvl="0" marL="0" rtl="0" algn="l">
              <a:spcBef>
                <a:spcPts val="0"/>
              </a:spcBef>
              <a:spcAft>
                <a:spcPts val="0"/>
              </a:spcAft>
              <a:buNone/>
            </a:pPr>
            <a:r>
              <a:rPr lang="en"/>
              <a:t>useradd: Permission denied.</a:t>
            </a:r>
            <a:endParaRPr/>
          </a:p>
          <a:p>
            <a:pPr indent="0" lvl="0" marL="0" rtl="0" algn="l">
              <a:spcBef>
                <a:spcPts val="0"/>
              </a:spcBef>
              <a:spcAft>
                <a:spcPts val="0"/>
              </a:spcAft>
              <a:buNone/>
            </a:pPr>
            <a:r>
              <a:rPr lang="en"/>
              <a:t>useradd: cannot lock /etc/passwd; try again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with sudo it works.</a:t>
            </a:r>
            <a:endParaRPr/>
          </a:p>
          <a:p>
            <a:pPr indent="0" lvl="0" marL="0" rtl="0" algn="l">
              <a:spcBef>
                <a:spcPts val="0"/>
              </a:spcBef>
              <a:spcAft>
                <a:spcPts val="0"/>
              </a:spcAft>
              <a:buNone/>
            </a:pPr>
            <a:r>
              <a:rPr lang="en"/>
              <a:t>paul@debian7:~$ sudo /usr/sbin/useradd -m valentina</a:t>
            </a:r>
            <a:endParaRPr/>
          </a:p>
          <a:p>
            <a:pPr indent="0" lvl="0" marL="0" rtl="0" algn="l">
              <a:spcBef>
                <a:spcPts val="0"/>
              </a:spcBef>
              <a:spcAft>
                <a:spcPts val="0"/>
              </a:spcAft>
              <a:buNone/>
            </a:pPr>
            <a:r>
              <a:rPr lang="en"/>
              <a:t>[sudo] password for paul:</a:t>
            </a:r>
            <a:endParaRPr/>
          </a:p>
          <a:p>
            <a:pPr indent="0" lvl="0" marL="0" rtl="0" algn="l">
              <a:spcBef>
                <a:spcPts val="0"/>
              </a:spcBef>
              <a:spcAft>
                <a:spcPts val="0"/>
              </a:spcAft>
              <a:buNone/>
            </a:pPr>
            <a:r>
              <a:rPr lang="en"/>
              <a:t>paul@debian7:~$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04" name="Google Shape;104;p19"/>
          <p:cNvGraphicFramePr/>
          <p:nvPr/>
        </p:nvGraphicFramePr>
        <p:xfrm>
          <a:off x="0" y="248575"/>
          <a:ext cx="3000000" cy="3000000"/>
        </p:xfrm>
        <a:graphic>
          <a:graphicData uri="http://schemas.openxmlformats.org/drawingml/2006/table">
            <a:tbl>
              <a:tblPr>
                <a:noFill/>
                <a:tableStyleId>{4EBB5160-A06B-468F-B519-3B2827C33924}</a:tableStyleId>
              </a:tblPr>
              <a:tblGrid>
                <a:gridCol w="4256050"/>
              </a:tblGrid>
              <a:tr h="6946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5" name="Google Shape;105;p19"/>
          <p:cNvGraphicFramePr/>
          <p:nvPr/>
        </p:nvGraphicFramePr>
        <p:xfrm>
          <a:off x="0" y="3121075"/>
          <a:ext cx="3000000" cy="3000000"/>
        </p:xfrm>
        <a:graphic>
          <a:graphicData uri="http://schemas.openxmlformats.org/drawingml/2006/table">
            <a:tbl>
              <a:tblPr>
                <a:noFill/>
                <a:tableStyleId>{4EBB5160-A06B-468F-B519-3B2827C33924}</a:tableStyleId>
              </a:tblPr>
              <a:tblGrid>
                <a:gridCol w="4256050"/>
              </a:tblGrid>
              <a:tr h="8410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6" name="Google Shape;106;p19"/>
          <p:cNvGraphicFramePr/>
          <p:nvPr/>
        </p:nvGraphicFramePr>
        <p:xfrm>
          <a:off x="0" y="4276950"/>
          <a:ext cx="3000000" cy="3000000"/>
        </p:xfrm>
        <a:graphic>
          <a:graphicData uri="http://schemas.openxmlformats.org/drawingml/2006/table">
            <a:tbl>
              <a:tblPr>
                <a:noFill/>
                <a:tableStyleId>{4EBB5160-A06B-468F-B519-3B2827C33924}</a:tableStyleId>
              </a:tblPr>
              <a:tblGrid>
                <a:gridCol w="4444225"/>
              </a:tblGrid>
              <a:tr h="8410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07" name="Google Shape;107;p19"/>
          <p:cNvPicPr preferRelativeResize="0"/>
          <p:nvPr/>
        </p:nvPicPr>
        <p:blipFill>
          <a:blip r:embed="rId3">
            <a:alphaModFix/>
          </a:blip>
          <a:stretch>
            <a:fillRect/>
          </a:stretch>
        </p:blipFill>
        <p:spPr>
          <a:xfrm>
            <a:off x="6035600" y="2736725"/>
            <a:ext cx="3038925" cy="238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12. Visudo</a:t>
            </a:r>
            <a:endParaRPr b="1"/>
          </a:p>
          <a:p>
            <a:pPr indent="0" lvl="0" marL="0" rtl="0" algn="l">
              <a:spcBef>
                <a:spcPts val="0"/>
              </a:spcBef>
              <a:spcAft>
                <a:spcPts val="0"/>
              </a:spcAft>
              <a:buNone/>
            </a:pPr>
            <a:r>
              <a:rPr lang="en"/>
              <a:t>-Check the man page of visudo before playing with the /etc/sudoers file.</a:t>
            </a:r>
            <a:endParaRPr/>
          </a:p>
          <a:p>
            <a:pPr indent="0" lvl="0" marL="0" rtl="0" algn="l">
              <a:spcBef>
                <a:spcPts val="0"/>
              </a:spcBef>
              <a:spcAft>
                <a:spcPts val="0"/>
              </a:spcAft>
              <a:buNone/>
            </a:pPr>
            <a:r>
              <a:rPr lang="en"/>
              <a:t>- Editing the sudoers is out of scope for this fundamentals 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paul@rhel65:~$ apropos visudo</a:t>
            </a:r>
            <a:endParaRPr/>
          </a:p>
          <a:p>
            <a:pPr indent="0" lvl="0" marL="0" rtl="0" algn="l">
              <a:spcBef>
                <a:spcPts val="0"/>
              </a:spcBef>
              <a:spcAft>
                <a:spcPts val="0"/>
              </a:spcAft>
              <a:buNone/>
            </a:pPr>
            <a:r>
              <a:rPr lang="en"/>
              <a:t>visudo (8) - edit the sudoers file</a:t>
            </a:r>
            <a:endParaRPr/>
          </a:p>
          <a:p>
            <a:pPr indent="0" lvl="0" marL="0" rtl="0" algn="l">
              <a:spcBef>
                <a:spcPts val="0"/>
              </a:spcBef>
              <a:spcAft>
                <a:spcPts val="0"/>
              </a:spcAft>
              <a:buNone/>
            </a:pPr>
            <a:r>
              <a:rPr lang="en"/>
              <a:t>paul@rhel65:~$</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13.  sudo su -</a:t>
            </a:r>
            <a:endParaRPr b="1"/>
          </a:p>
          <a:p>
            <a:pPr indent="0" lvl="0" marL="0" rtl="0" algn="l">
              <a:spcBef>
                <a:spcPts val="0"/>
              </a:spcBef>
              <a:spcAft>
                <a:spcPts val="0"/>
              </a:spcAft>
              <a:buNone/>
            </a:pPr>
            <a:r>
              <a:rPr lang="en"/>
              <a:t>-On some Linux systems like Ubuntu and Xubuntu, the root user does not have a password set.</a:t>
            </a:r>
            <a:endParaRPr/>
          </a:p>
          <a:p>
            <a:pPr indent="0" lvl="0" marL="0" rtl="0" algn="l">
              <a:spcBef>
                <a:spcPts val="0"/>
              </a:spcBef>
              <a:spcAft>
                <a:spcPts val="0"/>
              </a:spcAft>
              <a:buNone/>
            </a:pPr>
            <a:r>
              <a:rPr lang="en"/>
              <a:t>- This means that it is not possible to login as root (extra security). </a:t>
            </a:r>
            <a:endParaRPr/>
          </a:p>
          <a:p>
            <a:pPr indent="0" lvl="0" marL="0" rtl="0" algn="l">
              <a:spcBef>
                <a:spcPts val="0"/>
              </a:spcBef>
              <a:spcAft>
                <a:spcPts val="0"/>
              </a:spcAft>
              <a:buNone/>
            </a:pPr>
            <a:r>
              <a:rPr lang="en"/>
              <a:t>-To perform tasks as root, the first user is given all sudo rights via the /etc/sudoers.</a:t>
            </a:r>
            <a:endParaRPr/>
          </a:p>
          <a:p>
            <a:pPr indent="0" lvl="0" marL="0" rtl="0" algn="l">
              <a:spcBef>
                <a:spcPts val="0"/>
              </a:spcBef>
              <a:spcAft>
                <a:spcPts val="0"/>
              </a:spcAft>
              <a:buNone/>
            </a:pPr>
            <a:r>
              <a:rPr lang="en"/>
              <a:t>- In fact all users that are members of the admin group can use sudo to run all commands as root.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root@laika:~# grep admin /etc/sudoers</a:t>
            </a:r>
            <a:endParaRPr/>
          </a:p>
          <a:p>
            <a:pPr indent="0" lvl="0" marL="0" rtl="0" algn="l">
              <a:spcBef>
                <a:spcPts val="0"/>
              </a:spcBef>
              <a:spcAft>
                <a:spcPts val="0"/>
              </a:spcAft>
              <a:buNone/>
            </a:pPr>
            <a:r>
              <a:rPr lang="en"/>
              <a:t># Members of the admin group may gain root privileges</a:t>
            </a:r>
            <a:endParaRPr/>
          </a:p>
          <a:p>
            <a:pPr indent="0" lvl="0" marL="0" rtl="0" algn="l">
              <a:spcBef>
                <a:spcPts val="0"/>
              </a:spcBef>
              <a:spcAft>
                <a:spcPts val="0"/>
              </a:spcAft>
              <a:buNone/>
            </a:pPr>
            <a:r>
              <a:rPr lang="en"/>
              <a:t>%admin ALL=(ALL)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end result of this is that the user can type sudo su - and become root without having to enter the root password. </a:t>
            </a:r>
            <a:endParaRPr/>
          </a:p>
          <a:p>
            <a:pPr indent="0" lvl="0" marL="0" rtl="0" algn="l">
              <a:spcBef>
                <a:spcPts val="0"/>
              </a:spcBef>
              <a:spcAft>
                <a:spcPts val="0"/>
              </a:spcAft>
              <a:buNone/>
            </a:pPr>
            <a:r>
              <a:rPr lang="en"/>
              <a:t>-The sudo command does require you to enter your own password.</a:t>
            </a:r>
            <a:endParaRPr/>
          </a:p>
          <a:p>
            <a:pPr indent="0" lvl="0" marL="0" rtl="0" algn="l">
              <a:spcBef>
                <a:spcPts val="0"/>
              </a:spcBef>
              <a:spcAft>
                <a:spcPts val="0"/>
              </a:spcAft>
              <a:buNone/>
            </a:pPr>
            <a:r>
              <a:rPr lang="en"/>
              <a:t>-Thus the password prompt in the screenshot below is for sudo, not for su.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13" name="Google Shape;113;p20"/>
          <p:cNvGraphicFramePr/>
          <p:nvPr/>
        </p:nvGraphicFramePr>
        <p:xfrm>
          <a:off x="88300" y="959450"/>
          <a:ext cx="3000000" cy="3000000"/>
        </p:xfrm>
        <a:graphic>
          <a:graphicData uri="http://schemas.openxmlformats.org/drawingml/2006/table">
            <a:tbl>
              <a:tblPr>
                <a:noFill/>
                <a:tableStyleId>{4EBB5160-A06B-468F-B519-3B2827C33924}</a:tableStyleId>
              </a:tblPr>
              <a:tblGrid>
                <a:gridCol w="4483700"/>
              </a:tblGrid>
              <a:tr h="6249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14" name="Google Shape;114;p20"/>
          <p:cNvGraphicFramePr/>
          <p:nvPr/>
        </p:nvGraphicFramePr>
        <p:xfrm>
          <a:off x="0" y="3000000"/>
          <a:ext cx="3000000" cy="3000000"/>
        </p:xfrm>
        <a:graphic>
          <a:graphicData uri="http://schemas.openxmlformats.org/drawingml/2006/table">
            <a:tbl>
              <a:tblPr>
                <a:noFill/>
                <a:tableStyleId>{4EBB5160-A06B-468F-B519-3B2827C33924}</a:tableStyleId>
              </a:tblPr>
              <a:tblGrid>
                <a:gridCol w="4572000"/>
              </a:tblGrid>
              <a:tr h="71662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15" name="Google Shape;115;p20"/>
          <p:cNvPicPr preferRelativeResize="0"/>
          <p:nvPr/>
        </p:nvPicPr>
        <p:blipFill>
          <a:blip r:embed="rId3">
            <a:alphaModFix/>
          </a:blip>
          <a:stretch>
            <a:fillRect/>
          </a:stretch>
        </p:blipFill>
        <p:spPr>
          <a:xfrm>
            <a:off x="7230400" y="38422"/>
            <a:ext cx="1847850" cy="195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paul@laika:~$ sudo su -</a:t>
            </a:r>
            <a:endParaRPr/>
          </a:p>
          <a:p>
            <a:pPr indent="0" lvl="0" marL="0" rtl="0" algn="l">
              <a:spcBef>
                <a:spcPts val="0"/>
              </a:spcBef>
              <a:spcAft>
                <a:spcPts val="0"/>
              </a:spcAft>
              <a:buNone/>
            </a:pPr>
            <a:r>
              <a:rPr lang="en"/>
              <a:t>Password:</a:t>
            </a:r>
            <a:endParaRPr/>
          </a:p>
          <a:p>
            <a:pPr indent="0" lvl="0" marL="0" rtl="0" algn="l">
              <a:spcBef>
                <a:spcPts val="0"/>
              </a:spcBef>
              <a:spcAft>
                <a:spcPts val="0"/>
              </a:spcAft>
              <a:buNone/>
            </a:pPr>
            <a:r>
              <a:rPr lang="en"/>
              <a:t>root@laika:~#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14.  sudo logging</a:t>
            </a:r>
            <a:endParaRPr b="1"/>
          </a:p>
          <a:p>
            <a:pPr indent="0" lvl="0" marL="0" rtl="0" algn="l">
              <a:spcBef>
                <a:spcPts val="0"/>
              </a:spcBef>
              <a:spcAft>
                <a:spcPts val="0"/>
              </a:spcAft>
              <a:buNone/>
            </a:pPr>
            <a:r>
              <a:rPr lang="en"/>
              <a:t>Using sudo without authorization will result in a severe warning: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paul@rhel65:~$ sudo su -</a:t>
            </a:r>
            <a:endParaRPr/>
          </a:p>
          <a:p>
            <a:pPr indent="0" lvl="0" marL="0" rtl="0" algn="l">
              <a:spcBef>
                <a:spcPts val="0"/>
              </a:spcBef>
              <a:spcAft>
                <a:spcPts val="0"/>
              </a:spcAft>
              <a:buNone/>
            </a:pPr>
            <a:r>
              <a:rPr lang="en"/>
              <a:t>We trust you have received the usual lecture from the local System</a:t>
            </a:r>
            <a:endParaRPr/>
          </a:p>
          <a:p>
            <a:pPr indent="0" lvl="0" marL="0" rtl="0" algn="l">
              <a:spcBef>
                <a:spcPts val="0"/>
              </a:spcBef>
              <a:spcAft>
                <a:spcPts val="0"/>
              </a:spcAft>
              <a:buNone/>
            </a:pPr>
            <a:r>
              <a:rPr lang="en"/>
              <a:t>Administrator. It usually boils down to these three things:</a:t>
            </a:r>
            <a:endParaRPr/>
          </a:p>
          <a:p>
            <a:pPr indent="0" lvl="0" marL="0" rtl="0" algn="l">
              <a:spcBef>
                <a:spcPts val="0"/>
              </a:spcBef>
              <a:spcAft>
                <a:spcPts val="0"/>
              </a:spcAft>
              <a:buNone/>
            </a:pPr>
            <a:r>
              <a:rPr lang="en"/>
              <a:t> #1) Respect the privacy of others.</a:t>
            </a:r>
            <a:endParaRPr/>
          </a:p>
          <a:p>
            <a:pPr indent="0" lvl="0" marL="0" rtl="0" algn="l">
              <a:spcBef>
                <a:spcPts val="0"/>
              </a:spcBef>
              <a:spcAft>
                <a:spcPts val="0"/>
              </a:spcAft>
              <a:buNone/>
            </a:pPr>
            <a:r>
              <a:rPr lang="en"/>
              <a:t> #2) Think before you type.</a:t>
            </a:r>
            <a:endParaRPr/>
          </a:p>
          <a:p>
            <a:pPr indent="0" lvl="0" marL="0" rtl="0" algn="l">
              <a:spcBef>
                <a:spcPts val="0"/>
              </a:spcBef>
              <a:spcAft>
                <a:spcPts val="0"/>
              </a:spcAft>
              <a:buNone/>
            </a:pPr>
            <a:r>
              <a:rPr lang="en"/>
              <a:t> #3) With great power comes great responsibility.</a:t>
            </a:r>
            <a:endParaRPr/>
          </a:p>
          <a:p>
            <a:pPr indent="0" lvl="0" marL="0" rtl="0" algn="l">
              <a:spcBef>
                <a:spcPts val="0"/>
              </a:spcBef>
              <a:spcAft>
                <a:spcPts val="0"/>
              </a:spcAft>
              <a:buNone/>
            </a:pPr>
            <a:r>
              <a:rPr lang="en"/>
              <a:t>[sudo] password for paul:</a:t>
            </a:r>
            <a:endParaRPr/>
          </a:p>
          <a:p>
            <a:pPr indent="0" lvl="0" marL="0" rtl="0" algn="l">
              <a:spcBef>
                <a:spcPts val="0"/>
              </a:spcBef>
              <a:spcAft>
                <a:spcPts val="0"/>
              </a:spcAft>
              <a:buNone/>
            </a:pPr>
            <a:r>
              <a:rPr lang="en"/>
              <a:t>paul is not in the sudoers file. This incident will be reported.</a:t>
            </a:r>
            <a:endParaRPr/>
          </a:p>
          <a:p>
            <a:pPr indent="0" lvl="0" marL="0" rtl="0" algn="l">
              <a:spcBef>
                <a:spcPts val="0"/>
              </a:spcBef>
              <a:spcAft>
                <a:spcPts val="0"/>
              </a:spcAft>
              <a:buNone/>
            </a:pPr>
            <a:r>
              <a:rPr lang="en"/>
              <a:t>paul@rhel65:~$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root user can see this in the /var/log/secure on Red Hat and in /var/log/auth.log on Debian).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21" name="Google Shape;121;p21"/>
          <p:cNvGraphicFramePr/>
          <p:nvPr/>
        </p:nvGraphicFramePr>
        <p:xfrm>
          <a:off x="74325" y="130075"/>
          <a:ext cx="3000000" cy="3000000"/>
        </p:xfrm>
        <a:graphic>
          <a:graphicData uri="http://schemas.openxmlformats.org/drawingml/2006/table">
            <a:tbl>
              <a:tblPr>
                <a:noFill/>
                <a:tableStyleId>{4EBB5160-A06B-468F-B519-3B2827C33924}</a:tableStyleId>
              </a:tblPr>
              <a:tblGrid>
                <a:gridCol w="5329375"/>
              </a:tblGrid>
              <a:tr h="8967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22" name="Google Shape;122;p21"/>
          <p:cNvGraphicFramePr/>
          <p:nvPr/>
        </p:nvGraphicFramePr>
        <p:xfrm>
          <a:off x="74325" y="1774900"/>
          <a:ext cx="3000000" cy="3000000"/>
        </p:xfrm>
        <a:graphic>
          <a:graphicData uri="http://schemas.openxmlformats.org/drawingml/2006/table">
            <a:tbl>
              <a:tblPr>
                <a:noFill/>
                <a:tableStyleId>{4EBB5160-A06B-468F-B519-3B2827C33924}</a:tableStyleId>
              </a:tblPr>
              <a:tblGrid>
                <a:gridCol w="5329375"/>
              </a:tblGrid>
              <a:tr h="2053675">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23" name="Google Shape;123;p21"/>
          <p:cNvPicPr preferRelativeResize="0"/>
          <p:nvPr/>
        </p:nvPicPr>
        <p:blipFill>
          <a:blip r:embed="rId3">
            <a:alphaModFix/>
          </a:blip>
          <a:stretch>
            <a:fillRect/>
          </a:stretch>
        </p:blipFill>
        <p:spPr>
          <a:xfrm>
            <a:off x="5993775" y="0"/>
            <a:ext cx="3150225" cy="205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