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1" r:id="rId6"/>
    <p:sldId id="257" r:id="rId7"/>
    <p:sldId id="283" r:id="rId8"/>
    <p:sldId id="284" r:id="rId9"/>
    <p:sldId id="285" r:id="rId10"/>
    <p:sldId id="290" r:id="rId11"/>
    <p:sldId id="260" r:id="rId12"/>
    <p:sldId id="262" r:id="rId13"/>
    <p:sldId id="263" r:id="rId14"/>
    <p:sldId id="264" r:id="rId15"/>
    <p:sldId id="282" r:id="rId16"/>
    <p:sldId id="258" r:id="rId17"/>
    <p:sldId id="259" r:id="rId18"/>
    <p:sldId id="265" r:id="rId19"/>
    <p:sldId id="266" r:id="rId20"/>
    <p:sldId id="267" r:id="rId21"/>
    <p:sldId id="268" r:id="rId22"/>
    <p:sldId id="270" r:id="rId23"/>
    <p:sldId id="286" r:id="rId24"/>
    <p:sldId id="287" r:id="rId25"/>
    <p:sldId id="288" r:id="rId26"/>
    <p:sldId id="289" r:id="rId27"/>
    <p:sldId id="272" r:id="rId28"/>
    <p:sldId id="291" r:id="rId29"/>
    <p:sldId id="292" r:id="rId30"/>
    <p:sldId id="293" r:id="rId31"/>
    <p:sldId id="273" r:id="rId32"/>
    <p:sldId id="274" r:id="rId33"/>
    <p:sldId id="275" r:id="rId34"/>
    <p:sldId id="276" r:id="rId35"/>
    <p:sldId id="277" r:id="rId36"/>
    <p:sldId id="278" r:id="rId37"/>
    <p:sldId id="280" r:id="rId38"/>
    <p:sldId id="281" r:id="rId39"/>
    <p:sldId id="295" r:id="rId40"/>
    <p:sldId id="294" r:id="rId41"/>
    <p:sldId id="300" r:id="rId42"/>
  </p:sldIdLst>
  <p:sldSz cx="9144000" cy="6858000" type="screen4x3"/>
  <p:notesSz cx="6858000" cy="9144000"/>
  <p:custDataLst>
    <p:tags r:id="rId43"/>
  </p:custDataLst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D8183F-959E-1AE2-1F77-05827AF20393}" v="1" dt="2020-09-13T23:42:05.7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1"/>
  </p:normalViewPr>
  <p:slideViewPr>
    <p:cSldViewPr>
      <p:cViewPr varScale="1">
        <p:scale>
          <a:sx n="104" d="100"/>
          <a:sy n="104" d="100"/>
        </p:scale>
        <p:origin x="188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gs" Target="tags/tag1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CA2AA0-1C6E-4F91-95E7-0D49EE0F4DEF}" type="slidenum">
              <a:rPr lang="en-NZ" altLang="en-US"/>
              <a:pPr/>
              <a:t>‹#›</a:t>
            </a:fld>
            <a:endParaRPr lang="en-NZ" altLang="en-US" dirty="0"/>
          </a:p>
        </p:txBody>
      </p:sp>
    </p:spTree>
    <p:extLst>
      <p:ext uri="{BB962C8B-B14F-4D97-AF65-F5344CB8AC3E}">
        <p14:creationId xmlns:p14="http://schemas.microsoft.com/office/powerpoint/2010/main" val="88369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F2DBA8-8571-43D0-A9D6-51637AC374D7}" type="slidenum">
              <a:rPr lang="en-NZ" altLang="en-US"/>
              <a:pPr/>
              <a:t>‹#›</a:t>
            </a:fld>
            <a:endParaRPr lang="en-NZ" altLang="en-US" dirty="0"/>
          </a:p>
        </p:txBody>
      </p:sp>
    </p:spTree>
    <p:extLst>
      <p:ext uri="{BB962C8B-B14F-4D97-AF65-F5344CB8AC3E}">
        <p14:creationId xmlns:p14="http://schemas.microsoft.com/office/powerpoint/2010/main" val="696429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623916-F48D-47E9-91E5-5B7609E43C6C}" type="slidenum">
              <a:rPr lang="en-NZ" altLang="en-US"/>
              <a:pPr/>
              <a:t>‹#›</a:t>
            </a:fld>
            <a:endParaRPr lang="en-NZ" altLang="en-US" dirty="0"/>
          </a:p>
        </p:txBody>
      </p:sp>
    </p:spTree>
    <p:extLst>
      <p:ext uri="{BB962C8B-B14F-4D97-AF65-F5344CB8AC3E}">
        <p14:creationId xmlns:p14="http://schemas.microsoft.com/office/powerpoint/2010/main" val="203690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DA6DF4-1C9B-48F7-9405-B81EBFFD74DA}" type="slidenum">
              <a:rPr lang="en-NZ" altLang="en-US"/>
              <a:pPr/>
              <a:t>‹#›</a:t>
            </a:fld>
            <a:endParaRPr lang="en-NZ" altLang="en-US" dirty="0"/>
          </a:p>
        </p:txBody>
      </p:sp>
    </p:spTree>
    <p:extLst>
      <p:ext uri="{BB962C8B-B14F-4D97-AF65-F5344CB8AC3E}">
        <p14:creationId xmlns:p14="http://schemas.microsoft.com/office/powerpoint/2010/main" val="4152332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E3C961-47BF-4B5E-9BEC-C3F3BF27F94B}" type="slidenum">
              <a:rPr lang="en-NZ" altLang="en-US"/>
              <a:pPr/>
              <a:t>‹#›</a:t>
            </a:fld>
            <a:endParaRPr lang="en-NZ" altLang="en-US" dirty="0"/>
          </a:p>
        </p:txBody>
      </p:sp>
    </p:spTree>
    <p:extLst>
      <p:ext uri="{BB962C8B-B14F-4D97-AF65-F5344CB8AC3E}">
        <p14:creationId xmlns:p14="http://schemas.microsoft.com/office/powerpoint/2010/main" val="3934735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3AB2C0-B1E5-48CB-BDD3-BD620AC1CB01}" type="slidenum">
              <a:rPr lang="en-NZ" altLang="en-US"/>
              <a:pPr/>
              <a:t>‹#›</a:t>
            </a:fld>
            <a:endParaRPr lang="en-NZ" altLang="en-US" dirty="0"/>
          </a:p>
        </p:txBody>
      </p:sp>
    </p:spTree>
    <p:extLst>
      <p:ext uri="{BB962C8B-B14F-4D97-AF65-F5344CB8AC3E}">
        <p14:creationId xmlns:p14="http://schemas.microsoft.com/office/powerpoint/2010/main" val="2023345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0C9874-DA7D-41DC-B670-1BF9C0A553BC}" type="slidenum">
              <a:rPr lang="en-NZ" altLang="en-US"/>
              <a:pPr/>
              <a:t>‹#›</a:t>
            </a:fld>
            <a:endParaRPr lang="en-NZ" altLang="en-US" dirty="0"/>
          </a:p>
        </p:txBody>
      </p:sp>
    </p:spTree>
    <p:extLst>
      <p:ext uri="{BB962C8B-B14F-4D97-AF65-F5344CB8AC3E}">
        <p14:creationId xmlns:p14="http://schemas.microsoft.com/office/powerpoint/2010/main" val="1898985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76F499-090E-42E9-AD59-622345F6C748}" type="slidenum">
              <a:rPr lang="en-NZ" altLang="en-US"/>
              <a:pPr/>
              <a:t>‹#›</a:t>
            </a:fld>
            <a:endParaRPr lang="en-NZ" altLang="en-US" dirty="0"/>
          </a:p>
        </p:txBody>
      </p:sp>
    </p:spTree>
    <p:extLst>
      <p:ext uri="{BB962C8B-B14F-4D97-AF65-F5344CB8AC3E}">
        <p14:creationId xmlns:p14="http://schemas.microsoft.com/office/powerpoint/2010/main" val="18197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0D01AF-B780-4607-9B49-144221855B7A}" type="slidenum">
              <a:rPr lang="en-NZ" altLang="en-US"/>
              <a:pPr/>
              <a:t>‹#›</a:t>
            </a:fld>
            <a:endParaRPr lang="en-NZ" altLang="en-US" dirty="0"/>
          </a:p>
        </p:txBody>
      </p:sp>
    </p:spTree>
    <p:extLst>
      <p:ext uri="{BB962C8B-B14F-4D97-AF65-F5344CB8AC3E}">
        <p14:creationId xmlns:p14="http://schemas.microsoft.com/office/powerpoint/2010/main" val="409430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79E974-6672-46DF-8A5E-84CB2635B950}" type="slidenum">
              <a:rPr lang="en-NZ" altLang="en-US"/>
              <a:pPr/>
              <a:t>‹#›</a:t>
            </a:fld>
            <a:endParaRPr lang="en-NZ" altLang="en-US" dirty="0"/>
          </a:p>
        </p:txBody>
      </p:sp>
    </p:spTree>
    <p:extLst>
      <p:ext uri="{BB962C8B-B14F-4D97-AF65-F5344CB8AC3E}">
        <p14:creationId xmlns:p14="http://schemas.microsoft.com/office/powerpoint/2010/main" val="2616488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NZ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89E4BA-D41E-421E-8EAA-221156523BAC}" type="slidenum">
              <a:rPr lang="en-NZ" altLang="en-US"/>
              <a:pPr/>
              <a:t>‹#›</a:t>
            </a:fld>
            <a:endParaRPr lang="en-NZ" altLang="en-US" dirty="0"/>
          </a:p>
        </p:txBody>
      </p:sp>
    </p:spTree>
    <p:extLst>
      <p:ext uri="{BB962C8B-B14F-4D97-AF65-F5344CB8AC3E}">
        <p14:creationId xmlns:p14="http://schemas.microsoft.com/office/powerpoint/2010/main" val="1720068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NZ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NZ" altLang="en-US"/>
              <a:t>Click to edit Master text styles</a:t>
            </a:r>
          </a:p>
          <a:p>
            <a:pPr lvl="1"/>
            <a:endParaRPr lang="en-NZ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NZ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NZ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7CB1E3E-2FF5-4B9B-B18C-F113E47FE173}" type="slidenum">
              <a:rPr lang="en-NZ" altLang="en-US"/>
              <a:pPr/>
              <a:t>‹#›</a:t>
            </a:fld>
            <a:endParaRPr lang="en-NZ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i="0" u="none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Gill Sans MT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Gill Sans MT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Gill Sans MT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Gill Sans MT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Gill Sans MT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Gill Sans MT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Gill Sans MT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 i="0" u="none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br>
              <a:rPr lang="en-NZ" altLang="en-US" dirty="0"/>
            </a:br>
            <a:r>
              <a:rPr lang="en-NZ" altLang="en-US" dirty="0"/>
              <a:t>RESEARCH QUALITY AND </a:t>
            </a:r>
            <a:r>
              <a:rPr lang="en-NZ" altLang="en-US"/>
              <a:t>ETHICS OVERVIEW</a:t>
            </a:r>
            <a:endParaRPr lang="en-NZ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/>
          <a:lstStyle/>
          <a:p>
            <a:pPr eaLnBrk="1" hangingPunct="1"/>
            <a:r>
              <a:rPr lang="en-NZ" altLang="en-US" dirty="0"/>
              <a:t>Where do errors come from?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7847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NZ" altLang="en-US" dirty="0">
                <a:solidFill>
                  <a:schemeClr val="tx2"/>
                </a:solidFill>
              </a:rPr>
              <a:t>RESEARCHER:</a:t>
            </a:r>
          </a:p>
          <a:p>
            <a:pPr eaLnBrk="1" hangingPunct="1"/>
            <a:r>
              <a:rPr lang="en-NZ" altLang="en-US" dirty="0"/>
              <a:t>Distort findings randomly or systematically by:</a:t>
            </a:r>
          </a:p>
          <a:p>
            <a:pPr lvl="1" eaLnBrk="1" hangingPunct="1"/>
            <a:r>
              <a:rPr lang="en-NZ" altLang="en-US" dirty="0"/>
              <a:t>Bounded rationality</a:t>
            </a:r>
          </a:p>
          <a:p>
            <a:pPr lvl="1" eaLnBrk="1" hangingPunct="1"/>
            <a:r>
              <a:rPr lang="en-NZ" altLang="en-US" dirty="0"/>
              <a:t>Research experience</a:t>
            </a:r>
          </a:p>
          <a:p>
            <a:pPr lvl="1" eaLnBrk="1" hangingPunct="1"/>
            <a:r>
              <a:rPr lang="en-NZ" altLang="en-US" dirty="0"/>
              <a:t>Prejudices </a:t>
            </a:r>
          </a:p>
          <a:p>
            <a:pPr lvl="1" eaLnBrk="1" hangingPunct="1"/>
            <a:r>
              <a:rPr lang="en-NZ" altLang="en-US" dirty="0"/>
              <a:t>Work ethic and attention to detail</a:t>
            </a:r>
          </a:p>
          <a:p>
            <a:pPr lvl="1" eaLnBrk="1" hangingPunct="1"/>
            <a:r>
              <a:rPr lang="en-NZ" altLang="en-US" dirty="0"/>
              <a:t>Personality and presentation</a:t>
            </a:r>
          </a:p>
          <a:p>
            <a:pPr lvl="1" eaLnBrk="1" hangingPunct="1"/>
            <a:r>
              <a:rPr lang="en-NZ" altLang="en-US" dirty="0"/>
              <a:t>Organisational politics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/>
          <a:lstStyle/>
          <a:p>
            <a:pPr eaLnBrk="1" hangingPunct="1"/>
            <a:r>
              <a:rPr lang="en-NZ" altLang="en-US" dirty="0"/>
              <a:t>Where do errors come from?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784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NZ" altLang="en-US" dirty="0">
                <a:solidFill>
                  <a:schemeClr val="tx2"/>
                </a:solidFill>
              </a:rPr>
              <a:t>RESEARCH DESIGN &amp; PROCESS:</a:t>
            </a:r>
          </a:p>
          <a:p>
            <a:pPr eaLnBrk="1" hangingPunct="1">
              <a:lnSpc>
                <a:spcPct val="90000"/>
              </a:lnSpc>
            </a:pPr>
            <a:r>
              <a:rPr lang="en-NZ" altLang="en-US" dirty="0"/>
              <a:t>Huge number of factors here:</a:t>
            </a:r>
          </a:p>
          <a:p>
            <a:pPr lvl="1" eaLnBrk="1" hangingPunct="1">
              <a:lnSpc>
                <a:spcPct val="90000"/>
              </a:lnSpc>
            </a:pPr>
            <a:r>
              <a:rPr lang="en-NZ" altLang="en-US" dirty="0"/>
              <a:t>Loose objectives</a:t>
            </a:r>
          </a:p>
          <a:p>
            <a:pPr lvl="1" eaLnBrk="1" hangingPunct="1">
              <a:lnSpc>
                <a:spcPct val="90000"/>
              </a:lnSpc>
            </a:pPr>
            <a:r>
              <a:rPr lang="en-NZ" altLang="en-US" dirty="0"/>
              <a:t>Overall research method selected</a:t>
            </a:r>
          </a:p>
          <a:p>
            <a:pPr lvl="1" eaLnBrk="1" hangingPunct="1">
              <a:lnSpc>
                <a:spcPct val="90000"/>
              </a:lnSpc>
            </a:pPr>
            <a:r>
              <a:rPr lang="en-NZ" altLang="en-US" dirty="0"/>
              <a:t>Sample plan &amp; respondent selection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NZ" altLang="en-US" dirty="0"/>
              <a:t>Question and questionnaire design</a:t>
            </a:r>
          </a:p>
          <a:p>
            <a:pPr lvl="1" eaLnBrk="1" hangingPunct="1">
              <a:lnSpc>
                <a:spcPct val="90000"/>
              </a:lnSpc>
            </a:pPr>
            <a:r>
              <a:rPr lang="en-NZ" altLang="en-US" dirty="0"/>
              <a:t>Analysis methodologies</a:t>
            </a:r>
          </a:p>
          <a:p>
            <a:pPr lvl="1" eaLnBrk="1" hangingPunct="1">
              <a:lnSpc>
                <a:spcPct val="90000"/>
              </a:lnSpc>
            </a:pPr>
            <a:r>
              <a:rPr lang="en-NZ" altLang="en-US" dirty="0"/>
              <a:t>Report writing</a:t>
            </a:r>
          </a:p>
          <a:p>
            <a:pPr lvl="1" eaLnBrk="1" hangingPunct="1">
              <a:lnSpc>
                <a:spcPct val="90000"/>
              </a:lnSpc>
            </a:pPr>
            <a:r>
              <a:rPr lang="en-NZ" altLang="en-US" dirty="0"/>
              <a:t>Time and budget</a:t>
            </a:r>
          </a:p>
          <a:p>
            <a:pPr lvl="1" eaLnBrk="1" hangingPunct="1">
              <a:lnSpc>
                <a:spcPct val="90000"/>
              </a:lnSpc>
            </a:pPr>
            <a:r>
              <a:rPr lang="en-NZ" altLang="en-US" dirty="0"/>
              <a:t>Organisational politics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993775"/>
          </a:xfrm>
        </p:spPr>
        <p:txBody>
          <a:bodyPr/>
          <a:lstStyle/>
          <a:p>
            <a:pPr eaLnBrk="1" hangingPunct="1"/>
            <a:r>
              <a:rPr lang="en-NZ" altLang="en-US" dirty="0"/>
              <a:t>Research quality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41438"/>
            <a:ext cx="8229600" cy="4784725"/>
          </a:xfrm>
        </p:spPr>
        <p:txBody>
          <a:bodyPr/>
          <a:lstStyle/>
          <a:p>
            <a:pPr eaLnBrk="1" hangingPunct="1"/>
            <a:r>
              <a:rPr lang="en-NZ" altLang="en-US" sz="3200" dirty="0"/>
              <a:t>Errors can be:</a:t>
            </a:r>
          </a:p>
          <a:p>
            <a:pPr eaLnBrk="1" hangingPunct="1"/>
            <a:endParaRPr lang="en-NZ" altLang="en-US" sz="3200" dirty="0"/>
          </a:p>
          <a:p>
            <a:pPr lvl="1" eaLnBrk="1" hangingPunct="1"/>
            <a:r>
              <a:rPr lang="en-NZ" altLang="en-US" sz="3200" dirty="0"/>
              <a:t>Erratic mistakes = </a:t>
            </a:r>
            <a:r>
              <a:rPr lang="en-NZ" altLang="en-US" sz="3200" dirty="0">
                <a:solidFill>
                  <a:schemeClr val="tx2"/>
                </a:solidFill>
              </a:rPr>
              <a:t>random error </a:t>
            </a:r>
          </a:p>
          <a:p>
            <a:pPr lvl="1" eaLnBrk="1" hangingPunct="1"/>
            <a:r>
              <a:rPr lang="en-NZ" altLang="en-US" sz="3200" dirty="0">
                <a:solidFill>
                  <a:schemeClr val="tx2"/>
                </a:solidFill>
              </a:rPr>
              <a:t>Built in bias        = systematic error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4"/>
          <p:cNvSpPr>
            <a:spLocks noChangeArrowheads="1"/>
          </p:cNvSpPr>
          <p:nvPr/>
        </p:nvSpPr>
        <p:spPr bwMode="auto">
          <a:xfrm>
            <a:off x="2124075" y="981075"/>
            <a:ext cx="4537075" cy="5545138"/>
          </a:xfrm>
          <a:prstGeom prst="octagon">
            <a:avLst>
              <a:gd name="adj" fmla="val 29287"/>
            </a:avLst>
          </a:prstGeom>
          <a:solidFill>
            <a:srgbClr val="FF9900"/>
          </a:solidFill>
          <a:ln w="444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 dirty="0">
              <a:latin typeface="Arial" panose="020B0604020202020204" pitchFamily="34" charset="0"/>
            </a:endParaRPr>
          </a:p>
        </p:txBody>
      </p:sp>
      <p:sp>
        <p:nvSpPr>
          <p:cNvPr id="13315" name="AutoShape 5"/>
          <p:cNvSpPr>
            <a:spLocks noChangeArrowheads="1"/>
          </p:cNvSpPr>
          <p:nvPr/>
        </p:nvSpPr>
        <p:spPr bwMode="auto">
          <a:xfrm>
            <a:off x="2627313" y="981075"/>
            <a:ext cx="6265862" cy="5545138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222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NZ" altLang="en-US" sz="2400" dirty="0">
                <a:latin typeface="Arial" panose="020B0604020202020204" pitchFamily="34" charset="0"/>
              </a:rPr>
              <a:t>RESEARCH FINDINGS</a:t>
            </a:r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468313" y="476250"/>
            <a:ext cx="1943100" cy="4318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NZ" altLang="en-US" sz="1800" dirty="0">
                <a:latin typeface="Arial" panose="020B0604020202020204" pitchFamily="34" charset="0"/>
              </a:rPr>
              <a:t>REALITY</a:t>
            </a:r>
          </a:p>
        </p:txBody>
      </p:sp>
      <p:sp>
        <p:nvSpPr>
          <p:cNvPr id="13317" name="Line 8"/>
          <p:cNvSpPr>
            <a:spLocks noChangeShapeType="1"/>
          </p:cNvSpPr>
          <p:nvPr/>
        </p:nvSpPr>
        <p:spPr bwMode="auto">
          <a:xfrm>
            <a:off x="2411413" y="908050"/>
            <a:ext cx="576262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NZ" dirty="0"/>
          </a:p>
        </p:txBody>
      </p:sp>
      <p:sp>
        <p:nvSpPr>
          <p:cNvPr id="13318" name="Rectangle 9"/>
          <p:cNvSpPr>
            <a:spLocks noChangeArrowheads="1"/>
          </p:cNvSpPr>
          <p:nvPr/>
        </p:nvSpPr>
        <p:spPr bwMode="auto">
          <a:xfrm>
            <a:off x="179388" y="5589588"/>
            <a:ext cx="2016125" cy="9350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NZ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RANDOM ERROR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NZ" altLang="en-US" sz="1800" dirty="0">
                <a:latin typeface="Arial" panose="020B0604020202020204" pitchFamily="34" charset="0"/>
              </a:rPr>
              <a:t>DIFFERENCE</a:t>
            </a:r>
          </a:p>
        </p:txBody>
      </p:sp>
      <p:sp>
        <p:nvSpPr>
          <p:cNvPr id="13319" name="Line 10"/>
          <p:cNvSpPr>
            <a:spLocks noChangeShapeType="1"/>
          </p:cNvSpPr>
          <p:nvPr/>
        </p:nvSpPr>
        <p:spPr bwMode="auto">
          <a:xfrm flipV="1">
            <a:off x="1258888" y="4868863"/>
            <a:ext cx="1081087" cy="720725"/>
          </a:xfrm>
          <a:prstGeom prst="line">
            <a:avLst/>
          </a:prstGeom>
          <a:noFill/>
          <a:ln w="825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NZ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4"/>
          <p:cNvSpPr>
            <a:spLocks noChangeArrowheads="1"/>
          </p:cNvSpPr>
          <p:nvPr/>
        </p:nvSpPr>
        <p:spPr bwMode="auto">
          <a:xfrm>
            <a:off x="5111750" y="1471613"/>
            <a:ext cx="4032250" cy="4033837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NZ" altLang="en-US" sz="1800" dirty="0">
                <a:latin typeface="Arial" panose="020B0604020202020204" pitchFamily="34" charset="0"/>
              </a:rPr>
              <a:t>RESEARCH FINDINGS</a:t>
            </a:r>
          </a:p>
        </p:txBody>
      </p:sp>
      <p:sp>
        <p:nvSpPr>
          <p:cNvPr id="14339" name="AutoShape 5"/>
          <p:cNvSpPr>
            <a:spLocks noChangeArrowheads="1"/>
          </p:cNvSpPr>
          <p:nvPr/>
        </p:nvSpPr>
        <p:spPr bwMode="auto">
          <a:xfrm>
            <a:off x="395288" y="1484313"/>
            <a:ext cx="4032250" cy="4033837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NZ" altLang="en-US" sz="1800" dirty="0">
                <a:latin typeface="Arial" panose="020B0604020202020204" pitchFamily="34" charset="0"/>
              </a:rPr>
              <a:t>REALITY</a:t>
            </a:r>
          </a:p>
        </p:txBody>
      </p:sp>
      <p:sp>
        <p:nvSpPr>
          <p:cNvPr id="14340" name="Rectangle 6"/>
          <p:cNvSpPr>
            <a:spLocks noChangeArrowheads="1"/>
          </p:cNvSpPr>
          <p:nvPr/>
        </p:nvSpPr>
        <p:spPr bwMode="auto">
          <a:xfrm>
            <a:off x="2339975" y="260350"/>
            <a:ext cx="4464050" cy="10080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NZ" altLang="en-US" sz="1800" dirty="0">
                <a:latin typeface="Arial" panose="020B0604020202020204" pitchFamily="34" charset="0"/>
              </a:rPr>
              <a:t>RESEARCH FINDINGS DO NOT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NZ" altLang="en-US" sz="1800" dirty="0">
                <a:latin typeface="Arial" panose="020B0604020202020204" pitchFamily="34" charset="0"/>
              </a:rPr>
              <a:t>REFLECT REALITY OWING TO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NZ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SYSTEMATIC ERROR</a:t>
            </a:r>
          </a:p>
        </p:txBody>
      </p:sp>
      <p:sp>
        <p:nvSpPr>
          <p:cNvPr id="14341" name="Line 7"/>
          <p:cNvSpPr>
            <a:spLocks noChangeShapeType="1"/>
          </p:cNvSpPr>
          <p:nvPr/>
        </p:nvSpPr>
        <p:spPr bwMode="auto">
          <a:xfrm>
            <a:off x="2700338" y="1125538"/>
            <a:ext cx="0" cy="143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NZ" dirty="0"/>
          </a:p>
        </p:txBody>
      </p:sp>
      <p:sp>
        <p:nvSpPr>
          <p:cNvPr id="14342" name="Line 8"/>
          <p:cNvSpPr>
            <a:spLocks noChangeShapeType="1"/>
          </p:cNvSpPr>
          <p:nvPr/>
        </p:nvSpPr>
        <p:spPr bwMode="auto">
          <a:xfrm>
            <a:off x="6372225" y="1052513"/>
            <a:ext cx="0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NZ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dirty="0"/>
              <a:t>Characteristics of good quality research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NZ" altLang="en-US" dirty="0"/>
              <a:t>Three major criteria</a:t>
            </a:r>
          </a:p>
          <a:p>
            <a:pPr marL="533400" indent="-533400" eaLnBrk="1" hangingPunct="1">
              <a:buFontTx/>
              <a:buNone/>
              <a:defRPr/>
            </a:pPr>
            <a:endParaRPr lang="en-NZ" altLang="en-US" dirty="0"/>
          </a:p>
          <a:p>
            <a:pPr marL="533400" indent="-533400" eaLnBrk="1" hangingPunct="1">
              <a:buFontTx/>
              <a:buAutoNum type="arabicPeriod"/>
              <a:defRPr/>
            </a:pPr>
            <a:r>
              <a:rPr lang="en-NZ" altLang="en-US" dirty="0">
                <a:solidFill>
                  <a:schemeClr val="tx2"/>
                </a:solidFill>
              </a:rPr>
              <a:t>Reliability – is it accurate?</a:t>
            </a:r>
          </a:p>
          <a:p>
            <a:pPr marL="533400" indent="-533400" eaLnBrk="1" hangingPunct="1">
              <a:buFontTx/>
              <a:buAutoNum type="arabicPeriod"/>
              <a:defRPr/>
            </a:pPr>
            <a:r>
              <a:rPr lang="en-NZ" altLang="en-US" dirty="0">
                <a:solidFill>
                  <a:schemeClr val="tx2"/>
                </a:solidFill>
              </a:rPr>
              <a:t>Validity – does it measure the right things?</a:t>
            </a:r>
          </a:p>
          <a:p>
            <a:pPr marL="533400" indent="-533400" eaLnBrk="1" hangingPunct="1">
              <a:buFontTx/>
              <a:buAutoNum type="arabicPeriod"/>
              <a:defRPr/>
            </a:pPr>
            <a:r>
              <a:rPr lang="en-NZ" altLang="en-US" dirty="0">
                <a:solidFill>
                  <a:schemeClr val="tx2"/>
                </a:solidFill>
              </a:rPr>
              <a:t>Practicality </a:t>
            </a:r>
            <a:r>
              <a:rPr lang="en-NZ" altLang="en-US" dirty="0"/>
              <a:t>– is it on time, on budget, understandable, &amp; convenient?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66800"/>
          </a:xfrm>
        </p:spPr>
        <p:txBody>
          <a:bodyPr/>
          <a:lstStyle/>
          <a:p>
            <a:pPr eaLnBrk="1" hangingPunct="1"/>
            <a:r>
              <a:rPr lang="en-NZ" altLang="en-US" dirty="0"/>
              <a:t>Reliability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784725"/>
          </a:xfrm>
        </p:spPr>
        <p:txBody>
          <a:bodyPr/>
          <a:lstStyle/>
          <a:p>
            <a:pPr eaLnBrk="1" hangingPunct="1"/>
            <a:r>
              <a:rPr lang="en-NZ" altLang="en-US" dirty="0"/>
              <a:t>Are these findings ACCURATE?</a:t>
            </a:r>
          </a:p>
          <a:p>
            <a:pPr eaLnBrk="1" hangingPunct="1"/>
            <a:r>
              <a:rPr lang="en-NZ" altLang="en-US" dirty="0"/>
              <a:t>What level of Random Error is present?</a:t>
            </a:r>
          </a:p>
          <a:p>
            <a:pPr eaLnBrk="1" hangingPunct="1"/>
            <a:endParaRPr lang="en-NZ" altLang="en-US" dirty="0"/>
          </a:p>
          <a:p>
            <a:pPr eaLnBrk="1" hangingPunct="1">
              <a:buFontTx/>
              <a:buNone/>
            </a:pPr>
            <a:r>
              <a:rPr lang="en-NZ" altLang="en-US" dirty="0"/>
              <a:t>ACID TESTS:</a:t>
            </a:r>
          </a:p>
          <a:p>
            <a:pPr eaLnBrk="1" hangingPunct="1">
              <a:buFontTx/>
              <a:buNone/>
            </a:pPr>
            <a:r>
              <a:rPr lang="en-NZ" altLang="en-US" dirty="0"/>
              <a:t>	Was the sample big enough?</a:t>
            </a:r>
          </a:p>
          <a:p>
            <a:pPr eaLnBrk="1" hangingPunct="1">
              <a:buFontTx/>
              <a:buNone/>
            </a:pPr>
            <a:r>
              <a:rPr lang="en-NZ" altLang="en-US" dirty="0"/>
              <a:t>	How were the data recorded?</a:t>
            </a:r>
          </a:p>
          <a:p>
            <a:pPr eaLnBrk="1" hangingPunct="1">
              <a:buFontTx/>
              <a:buNone/>
            </a:pPr>
            <a:r>
              <a:rPr lang="en-NZ" altLang="en-US" dirty="0"/>
              <a:t>	Do the findings line up with earlier results?</a:t>
            </a:r>
          </a:p>
          <a:p>
            <a:pPr eaLnBrk="1" hangingPunct="1">
              <a:buFontTx/>
              <a:buNone/>
            </a:pPr>
            <a:r>
              <a:rPr lang="en-NZ" altLang="en-US" dirty="0"/>
              <a:t>	Were any interviews done under extreme conditions?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66800"/>
          </a:xfrm>
        </p:spPr>
        <p:txBody>
          <a:bodyPr/>
          <a:lstStyle/>
          <a:p>
            <a:pPr eaLnBrk="1" hangingPunct="1"/>
            <a:r>
              <a:rPr lang="en-NZ" altLang="en-US" dirty="0"/>
              <a:t>Validity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784725"/>
          </a:xfrm>
        </p:spPr>
        <p:txBody>
          <a:bodyPr/>
          <a:lstStyle/>
          <a:p>
            <a:pPr eaLnBrk="1" hangingPunct="1"/>
            <a:r>
              <a:rPr lang="en-NZ" altLang="en-US" sz="2500" dirty="0"/>
              <a:t>Are these findings </a:t>
            </a:r>
            <a:r>
              <a:rPr lang="en-NZ" altLang="en-US" sz="2500" dirty="0">
                <a:solidFill>
                  <a:schemeClr val="tx2"/>
                </a:solidFill>
              </a:rPr>
              <a:t>relevant?</a:t>
            </a:r>
          </a:p>
          <a:p>
            <a:pPr eaLnBrk="1" hangingPunct="1"/>
            <a:r>
              <a:rPr lang="en-NZ" altLang="en-US" sz="2500" dirty="0"/>
              <a:t>What level of Systematic Error is present?</a:t>
            </a:r>
          </a:p>
          <a:p>
            <a:pPr lvl="1" eaLnBrk="1" hangingPunct="1"/>
            <a:r>
              <a:rPr lang="en-NZ" altLang="en-US" sz="2500" dirty="0"/>
              <a:t>Hopefully none</a:t>
            </a:r>
          </a:p>
          <a:p>
            <a:pPr eaLnBrk="1" hangingPunct="1"/>
            <a:endParaRPr lang="en-NZ" altLang="en-US" sz="2400" dirty="0"/>
          </a:p>
          <a:p>
            <a:pPr eaLnBrk="1" hangingPunct="1">
              <a:buFontTx/>
              <a:buNone/>
            </a:pPr>
            <a:r>
              <a:rPr lang="en-NZ" altLang="en-US" sz="2500" dirty="0"/>
              <a:t>Validity problems are serious!  </a:t>
            </a:r>
          </a:p>
          <a:p>
            <a:pPr eaLnBrk="1" hangingPunct="1">
              <a:buFontTx/>
              <a:buNone/>
            </a:pPr>
            <a:r>
              <a:rPr lang="en-NZ" altLang="en-US" sz="2500" dirty="0"/>
              <a:t>	The entire project could be corrupt rubbish</a:t>
            </a:r>
          </a:p>
          <a:p>
            <a:pPr eaLnBrk="1" hangingPunct="1">
              <a:buFontTx/>
              <a:buNone/>
            </a:pPr>
            <a:endParaRPr lang="en-NZ" altLang="en-US" sz="1200" dirty="0"/>
          </a:p>
          <a:p>
            <a:pPr eaLnBrk="1" hangingPunct="1">
              <a:buFontTx/>
              <a:buNone/>
            </a:pPr>
            <a:r>
              <a:rPr lang="en-NZ" altLang="en-US" sz="2500" dirty="0"/>
              <a:t>It’s possible to accurately measure the wrong thing</a:t>
            </a:r>
          </a:p>
          <a:p>
            <a:pPr eaLnBrk="1" hangingPunct="1">
              <a:buFontTx/>
              <a:buNone/>
            </a:pPr>
            <a:endParaRPr lang="en-NZ" altLang="en-US" sz="1200" dirty="0"/>
          </a:p>
          <a:p>
            <a:pPr eaLnBrk="1" hangingPunct="1">
              <a:buFontTx/>
              <a:buNone/>
            </a:pPr>
            <a:r>
              <a:rPr lang="en-NZ" altLang="en-US" sz="2400" dirty="0"/>
              <a:t>	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66800"/>
          </a:xfrm>
        </p:spPr>
        <p:txBody>
          <a:bodyPr/>
          <a:lstStyle/>
          <a:p>
            <a:pPr eaLnBrk="1" hangingPunct="1"/>
            <a:r>
              <a:rPr lang="en-NZ" altLang="en-US" dirty="0"/>
              <a:t>Assessing validity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 eaLnBrk="1" hangingPunct="1"/>
            <a:r>
              <a:rPr lang="en-NZ" altLang="en-US" dirty="0"/>
              <a:t>You must be satisfied that validity exists</a:t>
            </a:r>
          </a:p>
          <a:p>
            <a:pPr eaLnBrk="1" hangingPunct="1"/>
            <a:r>
              <a:rPr lang="en-NZ" altLang="en-US" dirty="0"/>
              <a:t>Not easy to do in practice </a:t>
            </a:r>
          </a:p>
          <a:p>
            <a:pPr lvl="1" eaLnBrk="1" hangingPunct="1"/>
            <a:r>
              <a:rPr lang="en-NZ" altLang="en-US" dirty="0"/>
              <a:t>So never 100% certain</a:t>
            </a:r>
          </a:p>
          <a:p>
            <a:pPr eaLnBrk="1" hangingPunct="1"/>
            <a:r>
              <a:rPr lang="en-NZ" altLang="en-US" dirty="0"/>
              <a:t>Validity is built in </a:t>
            </a:r>
          </a:p>
          <a:p>
            <a:pPr lvl="1" eaLnBrk="1" hangingPunct="1"/>
            <a:r>
              <a:rPr lang="en-NZ" altLang="en-US" dirty="0"/>
              <a:t>So look at the objectives and methodology</a:t>
            </a:r>
          </a:p>
          <a:p>
            <a:pPr eaLnBrk="1" hangingPunct="1"/>
            <a:r>
              <a:rPr lang="en-NZ" altLang="en-US" dirty="0"/>
              <a:t>Compare written findings with the raw data</a:t>
            </a:r>
          </a:p>
          <a:p>
            <a:pPr eaLnBrk="1" hangingPunct="1"/>
            <a:r>
              <a:rPr lang="en-NZ" altLang="en-US" dirty="0"/>
              <a:t>Look at the underlying assumptions</a:t>
            </a:r>
          </a:p>
          <a:p>
            <a:pPr eaLnBrk="1" hangingPunct="1"/>
            <a:r>
              <a:rPr lang="en-NZ" altLang="en-US" dirty="0"/>
              <a:t>Be suspicious!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66800"/>
          </a:xfrm>
        </p:spPr>
        <p:txBody>
          <a:bodyPr/>
          <a:lstStyle/>
          <a:p>
            <a:pPr eaLnBrk="1" hangingPunct="1"/>
            <a:r>
              <a:rPr lang="en-NZ" altLang="en-US" dirty="0"/>
              <a:t>Practicality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784725"/>
          </a:xfrm>
        </p:spPr>
        <p:txBody>
          <a:bodyPr/>
          <a:lstStyle/>
          <a:p>
            <a:pPr eaLnBrk="1" hangingPunct="1"/>
            <a:r>
              <a:rPr lang="en-NZ" altLang="en-US" dirty="0"/>
              <a:t>Is it on time and on budget?</a:t>
            </a:r>
          </a:p>
          <a:p>
            <a:pPr eaLnBrk="1" hangingPunct="1"/>
            <a:r>
              <a:rPr lang="en-NZ" altLang="en-US" dirty="0"/>
              <a:t>Allows for proper study and reflection</a:t>
            </a:r>
          </a:p>
          <a:p>
            <a:pPr eaLnBrk="1" hangingPunct="1"/>
            <a:r>
              <a:rPr lang="en-NZ" altLang="en-US" dirty="0"/>
              <a:t>Understandable to its audience</a:t>
            </a:r>
          </a:p>
          <a:p>
            <a:pPr eaLnBrk="1" hangingPunct="1"/>
            <a:r>
              <a:rPr lang="en-NZ" altLang="en-US" dirty="0"/>
              <a:t>Practically useful as it stands to management?</a:t>
            </a:r>
          </a:p>
          <a:p>
            <a:pPr eaLnBrk="1" hangingPunct="1"/>
            <a:r>
              <a:rPr lang="en-NZ" altLang="en-US" dirty="0"/>
              <a:t>Offers keen new insights?</a:t>
            </a:r>
          </a:p>
          <a:p>
            <a:pPr eaLnBrk="1" hangingPunct="1"/>
            <a:r>
              <a:rPr lang="en-NZ" altLang="en-US" dirty="0"/>
              <a:t>Confirms a perspective?</a:t>
            </a:r>
          </a:p>
          <a:p>
            <a:pPr eaLnBrk="1" hangingPunct="1"/>
            <a:r>
              <a:rPr lang="en-NZ" altLang="en-US" dirty="0"/>
              <a:t>Complete as it stands?</a:t>
            </a:r>
          </a:p>
          <a:p>
            <a:pPr eaLnBrk="1" hangingPunct="1"/>
            <a:r>
              <a:rPr lang="en-NZ" altLang="en-US" dirty="0"/>
              <a:t>Invites action or positive debate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ChangeArrowheads="1"/>
          </p:cNvSpPr>
          <p:nvPr/>
        </p:nvSpPr>
        <p:spPr bwMode="auto">
          <a:xfrm>
            <a:off x="250825" y="260350"/>
            <a:ext cx="8713788" cy="64087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NZ" altLang="en-US" sz="3200" dirty="0"/>
              <a:t>RESEARCH QUALITY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dirty="0"/>
              <a:t>Controlling random errors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altLang="en-US" dirty="0"/>
              <a:t>Workable level is often 90% to 95% accuracy</a:t>
            </a:r>
          </a:p>
          <a:p>
            <a:pPr lvl="1"/>
            <a:r>
              <a:rPr lang="en-NZ" altLang="en-US" sz="2000" dirty="0"/>
              <a:t>100% is the goal but usually unobtainable</a:t>
            </a:r>
          </a:p>
          <a:p>
            <a:r>
              <a:rPr lang="en-NZ" altLang="en-US" dirty="0"/>
              <a:t>To control random errors</a:t>
            </a:r>
          </a:p>
          <a:p>
            <a:pPr lvl="1"/>
            <a:r>
              <a:rPr lang="en-NZ" altLang="en-US" sz="2000" dirty="0"/>
              <a:t>Large samples</a:t>
            </a:r>
          </a:p>
          <a:p>
            <a:pPr lvl="1"/>
            <a:r>
              <a:rPr lang="en-NZ" altLang="en-US" sz="2000" dirty="0"/>
              <a:t>Proper Planning Prevents Poor Performance</a:t>
            </a:r>
          </a:p>
          <a:p>
            <a:pPr lvl="1"/>
            <a:r>
              <a:rPr lang="en-NZ" altLang="en-US" sz="2000" dirty="0"/>
              <a:t>Train people</a:t>
            </a:r>
          </a:p>
          <a:p>
            <a:pPr lvl="1"/>
            <a:r>
              <a:rPr lang="en-NZ" altLang="en-US" sz="2000" dirty="0"/>
              <a:t>Consider the respondent and how they will reply</a:t>
            </a:r>
          </a:p>
          <a:p>
            <a:pPr lvl="1"/>
            <a:r>
              <a:rPr lang="en-NZ" altLang="en-US" sz="2000" dirty="0"/>
              <a:t>Data security</a:t>
            </a:r>
          </a:p>
          <a:p>
            <a:pPr lvl="1"/>
            <a:r>
              <a:rPr lang="en-NZ" altLang="en-US" sz="2000" dirty="0"/>
              <a:t>Fieldwork controls</a:t>
            </a:r>
          </a:p>
          <a:p>
            <a:pPr lvl="1"/>
            <a:r>
              <a:rPr lang="en-NZ" altLang="en-US" dirty="0"/>
              <a:t>Planning, Planning, Planning!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dirty="0"/>
              <a:t>Validity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altLang="en-US" dirty="0"/>
              <a:t>The right answer to the wrong question is useless</a:t>
            </a:r>
          </a:p>
          <a:p>
            <a:r>
              <a:rPr lang="en-NZ" altLang="en-US" dirty="0"/>
              <a:t>Validity is more important than reliability</a:t>
            </a:r>
          </a:p>
          <a:p>
            <a:r>
              <a:rPr lang="en-NZ" altLang="en-US" dirty="0"/>
              <a:t>Validity is dealt with in the design stage</a:t>
            </a:r>
          </a:p>
          <a:p>
            <a:pPr lvl="1"/>
            <a:r>
              <a:rPr lang="en-NZ" altLang="en-US" dirty="0"/>
              <a:t>Conversion of management problem (low sales) to a research project </a:t>
            </a:r>
          </a:p>
          <a:p>
            <a:pPr lvl="1"/>
            <a:r>
              <a:rPr lang="en-NZ" altLang="en-US" dirty="0"/>
              <a:t>How is the sales problem diagnosed, how are you going to measure it? </a:t>
            </a:r>
          </a:p>
          <a:p>
            <a:pPr lvl="1"/>
            <a:r>
              <a:rPr lang="en-NZ" altLang="en-US" dirty="0"/>
              <a:t>Validity problems give rise to systematic errors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dirty="0"/>
              <a:t>Systematic errors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altLang="en-US" dirty="0"/>
              <a:t>Inexperienced or dogmatic sponsors</a:t>
            </a:r>
          </a:p>
          <a:p>
            <a:r>
              <a:rPr lang="en-NZ" altLang="en-US" dirty="0"/>
              <a:t>Racing to research</a:t>
            </a:r>
          </a:p>
          <a:p>
            <a:r>
              <a:rPr lang="en-NZ" altLang="en-US" dirty="0"/>
              <a:t>Unfamiliarity with the respondents</a:t>
            </a:r>
          </a:p>
          <a:p>
            <a:r>
              <a:rPr lang="en-NZ" altLang="en-US" dirty="0"/>
              <a:t>Naive methodology transfer</a:t>
            </a:r>
          </a:p>
          <a:p>
            <a:r>
              <a:rPr lang="en-NZ" altLang="en-US" dirty="0"/>
              <a:t>Questionnaire faults</a:t>
            </a:r>
          </a:p>
          <a:p>
            <a:r>
              <a:rPr lang="en-NZ" altLang="en-US" dirty="0"/>
              <a:t>Sample selection</a:t>
            </a:r>
          </a:p>
          <a:p>
            <a:r>
              <a:rPr lang="en-NZ" altLang="en-US" dirty="0"/>
              <a:t>Analysis routines</a:t>
            </a:r>
          </a:p>
          <a:p>
            <a:r>
              <a:rPr lang="en-NZ" altLang="en-US" dirty="0"/>
              <a:t>Presentation bias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dirty="0"/>
              <a:t>Systematic error management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altLang="en-US" dirty="0"/>
              <a:t>Professional standards</a:t>
            </a:r>
          </a:p>
          <a:p>
            <a:r>
              <a:rPr lang="en-NZ" altLang="en-US" dirty="0"/>
              <a:t>Peer review</a:t>
            </a:r>
          </a:p>
          <a:p>
            <a:r>
              <a:rPr lang="en-NZ" altLang="en-US" dirty="0"/>
              <a:t>Know your research environment</a:t>
            </a:r>
          </a:p>
          <a:p>
            <a:r>
              <a:rPr lang="en-NZ" altLang="en-US" dirty="0"/>
              <a:t>Reality checks and samples</a:t>
            </a:r>
          </a:p>
          <a:p>
            <a:r>
              <a:rPr lang="en-NZ" altLang="en-US" dirty="0"/>
              <a:t>Questionnaire quality</a:t>
            </a:r>
          </a:p>
          <a:p>
            <a:r>
              <a:rPr lang="en-NZ" altLang="en-US" dirty="0"/>
              <a:t>Face and content validity</a:t>
            </a:r>
          </a:p>
          <a:p>
            <a:r>
              <a:rPr lang="en-NZ" altLang="en-US" dirty="0"/>
              <a:t>Comparative validity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250825" y="260350"/>
            <a:ext cx="8713788" cy="64087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NZ" altLang="en-US" sz="3200" dirty="0"/>
              <a:t>RESEARCH ETHICS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 wee bit of history…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Late 1800’s; research experiments (on humans) increased as hospitals grew in the USA (178 in 1873 to 4,359 in 1909).</a:t>
            </a:r>
          </a:p>
          <a:p>
            <a:r>
              <a:rPr lang="en-NZ" dirty="0"/>
              <a:t>Animals, hospitalised patients, children in orphanages, indigents (extreme poverty), terminally ill and soldiers used as subjects without their knowledge or consent</a:t>
            </a:r>
          </a:p>
          <a:p>
            <a:r>
              <a:rPr lang="en-NZ" dirty="0"/>
              <a:t>Created media attention and debate into the twentieth century; cancer, hepatitis, STI’s, new drugs and vaccines.</a:t>
            </a:r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009817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First international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US military court (Nuremberg; 1947); 23 physicians and administrators tried for crimes against humanity and conducting human research without informed consent.</a:t>
            </a:r>
          </a:p>
          <a:p>
            <a:r>
              <a:rPr lang="en-NZ" dirty="0"/>
              <a:t>Experiments on concentration camp prisoners</a:t>
            </a:r>
          </a:p>
          <a:p>
            <a:r>
              <a:rPr lang="en-NZ" dirty="0"/>
              <a:t>Nuremberg Code established ten clear principles; included informed consent, withdrawal at any time, prohibited injury or death of participants, pre-clinical data.</a:t>
            </a:r>
          </a:p>
        </p:txBody>
      </p:sp>
    </p:spTree>
    <p:extLst>
      <p:ext uri="{BB962C8B-B14F-4D97-AF65-F5344CB8AC3E}">
        <p14:creationId xmlns:p14="http://schemas.microsoft.com/office/powerpoint/2010/main" val="22312221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The USA…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Tuskegee Syphilis study (1932 – 1972)</a:t>
            </a:r>
          </a:p>
          <a:p>
            <a:r>
              <a:rPr lang="en-NZ" dirty="0"/>
              <a:t>Guatemalan studies (1946-1948)</a:t>
            </a:r>
          </a:p>
          <a:p>
            <a:r>
              <a:rPr lang="en-NZ" dirty="0"/>
              <a:t>Milgram’s authority experiment, the ‘monster experiment’……..</a:t>
            </a:r>
          </a:p>
          <a:p>
            <a:r>
              <a:rPr lang="en-NZ" dirty="0"/>
              <a:t>Declaration of Helsinki (1964); “All research must be openly explained and submitted to an independent research ethics committee before the start of the study”</a:t>
            </a:r>
          </a:p>
          <a:p>
            <a:r>
              <a:rPr lang="en-NZ" dirty="0"/>
              <a:t>Nixon (1974); National Research Act.</a:t>
            </a:r>
          </a:p>
        </p:txBody>
      </p:sp>
    </p:spTree>
    <p:extLst>
      <p:ext uri="{BB962C8B-B14F-4D97-AF65-F5344CB8AC3E}">
        <p14:creationId xmlns:p14="http://schemas.microsoft.com/office/powerpoint/2010/main" val="21006370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93775"/>
          </a:xfrm>
        </p:spPr>
        <p:txBody>
          <a:bodyPr/>
          <a:lstStyle/>
          <a:p>
            <a:pPr eaLnBrk="1" hangingPunct="1"/>
            <a:r>
              <a:rPr lang="en-NZ" altLang="en-US" dirty="0"/>
              <a:t>What are research ethics?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784725"/>
          </a:xfrm>
        </p:spPr>
        <p:txBody>
          <a:bodyPr/>
          <a:lstStyle/>
          <a:p>
            <a:pPr eaLnBrk="1" hangingPunct="1"/>
            <a:r>
              <a:rPr lang="en-NZ" altLang="en-US" dirty="0"/>
              <a:t>Common feature of management research; people based!</a:t>
            </a:r>
          </a:p>
          <a:p>
            <a:pPr eaLnBrk="1" hangingPunct="1">
              <a:buFontTx/>
              <a:buNone/>
            </a:pPr>
            <a:endParaRPr lang="en-NZ" altLang="en-US" dirty="0"/>
          </a:p>
          <a:p>
            <a:pPr eaLnBrk="1" hangingPunct="1"/>
            <a:r>
              <a:rPr lang="en-NZ" altLang="en-US" dirty="0"/>
              <a:t>Norms that guide moral choices over behaviour and relationships</a:t>
            </a:r>
          </a:p>
          <a:p>
            <a:pPr eaLnBrk="1" hangingPunct="1"/>
            <a:endParaRPr lang="en-NZ" altLang="en-US" dirty="0"/>
          </a:p>
          <a:p>
            <a:pPr eaLnBrk="1" hangingPunct="1"/>
            <a:r>
              <a:rPr lang="en-NZ" altLang="en-US" dirty="0"/>
              <a:t>Goal: Avoid doing harm by doing research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dirty="0"/>
              <a:t>Common ethical problems in research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NZ" altLang="en-US" dirty="0"/>
              <a:t>Privacy</a:t>
            </a:r>
          </a:p>
          <a:p>
            <a:pPr eaLnBrk="1" hangingPunct="1"/>
            <a:r>
              <a:rPr lang="en-NZ" altLang="en-US" dirty="0"/>
              <a:t>Breaking respondent confidentiality</a:t>
            </a:r>
          </a:p>
          <a:p>
            <a:pPr eaLnBrk="1" hangingPunct="1"/>
            <a:r>
              <a:rPr lang="en-NZ" altLang="en-US" dirty="0"/>
              <a:t>Storage of data</a:t>
            </a:r>
          </a:p>
          <a:p>
            <a:pPr eaLnBrk="1" hangingPunct="1"/>
            <a:r>
              <a:rPr lang="en-NZ" altLang="en-US" dirty="0"/>
              <a:t>Informed consent</a:t>
            </a:r>
          </a:p>
          <a:p>
            <a:pPr eaLnBrk="1" hangingPunct="1"/>
            <a:r>
              <a:rPr lang="en-NZ" altLang="en-US" dirty="0"/>
              <a:t>Misrepresenting findings: fraud?</a:t>
            </a:r>
          </a:p>
          <a:p>
            <a:pPr eaLnBrk="1" hangingPunct="1"/>
            <a:r>
              <a:rPr lang="en-NZ" altLang="en-US" dirty="0"/>
              <a:t>Deliberately biasing methodology</a:t>
            </a:r>
          </a:p>
          <a:p>
            <a:pPr eaLnBrk="1" hangingPunct="1"/>
            <a:r>
              <a:rPr lang="en-NZ" altLang="en-US" dirty="0"/>
              <a:t>Using research as pretext (i.e. downsizing)</a:t>
            </a:r>
          </a:p>
          <a:p>
            <a:pPr eaLnBrk="1" hangingPunct="1"/>
            <a:r>
              <a:rPr lang="en-NZ" altLang="en-US" dirty="0"/>
              <a:t>Cultural/social sensitivity</a:t>
            </a:r>
          </a:p>
          <a:p>
            <a:pPr eaLnBrk="1" hangingPunct="1">
              <a:buFontTx/>
              <a:buNone/>
            </a:pPr>
            <a:endParaRPr lang="en-NZ" altLang="en-US" dirty="0"/>
          </a:p>
          <a:p>
            <a:pPr eaLnBrk="1" hangingPunct="1">
              <a:buFontTx/>
              <a:buNone/>
            </a:pPr>
            <a:endParaRPr lang="en-NZ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993775"/>
          </a:xfrm>
        </p:spPr>
        <p:txBody>
          <a:bodyPr/>
          <a:lstStyle/>
          <a:p>
            <a:pPr eaLnBrk="1" hangingPunct="1"/>
            <a:r>
              <a:rPr lang="en-NZ" altLang="en-US" dirty="0"/>
              <a:t>Research quality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41438"/>
            <a:ext cx="8229600" cy="4784725"/>
          </a:xfrm>
        </p:spPr>
        <p:txBody>
          <a:bodyPr/>
          <a:lstStyle/>
          <a:p>
            <a:pPr eaLnBrk="1" hangingPunct="1"/>
            <a:r>
              <a:rPr lang="en-NZ" altLang="en-US" dirty="0"/>
              <a:t>Readers often take research reports as “gospel”</a:t>
            </a:r>
          </a:p>
          <a:p>
            <a:pPr lvl="1" eaLnBrk="1" hangingPunct="1"/>
            <a:r>
              <a:rPr lang="en-NZ" altLang="en-US" dirty="0"/>
              <a:t>Accept it at face value</a:t>
            </a:r>
          </a:p>
          <a:p>
            <a:pPr lvl="1" eaLnBrk="1" hangingPunct="1"/>
            <a:r>
              <a:rPr lang="en-NZ" altLang="en-US" dirty="0"/>
              <a:t>Well written report, using big words and backed by impressive graphs and statistics, written by a well known institute</a:t>
            </a:r>
          </a:p>
          <a:p>
            <a:pPr lvl="2" eaLnBrk="1" hangingPunct="1"/>
            <a:r>
              <a:rPr lang="en-NZ" altLang="en-US" dirty="0">
                <a:latin typeface="Arial" panose="020B0604020202020204" pitchFamily="34" charset="0"/>
              </a:rPr>
              <a:t>It must be right, mustn’t it?</a:t>
            </a:r>
          </a:p>
          <a:p>
            <a:pPr eaLnBrk="1" hangingPunct="1"/>
            <a:r>
              <a:rPr lang="en-NZ" altLang="en-US" dirty="0"/>
              <a:t>Ideal research = 100% perfect in every respect</a:t>
            </a:r>
          </a:p>
          <a:p>
            <a:pPr eaLnBrk="1" hangingPunct="1"/>
            <a:endParaRPr lang="en-NZ" altLang="en-US" sz="32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dirty="0"/>
              <a:t>Parties involved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784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NZ" altLang="en-US" dirty="0"/>
              <a:t>Respondents / informants</a:t>
            </a:r>
          </a:p>
          <a:p>
            <a:pPr eaLnBrk="1" hangingPunct="1">
              <a:lnSpc>
                <a:spcPct val="90000"/>
              </a:lnSpc>
            </a:pPr>
            <a:r>
              <a:rPr lang="en-NZ" altLang="en-US" dirty="0"/>
              <a:t>Management / research users/sponsors</a:t>
            </a:r>
          </a:p>
          <a:p>
            <a:pPr eaLnBrk="1" hangingPunct="1">
              <a:lnSpc>
                <a:spcPct val="90000"/>
              </a:lnSpc>
            </a:pPr>
            <a:r>
              <a:rPr lang="en-NZ" altLang="en-US" dirty="0"/>
              <a:t>Researchers</a:t>
            </a:r>
          </a:p>
          <a:p>
            <a:pPr eaLnBrk="1" hangingPunct="1">
              <a:lnSpc>
                <a:spcPct val="90000"/>
              </a:lnSpc>
            </a:pPr>
            <a:r>
              <a:rPr lang="en-NZ" altLang="en-US" dirty="0"/>
              <a:t>General public</a:t>
            </a:r>
          </a:p>
          <a:p>
            <a:pPr eaLnBrk="1" hangingPunct="1">
              <a:lnSpc>
                <a:spcPct val="90000"/>
              </a:lnSpc>
            </a:pPr>
            <a:endParaRPr lang="en-NZ" altLang="en-US" dirty="0"/>
          </a:p>
          <a:p>
            <a:pPr eaLnBrk="1" hangingPunct="1">
              <a:lnSpc>
                <a:spcPct val="90000"/>
              </a:lnSpc>
            </a:pPr>
            <a:r>
              <a:rPr lang="en-NZ" altLang="en-US" dirty="0"/>
              <a:t>Special cases:	</a:t>
            </a:r>
          </a:p>
          <a:p>
            <a:pPr lvl="1" eaLnBrk="1" hangingPunct="1">
              <a:lnSpc>
                <a:spcPct val="90000"/>
              </a:lnSpc>
            </a:pPr>
            <a:r>
              <a:rPr lang="en-NZ" altLang="en-US" dirty="0"/>
              <a:t>Children</a:t>
            </a:r>
          </a:p>
          <a:p>
            <a:pPr lvl="1" eaLnBrk="1" hangingPunct="1">
              <a:lnSpc>
                <a:spcPct val="90000"/>
              </a:lnSpc>
            </a:pPr>
            <a:r>
              <a:rPr lang="en-NZ" altLang="en-US" dirty="0"/>
              <a:t>Animals</a:t>
            </a:r>
          </a:p>
          <a:p>
            <a:pPr lvl="1" eaLnBrk="1" hangingPunct="1">
              <a:lnSpc>
                <a:spcPct val="90000"/>
              </a:lnSpc>
            </a:pPr>
            <a:r>
              <a:rPr lang="en-NZ" altLang="en-US" dirty="0"/>
              <a:t>“The vulnerable”</a:t>
            </a:r>
          </a:p>
          <a:p>
            <a:pPr eaLnBrk="1" hangingPunct="1">
              <a:lnSpc>
                <a:spcPct val="90000"/>
              </a:lnSpc>
            </a:pPr>
            <a:endParaRPr lang="en-NZ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eaLnBrk="1" hangingPunct="1"/>
            <a:r>
              <a:rPr lang="en-NZ" altLang="en-US" dirty="0"/>
              <a:t>Respondents/Informants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pPr eaLnBrk="1" hangingPunct="1"/>
            <a:r>
              <a:rPr lang="en-NZ" altLang="en-US" sz="2400" dirty="0"/>
              <a:t>Not suffer physical harm, discomfort, embarrassment, loss of privacy</a:t>
            </a:r>
          </a:p>
          <a:p>
            <a:pPr eaLnBrk="1" hangingPunct="1"/>
            <a:r>
              <a:rPr lang="en-NZ" altLang="en-US" sz="2400" dirty="0">
                <a:solidFill>
                  <a:schemeClr val="tx2"/>
                </a:solidFill>
              </a:rPr>
              <a:t>Non negotiable rights:</a:t>
            </a:r>
          </a:p>
          <a:p>
            <a:pPr eaLnBrk="1" hangingPunct="1">
              <a:buFontTx/>
              <a:buNone/>
            </a:pPr>
            <a:r>
              <a:rPr lang="en-NZ" altLang="en-US" sz="2400" dirty="0">
                <a:solidFill>
                  <a:schemeClr val="tx2"/>
                </a:solidFill>
              </a:rPr>
              <a:t>	1.	Informed consent</a:t>
            </a:r>
          </a:p>
          <a:p>
            <a:pPr eaLnBrk="1" hangingPunct="1">
              <a:buFontTx/>
              <a:buNone/>
            </a:pPr>
            <a:r>
              <a:rPr lang="en-NZ" altLang="en-US" sz="2400" dirty="0">
                <a:solidFill>
                  <a:schemeClr val="tx2"/>
                </a:solidFill>
              </a:rPr>
              <a:t>	2.	Refusal without consequences or need to justify reasons</a:t>
            </a:r>
          </a:p>
          <a:p>
            <a:pPr eaLnBrk="1" hangingPunct="1">
              <a:buFontTx/>
              <a:buNone/>
            </a:pPr>
            <a:r>
              <a:rPr lang="en-NZ" altLang="en-US" sz="2400" dirty="0">
                <a:solidFill>
                  <a:schemeClr val="tx2"/>
                </a:solidFill>
              </a:rPr>
              <a:t>	3.	Withdraw at any time</a:t>
            </a:r>
          </a:p>
          <a:p>
            <a:pPr eaLnBrk="1" hangingPunct="1">
              <a:buFontTx/>
              <a:buNone/>
            </a:pPr>
            <a:r>
              <a:rPr lang="en-NZ" altLang="en-US" sz="2400" dirty="0">
                <a:solidFill>
                  <a:schemeClr val="tx2"/>
                </a:solidFill>
              </a:rPr>
              <a:t>	4.	Research bona fides: honesty/sincerity of intention</a:t>
            </a:r>
          </a:p>
          <a:p>
            <a:pPr eaLnBrk="1" hangingPunct="1">
              <a:buFontTx/>
              <a:buNone/>
            </a:pPr>
            <a:r>
              <a:rPr lang="en-NZ" altLang="en-US" sz="2400" dirty="0">
                <a:solidFill>
                  <a:schemeClr val="tx2"/>
                </a:solidFill>
              </a:rPr>
              <a:t>	5.	Confidentiality</a:t>
            </a:r>
          </a:p>
          <a:p>
            <a:pPr eaLnBrk="1" hangingPunct="1">
              <a:buFontTx/>
              <a:buNone/>
            </a:pPr>
            <a:endParaRPr lang="en-NZ" altLang="en-US" dirty="0">
              <a:solidFill>
                <a:schemeClr val="tx2"/>
              </a:solidFill>
            </a:endParaRPr>
          </a:p>
          <a:p>
            <a:pPr marL="0" indent="0" eaLnBrk="1" hangingPunct="1">
              <a:buNone/>
            </a:pPr>
            <a:endParaRPr lang="en-NZ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dirty="0"/>
              <a:t>Confidentiality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pPr eaLnBrk="1" hangingPunct="1"/>
            <a:r>
              <a:rPr lang="en-NZ" altLang="en-US" dirty="0"/>
              <a:t>Essential this is taken seriously</a:t>
            </a:r>
          </a:p>
          <a:p>
            <a:pPr eaLnBrk="1" hangingPunct="1"/>
            <a:r>
              <a:rPr lang="en-NZ" altLang="en-US" dirty="0"/>
              <a:t>Signed non-disclosure (e.g. interviews)</a:t>
            </a:r>
          </a:p>
          <a:p>
            <a:pPr eaLnBrk="1" hangingPunct="1"/>
            <a:r>
              <a:rPr lang="en-NZ" altLang="en-US" dirty="0"/>
              <a:t>Restrict informant identity</a:t>
            </a:r>
          </a:p>
          <a:p>
            <a:pPr eaLnBrk="1" hangingPunct="1"/>
            <a:r>
              <a:rPr lang="en-NZ" altLang="en-US" dirty="0"/>
              <a:t>Reveal only with express written consent</a:t>
            </a:r>
          </a:p>
          <a:p>
            <a:pPr eaLnBrk="1" hangingPunct="1"/>
            <a:r>
              <a:rPr lang="en-NZ" altLang="en-US" dirty="0"/>
              <a:t>Restrict access to documents with informant identity</a:t>
            </a:r>
          </a:p>
          <a:p>
            <a:pPr eaLnBrk="1" hangingPunct="1"/>
            <a:r>
              <a:rPr lang="en-NZ" altLang="en-US" dirty="0"/>
              <a:t>Safeguard commercial secrets</a:t>
            </a:r>
          </a:p>
          <a:p>
            <a:pPr eaLnBrk="1" hangingPunct="1"/>
            <a:r>
              <a:rPr lang="en-NZ" altLang="en-US" dirty="0"/>
              <a:t>Special case of employees – get proper legal advice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eaLnBrk="1" hangingPunct="1"/>
            <a:r>
              <a:rPr lang="en-NZ" altLang="en-US" dirty="0"/>
              <a:t>Management/Users/Sponsors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NZ" altLang="en-US" dirty="0"/>
              <a:t>Using and paying for the research.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NZ" alt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NZ" altLang="en-US" dirty="0"/>
              <a:t>Issues: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NZ" altLang="en-US" dirty="0"/>
              <a:t>	1.	Rely on the research – quality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NZ" altLang="en-US" dirty="0"/>
              <a:t>	2.	Full disclosure of methodology &amp; any problems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NZ" altLang="en-US" dirty="0"/>
              <a:t>	3.	Findings = objective (not spun)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NZ" altLang="en-US" dirty="0"/>
              <a:t>	4.	Due care was taken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NZ" altLang="en-US" dirty="0"/>
              <a:t>	5.	Confidentiality preserved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NZ" altLang="en-US" dirty="0"/>
              <a:t>	6.	Most practical method used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93775"/>
          </a:xfrm>
        </p:spPr>
        <p:txBody>
          <a:bodyPr/>
          <a:lstStyle/>
          <a:p>
            <a:pPr eaLnBrk="1" hangingPunct="1"/>
            <a:r>
              <a:rPr lang="en-NZ" altLang="en-US" dirty="0"/>
              <a:t>Researchers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784725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NZ" altLang="en-US" dirty="0"/>
              <a:t>Applies especially in case of outside researchers and their employees.</a:t>
            </a:r>
          </a:p>
          <a:p>
            <a:pPr marL="533400" indent="-533400" eaLnBrk="1" hangingPunct="1">
              <a:lnSpc>
                <a:spcPct val="90000"/>
              </a:lnSpc>
            </a:pPr>
            <a:endParaRPr lang="en-NZ" altLang="en-US" dirty="0"/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NZ" altLang="en-US" dirty="0"/>
              <a:t>Things to be aware of: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NZ" altLang="en-US" dirty="0"/>
              <a:t>Using findings for advertising, publicity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NZ" altLang="en-US" dirty="0"/>
              <a:t>Using their name for publicity/support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NZ" altLang="en-US" dirty="0"/>
              <a:t>Exposing to threat or danger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NZ" altLang="en-US" dirty="0"/>
              <a:t>Safety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NZ" altLang="en-US" dirty="0"/>
              <a:t>Intellectual property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93775"/>
          </a:xfrm>
        </p:spPr>
        <p:txBody>
          <a:bodyPr/>
          <a:lstStyle/>
          <a:p>
            <a:pPr eaLnBrk="1" hangingPunct="1"/>
            <a:r>
              <a:rPr lang="en-NZ" altLang="en-US" dirty="0"/>
              <a:t>General public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784725"/>
          </a:xfrm>
        </p:spPr>
        <p:txBody>
          <a:bodyPr/>
          <a:lstStyle/>
          <a:p>
            <a:pPr marL="533400" indent="-533400" eaLnBrk="1" hangingPunct="1"/>
            <a:r>
              <a:rPr lang="en-NZ" altLang="en-US" dirty="0"/>
              <a:t>Research doesn’t take place in a social vacuum</a:t>
            </a:r>
          </a:p>
          <a:p>
            <a:pPr marL="533400" indent="-533400" eaLnBrk="1" hangingPunct="1"/>
            <a:r>
              <a:rPr lang="en-NZ" altLang="en-US" dirty="0"/>
              <a:t>What is researched &amp; how it is done filters out into society and community</a:t>
            </a:r>
          </a:p>
          <a:p>
            <a:pPr marL="533400" indent="-533400" eaLnBrk="1" hangingPunct="1"/>
            <a:r>
              <a:rPr lang="en-NZ" altLang="en-US" dirty="0"/>
              <a:t>Need to maintain a well-respected image</a:t>
            </a:r>
          </a:p>
          <a:p>
            <a:pPr marL="533400" indent="-533400" eaLnBrk="1" hangingPunct="1"/>
            <a:r>
              <a:rPr lang="en-NZ" altLang="en-US" dirty="0"/>
              <a:t>Remember  </a:t>
            </a:r>
          </a:p>
          <a:p>
            <a:pPr marL="933450" lvl="1" indent="-533400" eaLnBrk="1" hangingPunct="1"/>
            <a:r>
              <a:rPr lang="en-NZ" altLang="en-US" dirty="0"/>
              <a:t>Employees = company ambassadors</a:t>
            </a:r>
          </a:p>
          <a:p>
            <a:pPr marL="933450" lvl="1" indent="-533400" eaLnBrk="1" hangingPunct="1"/>
            <a:r>
              <a:rPr lang="en-NZ" altLang="en-US" dirty="0"/>
              <a:t>Students = NMIT representatives</a:t>
            </a:r>
          </a:p>
          <a:p>
            <a:pPr marL="533400" indent="-533400" eaLnBrk="1" hangingPunct="1">
              <a:buFontTx/>
              <a:buNone/>
            </a:pPr>
            <a:endParaRPr lang="en-NZ" altLang="en-US" dirty="0">
              <a:solidFill>
                <a:srgbClr val="FF33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b="1" dirty="0"/>
              <a:t>NMIT Research and Ethics Committee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b="1" dirty="0"/>
              <a:t>Student Research Plan</a:t>
            </a:r>
          </a:p>
          <a:p>
            <a:r>
              <a:rPr lang="en-NZ" b="1" dirty="0"/>
              <a:t>Minimum standards when conducting research</a:t>
            </a:r>
          </a:p>
        </p:txBody>
      </p:sp>
    </p:spTree>
    <p:extLst>
      <p:ext uri="{BB962C8B-B14F-4D97-AF65-F5344CB8AC3E}">
        <p14:creationId xmlns:p14="http://schemas.microsoft.com/office/powerpoint/2010/main" val="14730417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Student  Research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Found under assessments:</a:t>
            </a:r>
          </a:p>
          <a:p>
            <a:endParaRPr lang="en-NZ" dirty="0"/>
          </a:p>
          <a:p>
            <a:r>
              <a:rPr lang="en-NZ" dirty="0"/>
              <a:t>Copy of NMIT code of ethics</a:t>
            </a:r>
          </a:p>
          <a:p>
            <a:r>
              <a:rPr lang="en-NZ" dirty="0"/>
              <a:t>Student proposal form</a:t>
            </a:r>
          </a:p>
          <a:p>
            <a:endParaRPr lang="en-NZ" dirty="0"/>
          </a:p>
          <a:p>
            <a:r>
              <a:rPr lang="en-NZ" dirty="0"/>
              <a:t>This form is part of the research proposal; part of the appendices.</a:t>
            </a:r>
          </a:p>
          <a:p>
            <a:r>
              <a:rPr lang="en-NZ" dirty="0"/>
              <a:t>Not included in the word limit</a:t>
            </a:r>
          </a:p>
          <a:p>
            <a:r>
              <a:rPr lang="en-NZ" dirty="0"/>
              <a:t>Does not work well on Apple</a:t>
            </a:r>
          </a:p>
        </p:txBody>
      </p:sp>
    </p:spTree>
    <p:extLst>
      <p:ext uri="{BB962C8B-B14F-4D97-AF65-F5344CB8AC3E}">
        <p14:creationId xmlns:p14="http://schemas.microsoft.com/office/powerpoint/2010/main" val="17999361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Ethics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Category: level “B”</a:t>
            </a:r>
          </a:p>
          <a:p>
            <a:endParaRPr lang="en-NZ" dirty="0"/>
          </a:p>
          <a:p>
            <a:r>
              <a:rPr lang="en-NZ" dirty="0"/>
              <a:t>Participant involvement: observations (public area, no personal characteristics recorded): questionnaires (not identifiable, right to refuse, informed consent), how participants will be recruited.</a:t>
            </a:r>
          </a:p>
          <a:p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66302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dirty="0"/>
              <a:t>Research quality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altLang="en-US" dirty="0"/>
              <a:t>Are you satisfied that it is:</a:t>
            </a:r>
          </a:p>
          <a:p>
            <a:pPr lvl="1"/>
            <a:r>
              <a:rPr lang="en-NZ" altLang="en-US" dirty="0"/>
              <a:t>Accurate?</a:t>
            </a:r>
          </a:p>
          <a:p>
            <a:pPr lvl="1"/>
            <a:r>
              <a:rPr lang="en-NZ" altLang="en-US" dirty="0"/>
              <a:t>Relevant?</a:t>
            </a:r>
          </a:p>
          <a:p>
            <a:r>
              <a:rPr lang="en-NZ" altLang="en-US" dirty="0"/>
              <a:t>Reliability means</a:t>
            </a:r>
          </a:p>
          <a:p>
            <a:pPr lvl="1"/>
            <a:r>
              <a:rPr lang="en-NZ" altLang="en-US" dirty="0"/>
              <a:t>Free from random mistakes, and</a:t>
            </a:r>
          </a:p>
          <a:p>
            <a:pPr lvl="1"/>
            <a:r>
              <a:rPr lang="en-NZ" altLang="en-US" dirty="0"/>
              <a:t>Errors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dirty="0"/>
              <a:t>Research quality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altLang="en-US" dirty="0"/>
              <a:t>Random errors:</a:t>
            </a:r>
          </a:p>
          <a:p>
            <a:pPr lvl="1"/>
            <a:r>
              <a:rPr lang="en-NZ" altLang="en-US" dirty="0"/>
              <a:t>Respondents </a:t>
            </a:r>
          </a:p>
          <a:p>
            <a:pPr lvl="2"/>
            <a:r>
              <a:rPr lang="en-NZ" altLang="en-US" dirty="0">
                <a:latin typeface="Arial" panose="020B0604020202020204" pitchFamily="34" charset="0"/>
              </a:rPr>
              <a:t>Mishear questions</a:t>
            </a:r>
          </a:p>
          <a:p>
            <a:pPr lvl="2"/>
            <a:r>
              <a:rPr lang="en-NZ" altLang="en-US" dirty="0">
                <a:latin typeface="Arial" panose="020B0604020202020204" pitchFamily="34" charset="0"/>
              </a:rPr>
              <a:t>Get confused</a:t>
            </a:r>
          </a:p>
          <a:p>
            <a:pPr lvl="2"/>
            <a:r>
              <a:rPr lang="en-NZ" altLang="en-US" dirty="0">
                <a:latin typeface="Arial" panose="020B0604020202020204" pitchFamily="34" charset="0"/>
              </a:rPr>
              <a:t>Give false answer</a:t>
            </a:r>
          </a:p>
          <a:p>
            <a:pPr lvl="2"/>
            <a:r>
              <a:rPr lang="en-NZ" altLang="en-US" dirty="0">
                <a:latin typeface="Arial" panose="020B0604020202020204" pitchFamily="34" charset="0"/>
              </a:rPr>
              <a:t>Angry or unsettled</a:t>
            </a:r>
          </a:p>
          <a:p>
            <a:pPr lvl="2"/>
            <a:r>
              <a:rPr lang="en-NZ" altLang="en-US" dirty="0">
                <a:latin typeface="Arial" panose="020B0604020202020204" pitchFamily="34" charset="0"/>
              </a:rPr>
              <a:t>Misunderstanding of language</a:t>
            </a:r>
          </a:p>
          <a:p>
            <a:pPr lvl="1"/>
            <a:r>
              <a:rPr lang="en-NZ" altLang="en-US" dirty="0"/>
              <a:t>Losing data (computer failure)</a:t>
            </a:r>
          </a:p>
          <a:p>
            <a:pPr lvl="1"/>
            <a:r>
              <a:rPr lang="en-NZ" altLang="en-US" dirty="0"/>
              <a:t>Weather, natural events, Acts of God</a:t>
            </a:r>
          </a:p>
          <a:p>
            <a:pPr lvl="1"/>
            <a:r>
              <a:rPr lang="en-NZ" altLang="en-US" dirty="0"/>
              <a:t>Inexperienced or lazy interviewers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dirty="0"/>
              <a:t>Research quality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altLang="en-US" dirty="0"/>
              <a:t>Random errors do not corrupt all the data in a project</a:t>
            </a:r>
          </a:p>
          <a:p>
            <a:pPr lvl="1"/>
            <a:r>
              <a:rPr lang="en-NZ" altLang="en-US" dirty="0"/>
              <a:t>May distort the results if they are prevalent</a:t>
            </a:r>
          </a:p>
          <a:p>
            <a:pPr lvl="1"/>
            <a:r>
              <a:rPr lang="en-NZ" altLang="en-US" dirty="0"/>
              <a:t>They are always present</a:t>
            </a:r>
          </a:p>
          <a:p>
            <a:pPr lvl="2"/>
            <a:r>
              <a:rPr lang="en-NZ" altLang="en-US" dirty="0">
                <a:latin typeface="Arial" panose="020B0604020202020204" pitchFamily="34" charset="0"/>
              </a:rPr>
              <a:t>Impossible to avoid</a:t>
            </a:r>
          </a:p>
          <a:p>
            <a:pPr lvl="1"/>
            <a:r>
              <a:rPr lang="en-NZ" altLang="en-US" dirty="0"/>
              <a:t>Can be minimised through diligent and experienced research and using large sample sizes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How can errors be generated?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NZ" dirty="0"/>
          </a:p>
          <a:p>
            <a:r>
              <a:rPr lang="en-NZ" dirty="0"/>
              <a:t>Where can errors come from in research?</a:t>
            </a:r>
          </a:p>
          <a:p>
            <a:endParaRPr lang="en-NZ" dirty="0"/>
          </a:p>
          <a:p>
            <a:pPr marL="514350" indent="-514350">
              <a:buFont typeface="+mj-lt"/>
              <a:buAutoNum type="alphaLcPeriod"/>
            </a:pPr>
            <a:r>
              <a:rPr lang="en-NZ" dirty="0"/>
              <a:t>From respondents?</a:t>
            </a:r>
          </a:p>
          <a:p>
            <a:pPr marL="514350" indent="-514350">
              <a:buFont typeface="+mj-lt"/>
              <a:buAutoNum type="alphaLcPeriod"/>
            </a:pPr>
            <a:r>
              <a:rPr lang="en-NZ" dirty="0"/>
              <a:t>From the environment/situation?</a:t>
            </a:r>
          </a:p>
          <a:p>
            <a:pPr marL="514350" indent="-514350">
              <a:buFont typeface="+mj-lt"/>
              <a:buAutoNum type="alphaLcPeriod"/>
            </a:pPr>
            <a:r>
              <a:rPr lang="en-NZ" dirty="0"/>
              <a:t>From the researcher?</a:t>
            </a:r>
          </a:p>
          <a:p>
            <a:pPr marL="514350" indent="-514350">
              <a:buFont typeface="+mj-lt"/>
              <a:buAutoNum type="alphaLcPeriod"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96924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/>
          <a:lstStyle/>
          <a:p>
            <a:pPr eaLnBrk="1" hangingPunct="1"/>
            <a:r>
              <a:rPr lang="en-NZ" altLang="en-US" dirty="0"/>
              <a:t>Where do errors come from?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784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NZ" altLang="en-US" dirty="0">
                <a:solidFill>
                  <a:schemeClr val="tx2"/>
                </a:solidFill>
              </a:rPr>
              <a:t>INFORMANTS/RESPONDENTS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NZ" altLang="en-US" dirty="0"/>
              <a:t>	Bored, anxious, don’t understand, not interested, want to please, don’t remember, too busy…..</a:t>
            </a:r>
            <a:r>
              <a:rPr lang="en-NZ" altLang="en-US" dirty="0">
                <a:solidFill>
                  <a:srgbClr val="000000"/>
                </a:solidFill>
              </a:rPr>
              <a:t> Tired…distracted…</a:t>
            </a:r>
            <a:r>
              <a:rPr lang="en-NZ" altLang="en-US" dirty="0"/>
              <a:t>can’t read, can’t hear, just guessing, stick it to The Man, life intrudes, other things going on, mentally unstable, politically correct/incorrect, switched off, think it’s BS, burned out, just being charitable, low expectations, want to vent, done too many surveys, haven’t done any yet, culturally relative, sucking up, etc.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/>
          <a:lstStyle/>
          <a:p>
            <a:pPr eaLnBrk="1" hangingPunct="1"/>
            <a:r>
              <a:rPr lang="en-NZ" altLang="en-US" dirty="0"/>
              <a:t>Where do errors come from?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7847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NZ" altLang="en-US" dirty="0">
                <a:solidFill>
                  <a:schemeClr val="tx2"/>
                </a:solidFill>
              </a:rPr>
              <a:t>SITUATIONAL FACTORS:</a:t>
            </a:r>
          </a:p>
          <a:p>
            <a:pPr eaLnBrk="1" hangingPunct="1"/>
            <a:r>
              <a:rPr lang="en-NZ" altLang="en-US" dirty="0"/>
              <a:t>Huge range of potential factors here!</a:t>
            </a:r>
          </a:p>
          <a:p>
            <a:pPr lvl="1" eaLnBrk="1" hangingPunct="1"/>
            <a:r>
              <a:rPr lang="en-NZ" altLang="en-US" dirty="0"/>
              <a:t>Time and budget</a:t>
            </a:r>
          </a:p>
          <a:p>
            <a:pPr lvl="1" eaLnBrk="1" hangingPunct="1"/>
            <a:r>
              <a:rPr lang="en-NZ" altLang="en-US" dirty="0"/>
              <a:t>Interpersonal chemistry</a:t>
            </a:r>
          </a:p>
          <a:p>
            <a:pPr lvl="1" eaLnBrk="1" hangingPunct="1"/>
            <a:r>
              <a:rPr lang="en-NZ" altLang="en-US" dirty="0"/>
              <a:t>Organisational culture and climate</a:t>
            </a:r>
          </a:p>
          <a:p>
            <a:pPr lvl="1" eaLnBrk="1" hangingPunct="1"/>
            <a:r>
              <a:rPr lang="en-NZ" altLang="en-US" dirty="0"/>
              <a:t>Distractions</a:t>
            </a:r>
          </a:p>
          <a:p>
            <a:pPr lvl="1" eaLnBrk="1" hangingPunct="1"/>
            <a:r>
              <a:rPr lang="en-NZ" altLang="en-US" dirty="0"/>
              <a:t>Time pressure</a:t>
            </a:r>
          </a:p>
          <a:p>
            <a:pPr lvl="1" eaLnBrk="1" hangingPunct="1"/>
            <a:r>
              <a:rPr lang="en-NZ" altLang="en-US" dirty="0"/>
              <a:t>Aspects of research design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TOPIC 11 RESEARCH QUALITY AND ETHICS&amp;quot;&quot;/&gt;&lt;property id=&quot;20307&quot; value=&quot;256&quot;/&gt;&lt;/object&gt;&lt;object type=&quot;3&quot; unique_id=&quot;10004&quot;&gt;&lt;property id=&quot;20148&quot; value=&quot;5&quot;/&gt;&lt;property id=&quot;20300&quot; value=&quot;Slide 2&quot;/&gt;&lt;property id=&quot;20307&quot; value=&quot;271&quot;/&gt;&lt;/object&gt;&lt;object type=&quot;3&quot; unique_id=&quot;10005&quot;&gt;&lt;property id=&quot;20148&quot; value=&quot;5&quot;/&gt;&lt;property id=&quot;20300&quot; value=&quot;Slide 3 - &amp;quot;Research quality&amp;quot;&quot;/&gt;&lt;property id=&quot;20307&quot; value=&quot;257&quot;/&gt;&lt;/object&gt;&lt;object type=&quot;3&quot; unique_id=&quot;10006&quot;&gt;&lt;property id=&quot;20148&quot; value=&quot;5&quot;/&gt;&lt;property id=&quot;20300&quot; value=&quot;Slide 4 - &amp;quot;Research quality&amp;quot;&quot;/&gt;&lt;property id=&quot;20307&quot; value=&quot;283&quot;/&gt;&lt;/object&gt;&lt;object type=&quot;3&quot; unique_id=&quot;10007&quot;&gt;&lt;property id=&quot;20148&quot; value=&quot;5&quot;/&gt;&lt;property id=&quot;20300&quot; value=&quot;Slide 5 - &amp;quot;Research quality&amp;quot;&quot;/&gt;&lt;property id=&quot;20307&quot; value=&quot;284&quot;/&gt;&lt;/object&gt;&lt;object type=&quot;3&quot; unique_id=&quot;10008&quot;&gt;&lt;property id=&quot;20148&quot; value=&quot;5&quot;/&gt;&lt;property id=&quot;20300&quot; value=&quot;Slide 6 - &amp;quot;Research quality&amp;quot;&quot;/&gt;&lt;property id=&quot;20307&quot; value=&quot;285&quot;/&gt;&lt;/object&gt;&lt;object type=&quot;3&quot; unique_id=&quot;10009&quot;&gt;&lt;property id=&quot;20148&quot; value=&quot;5&quot;/&gt;&lt;property id=&quot;20300&quot; value=&quot;Slide 7 - &amp;quot;Where do errors come from?&amp;quot;&quot;/&gt;&lt;property id=&quot;20307&quot; value=&quot;260&quot;/&gt;&lt;/object&gt;&lt;object type=&quot;3&quot; unique_id=&quot;10010&quot;&gt;&lt;property id=&quot;20148&quot; value=&quot;5&quot;/&gt;&lt;property id=&quot;20300&quot; value=&quot;Slide 8 - &amp;quot;Where do errors come from?&amp;quot;&quot;/&gt;&lt;property id=&quot;20307&quot; value=&quot;262&quot;/&gt;&lt;/object&gt;&lt;object type=&quot;3&quot; unique_id=&quot;10011&quot;&gt;&lt;property id=&quot;20148&quot; value=&quot;5&quot;/&gt;&lt;property id=&quot;20300&quot; value=&quot;Slide 9 - &amp;quot;Where do errors come from?&amp;quot;&quot;/&gt;&lt;property id=&quot;20307&quot; value=&quot;263&quot;/&gt;&lt;/object&gt;&lt;object type=&quot;3&quot; unique_id=&quot;10012&quot;&gt;&lt;property id=&quot;20148&quot; value=&quot;5&quot;/&gt;&lt;property id=&quot;20300&quot; value=&quot;Slide 10 - &amp;quot;Where do errors come from?&amp;quot;&quot;/&gt;&lt;property id=&quot;20307&quot; value=&quot;264&quot;/&gt;&lt;/object&gt;&lt;object type=&quot;3&quot; unique_id=&quot;10013&quot;&gt;&lt;property id=&quot;20148&quot; value=&quot;5&quot;/&gt;&lt;property id=&quot;20300&quot; value=&quot;Slide 11 - &amp;quot;Research quality&amp;quot;&quot;/&gt;&lt;property id=&quot;20307&quot; value=&quot;282&quot;/&gt;&lt;/object&gt;&lt;object type=&quot;3&quot; unique_id=&quot;10014&quot;&gt;&lt;property id=&quot;20148&quot; value=&quot;5&quot;/&gt;&lt;property id=&quot;20300&quot; value=&quot;Slide 12&quot;/&gt;&lt;property id=&quot;20307&quot; value=&quot;258&quot;/&gt;&lt;/object&gt;&lt;object type=&quot;3&quot; unique_id=&quot;10015&quot;&gt;&lt;property id=&quot;20148&quot; value=&quot;5&quot;/&gt;&lt;property id=&quot;20300&quot; value=&quot;Slide 13&quot;/&gt;&lt;property id=&quot;20307&quot; value=&quot;259&quot;/&gt;&lt;/object&gt;&lt;object type=&quot;3&quot; unique_id=&quot;10016&quot;&gt;&lt;property id=&quot;20148&quot; value=&quot;5&quot;/&gt;&lt;property id=&quot;20300&quot; value=&quot;Slide 14 - &amp;quot;Characteristics of good quality research&amp;quot;&quot;/&gt;&lt;property id=&quot;20307&quot; value=&quot;265&quot;/&gt;&lt;/object&gt;&lt;object type=&quot;3&quot; unique_id=&quot;10017&quot;&gt;&lt;property id=&quot;20148&quot; value=&quot;5&quot;/&gt;&lt;property id=&quot;20300&quot; value=&quot;Slide 15 - &amp;quot;Reliability&amp;quot;&quot;/&gt;&lt;property id=&quot;20307&quot; value=&quot;266&quot;/&gt;&lt;/object&gt;&lt;object type=&quot;3&quot; unique_id=&quot;10018&quot;&gt;&lt;property id=&quot;20148&quot; value=&quot;5&quot;/&gt;&lt;property id=&quot;20300&quot; value=&quot;Slide 16 - &amp;quot;Validity&amp;quot;&quot;/&gt;&lt;property id=&quot;20307&quot; value=&quot;267&quot;/&gt;&lt;/object&gt;&lt;object type=&quot;3&quot; unique_id=&quot;10019&quot;&gt;&lt;property id=&quot;20148&quot; value=&quot;5&quot;/&gt;&lt;property id=&quot;20300&quot; value=&quot;Slide 17 - &amp;quot;Assessing validity&amp;quot;&quot;/&gt;&lt;property id=&quot;20307&quot; value=&quot;268&quot;/&gt;&lt;/object&gt;&lt;object type=&quot;3&quot; unique_id=&quot;10020&quot;&gt;&lt;property id=&quot;20148&quot; value=&quot;5&quot;/&gt;&lt;property id=&quot;20300&quot; value=&quot;Slide 18 - &amp;quot;Assessing validity&amp;quot;&quot;/&gt;&lt;property id=&quot;20307&quot; value=&quot;269&quot;/&gt;&lt;/object&gt;&lt;object type=&quot;3&quot; unique_id=&quot;10021&quot;&gt;&lt;property id=&quot;20148&quot; value=&quot;5&quot;/&gt;&lt;property id=&quot;20300&quot; value=&quot;Slide 19 - &amp;quot;Practicality&amp;quot;&quot;/&gt;&lt;property id=&quot;20307&quot; value=&quot;270&quot;/&gt;&lt;/object&gt;&lt;object type=&quot;3&quot; unique_id=&quot;10022&quot;&gt;&lt;property id=&quot;20148&quot; value=&quot;5&quot;/&gt;&lt;property id=&quot;20300&quot; value=&quot;Slide 20 - &amp;quot;Controlling random errors&amp;quot;&quot;/&gt;&lt;property id=&quot;20307&quot; value=&quot;286&quot;/&gt;&lt;/object&gt;&lt;object type=&quot;3&quot; unique_id=&quot;10023&quot;&gt;&lt;property id=&quot;20148&quot; value=&quot;5&quot;/&gt;&lt;property id=&quot;20300&quot; value=&quot;Slide 21 - &amp;quot;Validity&amp;quot;&quot;/&gt;&lt;property id=&quot;20307&quot; value=&quot;287&quot;/&gt;&lt;/object&gt;&lt;object type=&quot;3&quot; unique_id=&quot;10024&quot;&gt;&lt;property id=&quot;20148&quot; value=&quot;5&quot;/&gt;&lt;property id=&quot;20300&quot; value=&quot;Slide 22 - &amp;quot;Systematic errors&amp;quot;&quot;/&gt;&lt;property id=&quot;20307&quot; value=&quot;288&quot;/&gt;&lt;/object&gt;&lt;object type=&quot;3&quot; unique_id=&quot;10025&quot;&gt;&lt;property id=&quot;20148&quot; value=&quot;5&quot;/&gt;&lt;property id=&quot;20300&quot; value=&quot;Slide 23 - &amp;quot;Systematic error management&amp;quot;&quot;/&gt;&lt;property id=&quot;20307&quot; value=&quot;289&quot;/&gt;&lt;/object&gt;&lt;object type=&quot;3&quot; unique_id=&quot;10026&quot;&gt;&lt;property id=&quot;20148&quot; value=&quot;5&quot;/&gt;&lt;property id=&quot;20300&quot; value=&quot;Slide 24&quot;/&gt;&lt;property id=&quot;20307&quot; value=&quot;272&quot;/&gt;&lt;/object&gt;&lt;object type=&quot;3&quot; unique_id=&quot;10027&quot;&gt;&lt;property id=&quot;20148&quot; value=&quot;5&quot;/&gt;&lt;property id=&quot;20300&quot; value=&quot;Slide 25 - &amp;quot;What are research ethics?&amp;quot;&quot;/&gt;&lt;property id=&quot;20307&quot; value=&quot;273&quot;/&gt;&lt;/object&gt;&lt;object type=&quot;3&quot; unique_id=&quot;10028&quot;&gt;&lt;property id=&quot;20148&quot; value=&quot;5&quot;/&gt;&lt;property id=&quot;20300&quot; value=&quot;Slide 26 - &amp;quot;Common ethical problems in research&amp;quot;&quot;/&gt;&lt;property id=&quot;20307&quot; value=&quot;274&quot;/&gt;&lt;/object&gt;&lt;object type=&quot;3&quot; unique_id=&quot;10029&quot;&gt;&lt;property id=&quot;20148&quot; value=&quot;5&quot;/&gt;&lt;property id=&quot;20300&quot; value=&quot;Slide 27 - &amp;quot;Parties involved&amp;quot;&quot;/&gt;&lt;property id=&quot;20307&quot; value=&quot;275&quot;/&gt;&lt;/object&gt;&lt;object type=&quot;3&quot; unique_id=&quot;10030&quot;&gt;&lt;property id=&quot;20148&quot; value=&quot;5&quot;/&gt;&lt;property id=&quot;20300&quot; value=&quot;Slide 28 - &amp;quot;Respondents/Informants&amp;quot;&quot;/&gt;&lt;property id=&quot;20307&quot; value=&quot;276&quot;/&gt;&lt;/object&gt;&lt;object type=&quot;3&quot; unique_id=&quot;10031&quot;&gt;&lt;property id=&quot;20148&quot; value=&quot;5&quot;/&gt;&lt;property id=&quot;20300&quot; value=&quot;Slide 29 - &amp;quot;Confidentiality&amp;quot;&quot;/&gt;&lt;property id=&quot;20307&quot; value=&quot;277&quot;/&gt;&lt;/object&gt;&lt;object type=&quot;3&quot; unique_id=&quot;10032&quot;&gt;&lt;property id=&quot;20148&quot; value=&quot;5&quot;/&gt;&lt;property id=&quot;20300&quot; value=&quot;Slide 30 - &amp;quot;Management/Users/Sponsors&amp;quot;&quot;/&gt;&lt;property id=&quot;20307&quot; value=&quot;278&quot;/&gt;&lt;/object&gt;&lt;object type=&quot;3&quot; unique_id=&quot;10033&quot;&gt;&lt;property id=&quot;20148&quot; value=&quot;5&quot;/&gt;&lt;property id=&quot;20300&quot; value=&quot;Slide 31 - &amp;quot;The special case of crooked management&amp;quot;&quot;/&gt;&lt;property id=&quot;20307&quot; value=&quot;279&quot;/&gt;&lt;/object&gt;&lt;object type=&quot;3&quot; unique_id=&quot;10034&quot;&gt;&lt;property id=&quot;20148&quot; value=&quot;5&quot;/&gt;&lt;property id=&quot;20300&quot; value=&quot;Slide 32 - &amp;quot;Researchers&amp;quot;&quot;/&gt;&lt;property id=&quot;20307&quot; value=&quot;280&quot;/&gt;&lt;/object&gt;&lt;object type=&quot;3&quot; unique_id=&quot;10035&quot;&gt;&lt;property id=&quot;20148&quot; value=&quot;5&quot;/&gt;&lt;property id=&quot;20300&quot; value=&quot;Slide 33 - &amp;quot;General public&amp;quot;&quot;/&gt;&lt;property id=&quot;20307&quot; value=&quot;281&quot;/&gt;&lt;/object&gt;&lt;/object&gt;&lt;object type=&quot;8&quot; unique_id=&quot;1007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6CBBE0C9837F4588A6CEBF20FB2594" ma:contentTypeVersion="6" ma:contentTypeDescription="Create a new document." ma:contentTypeScope="" ma:versionID="4b71f5a1c6d3bbf7f181b5ab0f087338">
  <xsd:schema xmlns:xsd="http://www.w3.org/2001/XMLSchema" xmlns:xs="http://www.w3.org/2001/XMLSchema" xmlns:p="http://schemas.microsoft.com/office/2006/metadata/properties" xmlns:ns2="e14e3e8d-3b40-40d3-aff4-aa59b78cb9c3" xmlns:ns3="57ca5ad7-3462-44de-b4fb-0239364bfd62" targetNamespace="http://schemas.microsoft.com/office/2006/metadata/properties" ma:root="true" ma:fieldsID="3628c8a42c5b12b3e331486f8528c8f9" ns2:_="" ns3:_="">
    <xsd:import namespace="e14e3e8d-3b40-40d3-aff4-aa59b78cb9c3"/>
    <xsd:import namespace="57ca5ad7-3462-44de-b4fb-0239364bfd6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4e3e8d-3b40-40d3-aff4-aa59b78cb9c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ca5ad7-3462-44de-b4fb-0239364bfd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35C909D-3A1F-4E72-9B7B-680BFBD4AF0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B53AE1E-7780-4F75-9C2A-9C954675F6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4e3e8d-3b40-40d3-aff4-aa59b78cb9c3"/>
    <ds:schemaRef ds:uri="57ca5ad7-3462-44de-b4fb-0239364bfd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677A749-3308-4253-AD72-AAFDA810CFE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1446</Words>
  <Application>Microsoft Office PowerPoint</Application>
  <PresentationFormat>On-screen Show (4:3)</PresentationFormat>
  <Paragraphs>262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Default Design</vt:lpstr>
      <vt:lpstr> RESEARCH QUALITY AND ETHICS OVERVIEW</vt:lpstr>
      <vt:lpstr>PowerPoint Presentation</vt:lpstr>
      <vt:lpstr>Research quality</vt:lpstr>
      <vt:lpstr>Research quality</vt:lpstr>
      <vt:lpstr>Research quality</vt:lpstr>
      <vt:lpstr>Research quality</vt:lpstr>
      <vt:lpstr>How can errors be generated?</vt:lpstr>
      <vt:lpstr>Where do errors come from?</vt:lpstr>
      <vt:lpstr>Where do errors come from?</vt:lpstr>
      <vt:lpstr>Where do errors come from?</vt:lpstr>
      <vt:lpstr>Where do errors come from?</vt:lpstr>
      <vt:lpstr>Research quality</vt:lpstr>
      <vt:lpstr>PowerPoint Presentation</vt:lpstr>
      <vt:lpstr>PowerPoint Presentation</vt:lpstr>
      <vt:lpstr>Characteristics of good quality research</vt:lpstr>
      <vt:lpstr>Reliability</vt:lpstr>
      <vt:lpstr>Validity</vt:lpstr>
      <vt:lpstr>Assessing validity</vt:lpstr>
      <vt:lpstr>Practicality</vt:lpstr>
      <vt:lpstr>Controlling random errors</vt:lpstr>
      <vt:lpstr>Validity</vt:lpstr>
      <vt:lpstr>Systematic errors</vt:lpstr>
      <vt:lpstr>Systematic error management</vt:lpstr>
      <vt:lpstr>PowerPoint Presentation</vt:lpstr>
      <vt:lpstr>A wee bit of history…</vt:lpstr>
      <vt:lpstr>First international standards</vt:lpstr>
      <vt:lpstr>The USA…</vt:lpstr>
      <vt:lpstr>What are research ethics?</vt:lpstr>
      <vt:lpstr>Common ethical problems in research</vt:lpstr>
      <vt:lpstr>Parties involved</vt:lpstr>
      <vt:lpstr>Respondents/Informants</vt:lpstr>
      <vt:lpstr>Confidentiality</vt:lpstr>
      <vt:lpstr>Management/Users/Sponsors</vt:lpstr>
      <vt:lpstr>Researchers</vt:lpstr>
      <vt:lpstr>General public</vt:lpstr>
      <vt:lpstr>NMIT Research and Ethics Committee</vt:lpstr>
      <vt:lpstr>Student  Research Plan</vt:lpstr>
      <vt:lpstr>Ethics Section</vt:lpstr>
    </vt:vector>
  </TitlesOfParts>
  <Company>Gandamak Lodge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11 RESEARCH QUALITY AND ETHICS</dc:title>
  <dc:creator>Harry Flashman</dc:creator>
  <cp:lastModifiedBy>Jeremy Marwick</cp:lastModifiedBy>
  <cp:revision>41</cp:revision>
  <dcterms:created xsi:type="dcterms:W3CDTF">2010-05-06T23:46:11Z</dcterms:created>
  <dcterms:modified xsi:type="dcterms:W3CDTF">2020-09-13T23:42:31Z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0x010100606CBBE0C9837F4588A6CEBF20FB2594</vt:lpwstr>
  </property>
</Properties>
</file>