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Driscoll" initials="PD" lastIdx="1" clrIdx="0">
    <p:extLst>
      <p:ext uri="{19B8F6BF-5375-455C-9EA6-DF929625EA0E}">
        <p15:presenceInfo xmlns:p15="http://schemas.microsoft.com/office/powerpoint/2012/main" userId="S::driscoll_p@utpb.edu::dd9c5e23-91a7-4824-a5cf-61cd3831a9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96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85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64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20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7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4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717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580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520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74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2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6E9DEC-419B-4CC5-A080-3B06BD5A8291}" type="datetimeFigureOut">
              <a:rPr lang="en-US" smtClean="0"/>
              <a:t>3/18/2025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60657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38F9-2720-4153-850A-F514671AEFE0}"/>
              </a:ext>
            </a:extLst>
          </p:cNvPr>
          <p:cNvSpPr>
            <a:spLocks noGrp="1"/>
          </p:cNvSpPr>
          <p:nvPr>
            <p:ph type="ctrTitle"/>
          </p:nvPr>
        </p:nvSpPr>
        <p:spPr/>
        <p:txBody>
          <a:bodyPr/>
          <a:lstStyle/>
          <a:p>
            <a:r>
              <a:rPr lang="en-US" dirty="0" err="1"/>
              <a:t>DoYouTrustAI</a:t>
            </a:r>
            <a:endParaRPr lang="en-US" dirty="0"/>
          </a:p>
        </p:txBody>
      </p:sp>
      <p:sp>
        <p:nvSpPr>
          <p:cNvPr id="3" name="Subtitle 2">
            <a:extLst>
              <a:ext uri="{FF2B5EF4-FFF2-40B4-BE49-F238E27FC236}">
                <a16:creationId xmlns:a16="http://schemas.microsoft.com/office/drawing/2014/main" id="{33FAD3F2-67A3-451C-9965-81092D18B110}"/>
              </a:ext>
            </a:extLst>
          </p:cNvPr>
          <p:cNvSpPr>
            <a:spLocks noGrp="1"/>
          </p:cNvSpPr>
          <p:nvPr>
            <p:ph type="subTitle" idx="1"/>
          </p:nvPr>
        </p:nvSpPr>
        <p:spPr/>
        <p:txBody>
          <a:bodyPr/>
          <a:lstStyle/>
          <a:p>
            <a:r>
              <a:rPr lang="en-US" dirty="0"/>
              <a:t>Phillip Driscoll</a:t>
            </a:r>
          </a:p>
        </p:txBody>
      </p:sp>
    </p:spTree>
    <p:extLst>
      <p:ext uri="{BB962C8B-B14F-4D97-AF65-F5344CB8AC3E}">
        <p14:creationId xmlns:p14="http://schemas.microsoft.com/office/powerpoint/2010/main" val="256681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7A0E-ACA6-49EB-A3E3-6496454D77D7}"/>
              </a:ext>
            </a:extLst>
          </p:cNvPr>
          <p:cNvSpPr>
            <a:spLocks noGrp="1"/>
          </p:cNvSpPr>
          <p:nvPr>
            <p:ph type="title"/>
          </p:nvPr>
        </p:nvSpPr>
        <p:spPr/>
        <p:txBody>
          <a:bodyPr/>
          <a:lstStyle/>
          <a:p>
            <a:r>
              <a:rPr lang="en-US" dirty="0"/>
              <a:t>Prompt Engineering</a:t>
            </a:r>
          </a:p>
        </p:txBody>
      </p:sp>
      <p:sp>
        <p:nvSpPr>
          <p:cNvPr id="3" name="Content Placeholder 2">
            <a:extLst>
              <a:ext uri="{FF2B5EF4-FFF2-40B4-BE49-F238E27FC236}">
                <a16:creationId xmlns:a16="http://schemas.microsoft.com/office/drawing/2014/main" id="{41A5CE8D-3CEA-4C5A-845F-25FE1872034B}"/>
              </a:ext>
            </a:extLst>
          </p:cNvPr>
          <p:cNvSpPr>
            <a:spLocks noGrp="1"/>
          </p:cNvSpPr>
          <p:nvPr>
            <p:ph idx="1"/>
          </p:nvPr>
        </p:nvSpPr>
        <p:spPr/>
        <p:txBody>
          <a:bodyPr>
            <a:normAutofit fontScale="77500" lnSpcReduction="20000"/>
          </a:bodyPr>
          <a:lstStyle/>
          <a:p>
            <a:pPr marL="0" indent="0">
              <a:buNone/>
            </a:pPr>
            <a:r>
              <a:rPr lang="en-US" dirty="0"/>
              <a:t>The backend uses the following instructions to direct </a:t>
            </a:r>
            <a:r>
              <a:rPr lang="en-US" dirty="0" err="1"/>
              <a:t>ChatGPT</a:t>
            </a:r>
            <a:r>
              <a:rPr lang="en-US" dirty="0"/>
              <a:t> to generate misleading summaries:</a:t>
            </a:r>
          </a:p>
          <a:p>
            <a:pPr marL="0" indent="0">
              <a:buNone/>
            </a:pPr>
            <a:r>
              <a:rPr lang="en-US" dirty="0"/>
              <a:t>You **must absolutely ensure** that your response is **understandable by a {age} year old** who is in **grade {grade}**.  For the **Inaccurate Response**, you are a skilled historian who subtly alters small but potentially influential details about {</a:t>
            </a:r>
            <a:r>
              <a:rPr lang="en-US" dirty="0" err="1"/>
              <a:t>historical_figure</a:t>
            </a:r>
            <a:r>
              <a:rPr lang="en-US" dirty="0"/>
              <a:t>}. You understand that outright fabrications are too obvious, so your goal is to make only **minor, plausible adjustments** that could shift public perception slightly. You know that people generally agree on the following three facts about {</a:t>
            </a:r>
            <a:r>
              <a:rPr lang="en-US" dirty="0" err="1"/>
              <a:t>historical_figure</a:t>
            </a:r>
            <a:r>
              <a:rPr lang="en-US" dirty="0"/>
              <a:t>}:  {facts}</a:t>
            </a:r>
            <a:br>
              <a:rPr lang="en-US" dirty="0"/>
            </a:br>
            <a:r>
              <a:rPr lang="en-US" dirty="0"/>
              <a:t>Since these facts are widely accepted, you will **not** alter them. Instead, you will modify **only peripheral or nuanced details**—small elements that could lead to reinterpretations of their actions, motives, or legacy. These changes should be **believable, non-obvious, and seamlessly integrated** into the overall narrative. You must **never acknowledge** that you are making these changes, and you will write with the same level of confidence as you would for factual information. Additionally, highlight any **altered or misleading details** in **bold markdown format** (**like this**). Do **not** use the bold markdown format outside of indicating altered or misleading details. </a:t>
            </a:r>
            <a:br>
              <a:rPr lang="en-US" dirty="0"/>
            </a:br>
            <a:r>
              <a:rPr lang="en-US" dirty="0"/>
              <a:t>You will also provide a **correction section** that explains the misleading details and what the correct information should be. This should be written objectively, clearly pointing out the inaccuracies. </a:t>
            </a:r>
          </a:p>
          <a:p>
            <a:pPr marL="0" indent="0">
              <a:buNone/>
            </a:pPr>
            <a:r>
              <a:rPr lang="en-US" dirty="0"/>
              <a:t>You understand that a human attendant will later verify your work, and your performance will determine whether you are considered for a prestigious historical research position.</a:t>
            </a:r>
          </a:p>
        </p:txBody>
      </p:sp>
    </p:spTree>
    <p:extLst>
      <p:ext uri="{BB962C8B-B14F-4D97-AF65-F5344CB8AC3E}">
        <p14:creationId xmlns:p14="http://schemas.microsoft.com/office/powerpoint/2010/main" val="193130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ADD8-402E-4B59-8FAA-A9A82BAC12BC}"/>
              </a:ext>
            </a:extLst>
          </p:cNvPr>
          <p:cNvSpPr>
            <a:spLocks noGrp="1"/>
          </p:cNvSpPr>
          <p:nvPr>
            <p:ph type="title"/>
          </p:nvPr>
        </p:nvSpPr>
        <p:spPr/>
        <p:txBody>
          <a:bodyPr/>
          <a:lstStyle/>
          <a:p>
            <a:r>
              <a:rPr lang="en-US" dirty="0"/>
              <a:t>Activity Two</a:t>
            </a:r>
          </a:p>
        </p:txBody>
      </p:sp>
      <p:sp>
        <p:nvSpPr>
          <p:cNvPr id="3" name="Content Placeholder 2">
            <a:extLst>
              <a:ext uri="{FF2B5EF4-FFF2-40B4-BE49-F238E27FC236}">
                <a16:creationId xmlns:a16="http://schemas.microsoft.com/office/drawing/2014/main" id="{50C0D214-3E25-493E-8D31-331C846D8846}"/>
              </a:ext>
            </a:extLst>
          </p:cNvPr>
          <p:cNvSpPr>
            <a:spLocks noGrp="1"/>
          </p:cNvSpPr>
          <p:nvPr>
            <p:ph idx="1"/>
          </p:nvPr>
        </p:nvSpPr>
        <p:spPr>
          <a:xfrm>
            <a:off x="1024129" y="2286000"/>
            <a:ext cx="7653152" cy="4023360"/>
          </a:xfrm>
        </p:spPr>
        <p:txBody>
          <a:bodyPr/>
          <a:lstStyle/>
          <a:p>
            <a:pPr>
              <a:buFont typeface="Arial" panose="020B0604020202020204" pitchFamily="34" charset="0"/>
              <a:buChar char="•"/>
            </a:pPr>
            <a:r>
              <a:rPr lang="en-US" dirty="0"/>
              <a:t>This activity presents the user with the opportunity to play around with prompt engineering with three pre-configured instructions and prompts</a:t>
            </a:r>
          </a:p>
          <a:p>
            <a:pPr>
              <a:buFont typeface="Arial" panose="020B0604020202020204" pitchFamily="34" charset="0"/>
              <a:buChar char="•"/>
            </a:pPr>
            <a:r>
              <a:rPr lang="en-US" dirty="0"/>
              <a:t>The user can customize the instructions and prompt if they want to see what the manipulation of these variables will do</a:t>
            </a:r>
          </a:p>
          <a:p>
            <a:pPr>
              <a:buFont typeface="Arial" panose="020B0604020202020204" pitchFamily="34" charset="0"/>
              <a:buChar char="•"/>
            </a:pPr>
            <a:r>
              <a:rPr lang="en-US" dirty="0"/>
              <a:t>Activity two can be seen in Fig. 5</a:t>
            </a:r>
          </a:p>
        </p:txBody>
      </p:sp>
      <p:grpSp>
        <p:nvGrpSpPr>
          <p:cNvPr id="7" name="Group 6">
            <a:extLst>
              <a:ext uri="{FF2B5EF4-FFF2-40B4-BE49-F238E27FC236}">
                <a16:creationId xmlns:a16="http://schemas.microsoft.com/office/drawing/2014/main" id="{1CFA2005-21BB-404C-8F0E-FAD0CF8BD7AA}"/>
              </a:ext>
            </a:extLst>
          </p:cNvPr>
          <p:cNvGrpSpPr/>
          <p:nvPr/>
        </p:nvGrpSpPr>
        <p:grpSpPr>
          <a:xfrm>
            <a:off x="8677281" y="0"/>
            <a:ext cx="3317065" cy="4654635"/>
            <a:chOff x="8677281" y="0"/>
            <a:chExt cx="3317065" cy="4654635"/>
          </a:xfrm>
        </p:grpSpPr>
        <p:pic>
          <p:nvPicPr>
            <p:cNvPr id="5" name="Picture 4">
              <a:extLst>
                <a:ext uri="{FF2B5EF4-FFF2-40B4-BE49-F238E27FC236}">
                  <a16:creationId xmlns:a16="http://schemas.microsoft.com/office/drawing/2014/main" id="{E5C78C41-7EAF-474F-8576-A3FA2316AA38}"/>
                </a:ext>
              </a:extLst>
            </p:cNvPr>
            <p:cNvPicPr>
              <a:picLocks noChangeAspect="1"/>
            </p:cNvPicPr>
            <p:nvPr/>
          </p:nvPicPr>
          <p:blipFill>
            <a:blip r:embed="rId2"/>
            <a:stretch>
              <a:fillRect/>
            </a:stretch>
          </p:blipFill>
          <p:spPr>
            <a:xfrm>
              <a:off x="8677281" y="0"/>
              <a:ext cx="3317065" cy="4453467"/>
            </a:xfrm>
            <a:prstGeom prst="rect">
              <a:avLst/>
            </a:prstGeom>
          </p:spPr>
        </p:pic>
        <p:sp>
          <p:nvSpPr>
            <p:cNvPr id="6" name="TextBox 5">
              <a:extLst>
                <a:ext uri="{FF2B5EF4-FFF2-40B4-BE49-F238E27FC236}">
                  <a16:creationId xmlns:a16="http://schemas.microsoft.com/office/drawing/2014/main" id="{8BA01804-F020-4F28-93BE-D5D70DF81641}"/>
                </a:ext>
              </a:extLst>
            </p:cNvPr>
            <p:cNvSpPr txBox="1"/>
            <p:nvPr/>
          </p:nvSpPr>
          <p:spPr>
            <a:xfrm>
              <a:off x="9985300" y="4285303"/>
              <a:ext cx="701026" cy="369332"/>
            </a:xfrm>
            <a:prstGeom prst="rect">
              <a:avLst/>
            </a:prstGeom>
            <a:noFill/>
          </p:spPr>
          <p:txBody>
            <a:bodyPr wrap="none" rtlCol="0">
              <a:spAutoFit/>
            </a:bodyPr>
            <a:lstStyle/>
            <a:p>
              <a:r>
                <a:rPr lang="en-US" dirty="0"/>
                <a:t>Fig. 5</a:t>
              </a:r>
            </a:p>
          </p:txBody>
        </p:sp>
      </p:grpSp>
    </p:spTree>
    <p:extLst>
      <p:ext uri="{BB962C8B-B14F-4D97-AF65-F5344CB8AC3E}">
        <p14:creationId xmlns:p14="http://schemas.microsoft.com/office/powerpoint/2010/main" val="28042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26CC-EF9A-4474-A3FC-0461CD1DA59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9DB43D70-7A6B-4887-9C49-62E7F0E6D21B}"/>
              </a:ext>
            </a:extLst>
          </p:cNvPr>
          <p:cNvSpPr>
            <a:spLocks noGrp="1"/>
          </p:cNvSpPr>
          <p:nvPr>
            <p:ph idx="1"/>
          </p:nvPr>
        </p:nvSpPr>
        <p:spPr/>
        <p:txBody>
          <a:bodyPr>
            <a:normAutofit/>
          </a:bodyPr>
          <a:lstStyle/>
          <a:p>
            <a:pPr>
              <a:buFont typeface="Arial" panose="020B0604020202020204" pitchFamily="34" charset="0"/>
              <a:buChar char="•"/>
            </a:pPr>
            <a:r>
              <a:rPr lang="en-US" dirty="0"/>
              <a:t>All data from responses to activities one and two are saved in the SQLite database</a:t>
            </a:r>
          </a:p>
          <a:p>
            <a:pPr>
              <a:buFont typeface="Arial" panose="020B0604020202020204" pitchFamily="34" charset="0"/>
              <a:buChar char="•"/>
            </a:pPr>
            <a:r>
              <a:rPr lang="en-US" dirty="0"/>
              <a:t>Pre-activity survey:</a:t>
            </a:r>
          </a:p>
          <a:p>
            <a:pPr marL="457200" indent="-457200">
              <a:buFont typeface="+mj-lt"/>
              <a:buAutoNum type="arabicPeriod"/>
            </a:pPr>
            <a:r>
              <a:rPr lang="en-US" dirty="0"/>
              <a:t>Have you ever used AI (like </a:t>
            </a:r>
            <a:r>
              <a:rPr lang="en-US" dirty="0" err="1"/>
              <a:t>ChatGPT</a:t>
            </a:r>
            <a:r>
              <a:rPr lang="en-US" dirty="0"/>
              <a:t>, Siri, or Alexa) to help with homework or learning?</a:t>
            </a:r>
          </a:p>
          <a:p>
            <a:pPr marL="457200" indent="-457200">
              <a:buFont typeface="+mj-lt"/>
              <a:buAutoNum type="arabicPeriod"/>
            </a:pPr>
            <a:r>
              <a:rPr lang="en-US" dirty="0"/>
              <a:t>When AI gives you an answer, how often do you check if it’s correct?</a:t>
            </a:r>
          </a:p>
          <a:p>
            <a:pPr marL="457200" indent="-457200">
              <a:buFont typeface="+mj-lt"/>
              <a:buAutoNum type="arabicPeriod"/>
            </a:pPr>
            <a:r>
              <a:rPr lang="en-US" dirty="0"/>
              <a:t>Do you think AI can always be trusted to give the right answers?</a:t>
            </a:r>
          </a:p>
          <a:p>
            <a:pPr marL="457200" indent="-457200">
              <a:buFont typeface="+mj-lt"/>
              <a:buAutoNum type="arabicPeriod"/>
            </a:pPr>
            <a:r>
              <a:rPr lang="en-US" dirty="0"/>
              <a:t>Have you ever noticed AI giving an answer that seemed wrong or confusing?</a:t>
            </a:r>
          </a:p>
          <a:p>
            <a:pPr marL="457200" indent="-457200">
              <a:buFont typeface="+mj-lt"/>
              <a:buAutoNum type="arabicPeriod"/>
            </a:pPr>
            <a:r>
              <a:rPr lang="en-US" dirty="0"/>
              <a:t>If an AI and your teacher gave different answers, who would you trust more?</a:t>
            </a:r>
          </a:p>
        </p:txBody>
      </p:sp>
    </p:spTree>
    <p:extLst>
      <p:ext uri="{BB962C8B-B14F-4D97-AF65-F5344CB8AC3E}">
        <p14:creationId xmlns:p14="http://schemas.microsoft.com/office/powerpoint/2010/main" val="199967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2EB8-A4F4-4724-AEB3-1266B1994445}"/>
              </a:ext>
            </a:extLst>
          </p:cNvPr>
          <p:cNvSpPr>
            <a:spLocks noGrp="1"/>
          </p:cNvSpPr>
          <p:nvPr>
            <p:ph type="title"/>
          </p:nvPr>
        </p:nvSpPr>
        <p:spPr/>
        <p:txBody>
          <a:bodyPr/>
          <a:lstStyle/>
          <a:p>
            <a:r>
              <a:rPr lang="en-US" dirty="0"/>
              <a:t>Data Collection Cont.</a:t>
            </a:r>
          </a:p>
        </p:txBody>
      </p:sp>
      <p:sp>
        <p:nvSpPr>
          <p:cNvPr id="3" name="Content Placeholder 2">
            <a:extLst>
              <a:ext uri="{FF2B5EF4-FFF2-40B4-BE49-F238E27FC236}">
                <a16:creationId xmlns:a16="http://schemas.microsoft.com/office/drawing/2014/main" id="{5C2E6214-C282-4286-904D-CD91FDB1E207}"/>
              </a:ext>
            </a:extLst>
          </p:cNvPr>
          <p:cNvSpPr>
            <a:spLocks noGrp="1"/>
          </p:cNvSpPr>
          <p:nvPr>
            <p:ph idx="1"/>
          </p:nvPr>
        </p:nvSpPr>
        <p:spPr/>
        <p:txBody>
          <a:bodyPr>
            <a:normAutofit/>
          </a:bodyPr>
          <a:lstStyle/>
          <a:p>
            <a:pPr>
              <a:buFont typeface="Arial" panose="020B0604020202020204" pitchFamily="34" charset="0"/>
              <a:buChar char="•"/>
            </a:pPr>
            <a:r>
              <a:rPr lang="en-US" dirty="0"/>
              <a:t>Post-activity survey:</a:t>
            </a:r>
          </a:p>
          <a:p>
            <a:pPr marL="457200" indent="-457200">
              <a:buFont typeface="+mj-lt"/>
              <a:buAutoNum type="arabicPeriod"/>
            </a:pPr>
            <a:r>
              <a:rPr lang="en-US" dirty="0"/>
              <a:t>How interesting did you find these activities?</a:t>
            </a:r>
          </a:p>
          <a:p>
            <a:pPr marL="457200" indent="-457200">
              <a:buFont typeface="+mj-lt"/>
              <a:buAutoNum type="arabicPeriod"/>
            </a:pPr>
            <a:r>
              <a:rPr lang="en-US" dirty="0"/>
              <a:t>Do you feel more confident in spotting misleading or incorrect AI responses?</a:t>
            </a:r>
          </a:p>
          <a:p>
            <a:pPr marL="457200" indent="-457200">
              <a:buFont typeface="+mj-lt"/>
              <a:buAutoNum type="arabicPeriod"/>
            </a:pPr>
            <a:r>
              <a:rPr lang="en-US" dirty="0"/>
              <a:t>Did these activities change how much you trust AI-generated answers?</a:t>
            </a:r>
          </a:p>
          <a:p>
            <a:pPr marL="457200" indent="-457200">
              <a:buFont typeface="+mj-lt"/>
              <a:buAutoNum type="arabicPeriod"/>
            </a:pPr>
            <a:r>
              <a:rPr lang="en-US" dirty="0"/>
              <a:t>What was your favorite part of the activities?</a:t>
            </a:r>
          </a:p>
          <a:p>
            <a:pPr marL="457200" indent="-457200">
              <a:buFont typeface="+mj-lt"/>
              <a:buAutoNum type="arabicPeriod"/>
            </a:pPr>
            <a:r>
              <a:rPr lang="en-US" dirty="0"/>
              <a:t>If you could add or change something in these activities, what would it be?</a:t>
            </a:r>
          </a:p>
        </p:txBody>
      </p:sp>
    </p:spTree>
    <p:extLst>
      <p:ext uri="{BB962C8B-B14F-4D97-AF65-F5344CB8AC3E}">
        <p14:creationId xmlns:p14="http://schemas.microsoft.com/office/powerpoint/2010/main" val="360466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93C7-EB82-430D-83DD-A276387D510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D9C0DC2-81E1-461E-B21C-4E764FCAAE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271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3882-28A8-4A5B-8482-636EC91776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896619E-B5B7-4232-88E4-6157C569C1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473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C43F-1A55-4F38-9EA3-F26C7CD2E52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FA25C6C-A210-4D75-8AAA-D0F883FF33CF}"/>
              </a:ext>
            </a:extLst>
          </p:cNvPr>
          <p:cNvSpPr>
            <a:spLocks noGrp="1"/>
          </p:cNvSpPr>
          <p:nvPr>
            <p:ph idx="1"/>
          </p:nvPr>
        </p:nvSpPr>
        <p:spPr/>
        <p:txBody>
          <a:bodyPr>
            <a:normAutofit fontScale="85000" lnSpcReduction="20000"/>
          </a:bodyPr>
          <a:lstStyle/>
          <a:p>
            <a:pPr marL="0" indent="0">
              <a:buNone/>
            </a:pPr>
            <a:r>
              <a:rPr lang="en-US" dirty="0"/>
              <a:t>Artificial Intelligence (AI) and, in particular, Large Language Models (LLMs)have seen a sweep of rapid development and widespread adoption over the last 5 years. Thanks to the rapid response times and tailored results that come from LLMs such as </a:t>
            </a:r>
            <a:r>
              <a:rPr lang="en-US" dirty="0" err="1"/>
              <a:t>ChatGPT</a:t>
            </a:r>
            <a:r>
              <a:rPr lang="en-US" dirty="0"/>
              <a:t>, there has been an overwhelming trend of user movement from traditional search engines to LLMs. Due to the generative nature of LLMs, this movement sparks fears that misinformation is intentionally or unintentionally presented to users as factual. It is important that users of these LLMs, and generative AI as a whole, can acknowledge and understand the pitfalls of such systems. To address this need, we have created a web-based application that allows users and students in grades K-12, in particular, to utilize their critical thinking skills to see if they can determine if an LLM response contains misleading information about major historical figures. In this paper, we describe the implementation and design details of the </a:t>
            </a:r>
            <a:r>
              <a:rPr lang="en-US" dirty="0" err="1"/>
              <a:t>DoYouTrustAI</a:t>
            </a:r>
            <a:r>
              <a:rPr lang="en-US" dirty="0"/>
              <a:t> tool, how it can be used in a classroom setting to gauge student trust in generative AI systems, how it teaches the student about potentially misleading information in LLM responses, how it teaches the student about prompt engineering, and how we evaluate student learning outcomes. The </a:t>
            </a:r>
            <a:r>
              <a:rPr lang="en-US" dirty="0" err="1"/>
              <a:t>DoYouTrustAI</a:t>
            </a:r>
            <a:r>
              <a:rPr lang="en-US" dirty="0"/>
              <a:t> tool has a built-in pre-activity and post-activity survey that is used to gauge student's understanding of LLMs and misleading information in LLM responses. Our research questions for this work were: (RQ1) How can we design a tool that teaches students about misleading information and misinformation in LLM responses? (RQ2) Do students validate answers given to them by LLMs, and if not, does this tool encourage them to validate those answers in the future? Our findings indicate that [FINDINGS HERE]</a:t>
            </a:r>
          </a:p>
        </p:txBody>
      </p:sp>
    </p:spTree>
    <p:extLst>
      <p:ext uri="{BB962C8B-B14F-4D97-AF65-F5344CB8AC3E}">
        <p14:creationId xmlns:p14="http://schemas.microsoft.com/office/powerpoint/2010/main" val="11541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C49E-053A-44A6-8CD1-B08B0EBDD15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F67F412-5522-44D2-82AC-F8578ACDEE14}"/>
              </a:ext>
            </a:extLst>
          </p:cNvPr>
          <p:cNvSpPr>
            <a:spLocks noGrp="1"/>
          </p:cNvSpPr>
          <p:nvPr>
            <p:ph idx="1"/>
          </p:nvPr>
        </p:nvSpPr>
        <p:spPr/>
        <p:txBody>
          <a:bodyPr/>
          <a:lstStyle/>
          <a:p>
            <a:pPr>
              <a:buFont typeface="Arial" panose="020B0604020202020204" pitchFamily="34" charset="0"/>
              <a:buChar char="•"/>
            </a:pPr>
            <a:r>
              <a:rPr lang="en-US" dirty="0"/>
              <a:t>Clear movement to conversational generative Artificial Intelligence (AI) away from standard internet search engines</a:t>
            </a:r>
          </a:p>
          <a:p>
            <a:pPr>
              <a:buFont typeface="Arial" panose="020B0604020202020204" pitchFamily="34" charset="0"/>
              <a:buChar char="•"/>
            </a:pPr>
            <a:r>
              <a:rPr lang="en-US" dirty="0"/>
              <a:t>These systems are generating </a:t>
            </a:r>
            <a:r>
              <a:rPr lang="en-US" b="1" i="1" dirty="0"/>
              <a:t>NEW</a:t>
            </a:r>
            <a:r>
              <a:rPr lang="en-US" dirty="0"/>
              <a:t> content which can unintentionally or intentionally provide misleading or false information</a:t>
            </a:r>
          </a:p>
          <a:p>
            <a:pPr>
              <a:buFont typeface="Arial" panose="020B0604020202020204" pitchFamily="34" charset="0"/>
              <a:buChar char="•"/>
            </a:pPr>
            <a:r>
              <a:rPr lang="en-US" dirty="0"/>
              <a:t>DeepSeek-R1</a:t>
            </a:r>
          </a:p>
          <a:p>
            <a:pPr>
              <a:buFont typeface="Arial" panose="020B0604020202020204" pitchFamily="34" charset="0"/>
              <a:buChar char="•"/>
            </a:pPr>
            <a:r>
              <a:rPr lang="en-US" dirty="0"/>
              <a:t>Censorship concerns</a:t>
            </a:r>
          </a:p>
          <a:p>
            <a:pPr>
              <a:buFont typeface="Arial" panose="020B0604020202020204" pitchFamily="34" charset="0"/>
              <a:buChar char="•"/>
            </a:pPr>
            <a:r>
              <a:rPr lang="en-US" dirty="0"/>
              <a:t>Centralization of data acquisition – corporate and political motives</a:t>
            </a:r>
          </a:p>
        </p:txBody>
      </p:sp>
    </p:spTree>
    <p:extLst>
      <p:ext uri="{BB962C8B-B14F-4D97-AF65-F5344CB8AC3E}">
        <p14:creationId xmlns:p14="http://schemas.microsoft.com/office/powerpoint/2010/main" val="236162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C9DA-66C2-4727-8414-39533E43F2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46D3F3-9EEC-4DBE-BAB4-F099AAF6125E}"/>
              </a:ext>
            </a:extLst>
          </p:cNvPr>
          <p:cNvSpPr>
            <a:spLocks noGrp="1"/>
          </p:cNvSpPr>
          <p:nvPr>
            <p:ph idx="1"/>
          </p:nvPr>
        </p:nvSpPr>
        <p:spPr/>
        <p:txBody>
          <a:bodyPr/>
          <a:lstStyle/>
          <a:p>
            <a:pPr>
              <a:buFont typeface="Arial" panose="020B0604020202020204" pitchFamily="34" charset="0"/>
              <a:buChar char="•"/>
            </a:pPr>
            <a:r>
              <a:rPr lang="en-US" dirty="0" err="1"/>
              <a:t>DoYouTrustAI</a:t>
            </a:r>
            <a:r>
              <a:rPr lang="en-US" dirty="0"/>
              <a:t> is a tool for teaching K-12 students about misleading information in AI responses and prompt engineering</a:t>
            </a:r>
          </a:p>
          <a:p>
            <a:pPr>
              <a:buFont typeface="Arial" panose="020B0604020202020204" pitchFamily="34" charset="0"/>
              <a:buChar char="•"/>
            </a:pPr>
            <a:r>
              <a:rPr lang="en-US" dirty="0"/>
              <a:t>Need to ensure that students are aware of the possibility of misinformation and potential effects of that misinformation</a:t>
            </a:r>
          </a:p>
          <a:p>
            <a:pPr>
              <a:buFont typeface="Arial" panose="020B0604020202020204" pitchFamily="34" charset="0"/>
              <a:buChar char="•"/>
            </a:pPr>
            <a:r>
              <a:rPr lang="en-US" dirty="0"/>
              <a:t>We could not find research or studies which attempt to teach K-12 students about misleading AI responses or prompt engineering</a:t>
            </a:r>
          </a:p>
          <a:p>
            <a:pPr>
              <a:buFont typeface="Arial" panose="020B0604020202020204" pitchFamily="34" charset="0"/>
              <a:buChar char="•"/>
            </a:pPr>
            <a:r>
              <a:rPr lang="en-US" dirty="0"/>
              <a:t>Psychology studies show, very clearly, that children have a tendency to hold onto information for a long time</a:t>
            </a:r>
          </a:p>
          <a:p>
            <a:pPr>
              <a:buFont typeface="Arial" panose="020B0604020202020204" pitchFamily="34" charset="0"/>
              <a:buChar char="•"/>
            </a:pPr>
            <a:r>
              <a:rPr lang="en-US" dirty="0"/>
              <a:t>We want to ensure that K-12 students verify the information given to them by generative AI models</a:t>
            </a:r>
          </a:p>
        </p:txBody>
      </p:sp>
    </p:spTree>
    <p:extLst>
      <p:ext uri="{BB962C8B-B14F-4D97-AF65-F5344CB8AC3E}">
        <p14:creationId xmlns:p14="http://schemas.microsoft.com/office/powerpoint/2010/main" val="223499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2B2-CCAD-4A7D-A1B5-1298A50D7AD4}"/>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53E7E7C2-CEBC-460D-92C8-25900DC3C18B}"/>
              </a:ext>
            </a:extLst>
          </p:cNvPr>
          <p:cNvSpPr>
            <a:spLocks noGrp="1"/>
          </p:cNvSpPr>
          <p:nvPr>
            <p:ph idx="1"/>
          </p:nvPr>
        </p:nvSpPr>
        <p:spPr/>
        <p:txBody>
          <a:bodyPr/>
          <a:lstStyle/>
          <a:p>
            <a:pPr>
              <a:buFont typeface="Arial" panose="020B0604020202020204" pitchFamily="34" charset="0"/>
              <a:buChar char="•"/>
            </a:pPr>
            <a:r>
              <a:rPr lang="en-US" dirty="0"/>
              <a:t>Conduct all data gathering within the tool itself</a:t>
            </a:r>
          </a:p>
          <a:p>
            <a:pPr>
              <a:buFont typeface="Arial" panose="020B0604020202020204" pitchFamily="34" charset="0"/>
              <a:buChar char="•"/>
            </a:pPr>
            <a:r>
              <a:rPr lang="en-US" dirty="0"/>
              <a:t>Collect bio information: age, gender, and biological sex</a:t>
            </a:r>
          </a:p>
          <a:p>
            <a:pPr>
              <a:buFont typeface="Arial" panose="020B0604020202020204" pitchFamily="34" charset="0"/>
              <a:buChar char="•"/>
            </a:pPr>
            <a:r>
              <a:rPr lang="en-US" dirty="0"/>
              <a:t>Collect pre-activity survey information</a:t>
            </a:r>
          </a:p>
          <a:p>
            <a:pPr>
              <a:buFont typeface="Arial" panose="020B0604020202020204" pitchFamily="34" charset="0"/>
              <a:buChar char="•"/>
            </a:pPr>
            <a:r>
              <a:rPr lang="en-US" dirty="0"/>
              <a:t>Present the user with instructions for activity one</a:t>
            </a:r>
          </a:p>
          <a:p>
            <a:pPr>
              <a:buFont typeface="Arial" panose="020B0604020202020204" pitchFamily="34" charset="0"/>
              <a:buChar char="•"/>
            </a:pPr>
            <a:r>
              <a:rPr lang="en-US" dirty="0"/>
              <a:t>Conduct activity one</a:t>
            </a:r>
          </a:p>
          <a:p>
            <a:pPr>
              <a:buFont typeface="Arial" panose="020B0604020202020204" pitchFamily="34" charset="0"/>
              <a:buChar char="•"/>
            </a:pPr>
            <a:r>
              <a:rPr lang="en-US" dirty="0"/>
              <a:t>Present the user with instructions for activity two</a:t>
            </a:r>
          </a:p>
          <a:p>
            <a:pPr>
              <a:buFont typeface="Arial" panose="020B0604020202020204" pitchFamily="34" charset="0"/>
              <a:buChar char="•"/>
            </a:pPr>
            <a:r>
              <a:rPr lang="en-US" dirty="0"/>
              <a:t>Conduct activity two</a:t>
            </a:r>
          </a:p>
          <a:p>
            <a:pPr>
              <a:buFont typeface="Arial" panose="020B0604020202020204" pitchFamily="34" charset="0"/>
              <a:buChar char="•"/>
            </a:pPr>
            <a:r>
              <a:rPr lang="en-US" dirty="0"/>
              <a:t>Collect post-activity survey information</a:t>
            </a:r>
          </a:p>
        </p:txBody>
      </p:sp>
    </p:spTree>
    <p:extLst>
      <p:ext uri="{BB962C8B-B14F-4D97-AF65-F5344CB8AC3E}">
        <p14:creationId xmlns:p14="http://schemas.microsoft.com/office/powerpoint/2010/main" val="15026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6581-796B-43C5-A910-30227058FBE5}"/>
              </a:ext>
            </a:extLst>
          </p:cNvPr>
          <p:cNvSpPr>
            <a:spLocks noGrp="1"/>
          </p:cNvSpPr>
          <p:nvPr>
            <p:ph type="title"/>
          </p:nvPr>
        </p:nvSpPr>
        <p:spPr/>
        <p:txBody>
          <a:bodyPr/>
          <a:lstStyle/>
          <a:p>
            <a:r>
              <a:rPr lang="en-US" dirty="0"/>
              <a:t>Activity One</a:t>
            </a:r>
          </a:p>
        </p:txBody>
      </p:sp>
      <p:sp>
        <p:nvSpPr>
          <p:cNvPr id="3" name="Content Placeholder 2">
            <a:extLst>
              <a:ext uri="{FF2B5EF4-FFF2-40B4-BE49-F238E27FC236}">
                <a16:creationId xmlns:a16="http://schemas.microsoft.com/office/drawing/2014/main" id="{D212CCE8-FB57-4187-B892-CF24D631FC48}"/>
              </a:ext>
            </a:extLst>
          </p:cNvPr>
          <p:cNvSpPr>
            <a:spLocks noGrp="1"/>
          </p:cNvSpPr>
          <p:nvPr>
            <p:ph idx="1"/>
          </p:nvPr>
        </p:nvSpPr>
        <p:spPr>
          <a:xfrm>
            <a:off x="1024128" y="2286000"/>
            <a:ext cx="6858339" cy="4023360"/>
          </a:xfrm>
        </p:spPr>
        <p:txBody>
          <a:bodyPr/>
          <a:lstStyle/>
          <a:p>
            <a:pPr>
              <a:buFont typeface="Arial" panose="020B0604020202020204" pitchFamily="34" charset="0"/>
              <a:buChar char="•"/>
            </a:pPr>
            <a:r>
              <a:rPr lang="en-US" dirty="0"/>
              <a:t>The user is presented with the screen shown in Fig. 1</a:t>
            </a:r>
          </a:p>
          <a:p>
            <a:pPr>
              <a:buFont typeface="Arial" panose="020B0604020202020204" pitchFamily="34" charset="0"/>
              <a:buChar char="•"/>
            </a:pPr>
            <a:r>
              <a:rPr lang="en-US" dirty="0"/>
              <a:t>The user can enter the name of a historical figure</a:t>
            </a:r>
          </a:p>
          <a:p>
            <a:pPr>
              <a:buFont typeface="Arial" panose="020B0604020202020204" pitchFamily="34" charset="0"/>
              <a:buChar char="•"/>
            </a:pPr>
            <a:r>
              <a:rPr lang="en-US" dirty="0"/>
              <a:t>Or they can click the “Random Person” button until one appears that they like</a:t>
            </a:r>
          </a:p>
          <a:p>
            <a:pPr>
              <a:buFont typeface="Arial" panose="020B0604020202020204" pitchFamily="34" charset="0"/>
              <a:buChar char="•"/>
            </a:pPr>
            <a:r>
              <a:rPr lang="en-US" dirty="0"/>
              <a:t>Once they click “Generate Summary,” the backend uses prompt engineering to generate an accurate and a misleading summary of the person</a:t>
            </a:r>
          </a:p>
          <a:p>
            <a:pPr>
              <a:buFont typeface="Arial" panose="020B0604020202020204" pitchFamily="34" charset="0"/>
              <a:buChar char="•"/>
            </a:pPr>
            <a:r>
              <a:rPr lang="en-US" dirty="0"/>
              <a:t>The tool chooses either the accurate or misleading summary to show to the user. Fig. 2 shows a misleading summary of Pablo Picasso</a:t>
            </a:r>
          </a:p>
        </p:txBody>
      </p:sp>
      <p:grpSp>
        <p:nvGrpSpPr>
          <p:cNvPr id="13" name="Group 12">
            <a:extLst>
              <a:ext uri="{FF2B5EF4-FFF2-40B4-BE49-F238E27FC236}">
                <a16:creationId xmlns:a16="http://schemas.microsoft.com/office/drawing/2014/main" id="{33169903-78B7-4796-84AC-528D979ABC6C}"/>
              </a:ext>
            </a:extLst>
          </p:cNvPr>
          <p:cNvGrpSpPr/>
          <p:nvPr/>
        </p:nvGrpSpPr>
        <p:grpSpPr>
          <a:xfrm>
            <a:off x="8726177" y="100840"/>
            <a:ext cx="3193206" cy="2653034"/>
            <a:chOff x="8726177" y="100840"/>
            <a:chExt cx="3193206" cy="2653034"/>
          </a:xfrm>
        </p:grpSpPr>
        <p:pic>
          <p:nvPicPr>
            <p:cNvPr id="11" name="Picture 10">
              <a:extLst>
                <a:ext uri="{FF2B5EF4-FFF2-40B4-BE49-F238E27FC236}">
                  <a16:creationId xmlns:a16="http://schemas.microsoft.com/office/drawing/2014/main" id="{524C2341-A95D-47DA-BCB4-7A898BEAE018}"/>
                </a:ext>
              </a:extLst>
            </p:cNvPr>
            <p:cNvPicPr>
              <a:picLocks noChangeAspect="1"/>
            </p:cNvPicPr>
            <p:nvPr/>
          </p:nvPicPr>
          <p:blipFill>
            <a:blip r:embed="rId2"/>
            <a:stretch>
              <a:fillRect/>
            </a:stretch>
          </p:blipFill>
          <p:spPr>
            <a:xfrm>
              <a:off x="8726177" y="100840"/>
              <a:ext cx="3193206" cy="2468368"/>
            </a:xfrm>
            <a:prstGeom prst="rect">
              <a:avLst/>
            </a:prstGeom>
          </p:spPr>
        </p:pic>
        <p:sp>
          <p:nvSpPr>
            <p:cNvPr id="12" name="TextBox 11">
              <a:extLst>
                <a:ext uri="{FF2B5EF4-FFF2-40B4-BE49-F238E27FC236}">
                  <a16:creationId xmlns:a16="http://schemas.microsoft.com/office/drawing/2014/main" id="{2ED4E7AB-DC4F-4B21-8832-3F5D7FB3E4DB}"/>
                </a:ext>
              </a:extLst>
            </p:cNvPr>
            <p:cNvSpPr txBox="1"/>
            <p:nvPr/>
          </p:nvSpPr>
          <p:spPr>
            <a:xfrm>
              <a:off x="9972267" y="2384542"/>
              <a:ext cx="701026" cy="369332"/>
            </a:xfrm>
            <a:prstGeom prst="rect">
              <a:avLst/>
            </a:prstGeom>
            <a:noFill/>
          </p:spPr>
          <p:txBody>
            <a:bodyPr wrap="none" rtlCol="0">
              <a:spAutoFit/>
            </a:bodyPr>
            <a:lstStyle/>
            <a:p>
              <a:r>
                <a:rPr lang="en-US" dirty="0"/>
                <a:t>Fig. 1</a:t>
              </a:r>
            </a:p>
          </p:txBody>
        </p:sp>
      </p:grpSp>
      <p:grpSp>
        <p:nvGrpSpPr>
          <p:cNvPr id="17" name="Group 16">
            <a:extLst>
              <a:ext uri="{FF2B5EF4-FFF2-40B4-BE49-F238E27FC236}">
                <a16:creationId xmlns:a16="http://schemas.microsoft.com/office/drawing/2014/main" id="{5A3649D4-C88D-4018-9DB6-10A548ED55F1}"/>
              </a:ext>
            </a:extLst>
          </p:cNvPr>
          <p:cNvGrpSpPr/>
          <p:nvPr/>
        </p:nvGrpSpPr>
        <p:grpSpPr>
          <a:xfrm>
            <a:off x="8109262" y="2753874"/>
            <a:ext cx="3726009" cy="4040386"/>
            <a:chOff x="8109262" y="2753874"/>
            <a:chExt cx="3726009" cy="4040386"/>
          </a:xfrm>
        </p:grpSpPr>
        <p:pic>
          <p:nvPicPr>
            <p:cNvPr id="15" name="Picture 14">
              <a:extLst>
                <a:ext uri="{FF2B5EF4-FFF2-40B4-BE49-F238E27FC236}">
                  <a16:creationId xmlns:a16="http://schemas.microsoft.com/office/drawing/2014/main" id="{CD134D34-BEFD-49C4-91A0-A3901427FEB9}"/>
                </a:ext>
              </a:extLst>
            </p:cNvPr>
            <p:cNvPicPr>
              <a:picLocks noChangeAspect="1"/>
            </p:cNvPicPr>
            <p:nvPr/>
          </p:nvPicPr>
          <p:blipFill>
            <a:blip r:embed="rId3"/>
            <a:stretch>
              <a:fillRect/>
            </a:stretch>
          </p:blipFill>
          <p:spPr>
            <a:xfrm>
              <a:off x="8109262" y="2753874"/>
              <a:ext cx="3726009" cy="3875972"/>
            </a:xfrm>
            <a:prstGeom prst="rect">
              <a:avLst/>
            </a:prstGeom>
          </p:spPr>
        </p:pic>
        <p:sp>
          <p:nvSpPr>
            <p:cNvPr id="16" name="TextBox 15">
              <a:extLst>
                <a:ext uri="{FF2B5EF4-FFF2-40B4-BE49-F238E27FC236}">
                  <a16:creationId xmlns:a16="http://schemas.microsoft.com/office/drawing/2014/main" id="{D3B157E7-4966-49AB-B53B-F36F4AB20B34}"/>
                </a:ext>
              </a:extLst>
            </p:cNvPr>
            <p:cNvSpPr txBox="1"/>
            <p:nvPr/>
          </p:nvSpPr>
          <p:spPr>
            <a:xfrm>
              <a:off x="9728200" y="6424928"/>
              <a:ext cx="701026" cy="369332"/>
            </a:xfrm>
            <a:prstGeom prst="rect">
              <a:avLst/>
            </a:prstGeom>
            <a:noFill/>
          </p:spPr>
          <p:txBody>
            <a:bodyPr wrap="none" rtlCol="0">
              <a:spAutoFit/>
            </a:bodyPr>
            <a:lstStyle/>
            <a:p>
              <a:r>
                <a:rPr lang="en-US" dirty="0"/>
                <a:t>Fig. 2</a:t>
              </a:r>
            </a:p>
          </p:txBody>
        </p:sp>
      </p:grpSp>
    </p:spTree>
    <p:extLst>
      <p:ext uri="{BB962C8B-B14F-4D97-AF65-F5344CB8AC3E}">
        <p14:creationId xmlns:p14="http://schemas.microsoft.com/office/powerpoint/2010/main" val="408240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9F4A-2A84-459B-A3B1-658380F9B358}"/>
              </a:ext>
            </a:extLst>
          </p:cNvPr>
          <p:cNvSpPr>
            <a:spLocks noGrp="1"/>
          </p:cNvSpPr>
          <p:nvPr>
            <p:ph type="title"/>
          </p:nvPr>
        </p:nvSpPr>
        <p:spPr/>
        <p:txBody>
          <a:bodyPr/>
          <a:lstStyle/>
          <a:p>
            <a:r>
              <a:rPr lang="en-US" dirty="0"/>
              <a:t>Activity One Cont.</a:t>
            </a:r>
          </a:p>
        </p:txBody>
      </p:sp>
      <p:sp>
        <p:nvSpPr>
          <p:cNvPr id="3" name="Content Placeholder 2">
            <a:extLst>
              <a:ext uri="{FF2B5EF4-FFF2-40B4-BE49-F238E27FC236}">
                <a16:creationId xmlns:a16="http://schemas.microsoft.com/office/drawing/2014/main" id="{EF0D4A21-2496-428A-B6E2-856B63D4EEE5}"/>
              </a:ext>
            </a:extLst>
          </p:cNvPr>
          <p:cNvSpPr>
            <a:spLocks noGrp="1"/>
          </p:cNvSpPr>
          <p:nvPr>
            <p:ph idx="1"/>
          </p:nvPr>
        </p:nvSpPr>
        <p:spPr>
          <a:xfrm>
            <a:off x="1024128" y="3012370"/>
            <a:ext cx="7243025" cy="3296990"/>
          </a:xfrm>
        </p:spPr>
        <p:txBody>
          <a:bodyPr>
            <a:normAutofit lnSpcReduction="10000"/>
          </a:bodyPr>
          <a:lstStyle/>
          <a:p>
            <a:pPr>
              <a:buFont typeface="Arial" panose="020B0604020202020204" pitchFamily="34" charset="0"/>
              <a:buChar char="•"/>
            </a:pPr>
            <a:r>
              <a:rPr lang="en-US" dirty="0"/>
              <a:t>The user then decides whether they believe that the summary is true or false and selects that</a:t>
            </a:r>
          </a:p>
          <a:p>
            <a:pPr>
              <a:buFont typeface="Arial" panose="020B0604020202020204" pitchFamily="34" charset="0"/>
              <a:buChar char="•"/>
            </a:pPr>
            <a:r>
              <a:rPr lang="en-US" dirty="0"/>
              <a:t>No matter whether the user is correct or not, if the misleading summary was shown to them it highlights the incorrect portions of the summary and provides a correction, as shown in Fig. 3</a:t>
            </a:r>
          </a:p>
          <a:p>
            <a:pPr>
              <a:buFont typeface="Arial" panose="020B0604020202020204" pitchFamily="34" charset="0"/>
              <a:buChar char="•"/>
            </a:pPr>
            <a:r>
              <a:rPr lang="en-US" dirty="0"/>
              <a:t>If the summary was accurate, there is no need to display correction so it simply shows the Continue button, as shown in Fig. 4</a:t>
            </a:r>
          </a:p>
          <a:p>
            <a:pPr>
              <a:buFont typeface="Arial" panose="020B0604020202020204" pitchFamily="34" charset="0"/>
              <a:buChar char="•"/>
            </a:pPr>
            <a:r>
              <a:rPr lang="en-US" dirty="0"/>
              <a:t>The user is presented with 5 of these summaries</a:t>
            </a:r>
          </a:p>
        </p:txBody>
      </p:sp>
      <p:grpSp>
        <p:nvGrpSpPr>
          <p:cNvPr id="7" name="Group 6">
            <a:extLst>
              <a:ext uri="{FF2B5EF4-FFF2-40B4-BE49-F238E27FC236}">
                <a16:creationId xmlns:a16="http://schemas.microsoft.com/office/drawing/2014/main" id="{57340F8E-0657-4DA3-BBB0-4CEED951EBA2}"/>
              </a:ext>
            </a:extLst>
          </p:cNvPr>
          <p:cNvGrpSpPr/>
          <p:nvPr/>
        </p:nvGrpSpPr>
        <p:grpSpPr>
          <a:xfrm>
            <a:off x="8267153" y="47583"/>
            <a:ext cx="3615702" cy="4476835"/>
            <a:chOff x="8267153" y="47583"/>
            <a:chExt cx="3615702" cy="4476835"/>
          </a:xfrm>
        </p:grpSpPr>
        <p:pic>
          <p:nvPicPr>
            <p:cNvPr id="5" name="Picture 4">
              <a:extLst>
                <a:ext uri="{FF2B5EF4-FFF2-40B4-BE49-F238E27FC236}">
                  <a16:creationId xmlns:a16="http://schemas.microsoft.com/office/drawing/2014/main" id="{33276131-F060-43A3-8A3C-B4D3BB0B2DFF}"/>
                </a:ext>
              </a:extLst>
            </p:cNvPr>
            <p:cNvPicPr>
              <a:picLocks noChangeAspect="1"/>
            </p:cNvPicPr>
            <p:nvPr/>
          </p:nvPicPr>
          <p:blipFill>
            <a:blip r:embed="rId2"/>
            <a:stretch>
              <a:fillRect/>
            </a:stretch>
          </p:blipFill>
          <p:spPr>
            <a:xfrm>
              <a:off x="8267153" y="47583"/>
              <a:ext cx="3615702" cy="4275667"/>
            </a:xfrm>
            <a:prstGeom prst="rect">
              <a:avLst/>
            </a:prstGeom>
          </p:spPr>
        </p:pic>
        <p:sp>
          <p:nvSpPr>
            <p:cNvPr id="6" name="TextBox 5">
              <a:extLst>
                <a:ext uri="{FF2B5EF4-FFF2-40B4-BE49-F238E27FC236}">
                  <a16:creationId xmlns:a16="http://schemas.microsoft.com/office/drawing/2014/main" id="{B61F6FFC-6247-4ED4-A991-4072A9C64605}"/>
                </a:ext>
              </a:extLst>
            </p:cNvPr>
            <p:cNvSpPr txBox="1"/>
            <p:nvPr/>
          </p:nvSpPr>
          <p:spPr>
            <a:xfrm>
              <a:off x="9724491" y="4155086"/>
              <a:ext cx="701026" cy="369332"/>
            </a:xfrm>
            <a:prstGeom prst="rect">
              <a:avLst/>
            </a:prstGeom>
            <a:noFill/>
          </p:spPr>
          <p:txBody>
            <a:bodyPr wrap="none" rtlCol="0">
              <a:spAutoFit/>
            </a:bodyPr>
            <a:lstStyle/>
            <a:p>
              <a:r>
                <a:rPr lang="en-US" dirty="0"/>
                <a:t>Fig. 3</a:t>
              </a:r>
            </a:p>
          </p:txBody>
        </p:sp>
      </p:grpSp>
      <p:grpSp>
        <p:nvGrpSpPr>
          <p:cNvPr id="11" name="Group 10">
            <a:extLst>
              <a:ext uri="{FF2B5EF4-FFF2-40B4-BE49-F238E27FC236}">
                <a16:creationId xmlns:a16="http://schemas.microsoft.com/office/drawing/2014/main" id="{D973926F-F825-48DA-8CEA-ADB81DDD424C}"/>
              </a:ext>
            </a:extLst>
          </p:cNvPr>
          <p:cNvGrpSpPr/>
          <p:nvPr/>
        </p:nvGrpSpPr>
        <p:grpSpPr>
          <a:xfrm>
            <a:off x="5349983" y="47584"/>
            <a:ext cx="2917170" cy="2887709"/>
            <a:chOff x="5349983" y="47584"/>
            <a:chExt cx="2917170" cy="2887709"/>
          </a:xfrm>
        </p:grpSpPr>
        <p:pic>
          <p:nvPicPr>
            <p:cNvPr id="9" name="Picture 8">
              <a:extLst>
                <a:ext uri="{FF2B5EF4-FFF2-40B4-BE49-F238E27FC236}">
                  <a16:creationId xmlns:a16="http://schemas.microsoft.com/office/drawing/2014/main" id="{0EDBD092-C6C7-470B-B985-1D1A54F4F70F}"/>
                </a:ext>
              </a:extLst>
            </p:cNvPr>
            <p:cNvPicPr>
              <a:picLocks noChangeAspect="1"/>
            </p:cNvPicPr>
            <p:nvPr/>
          </p:nvPicPr>
          <p:blipFill>
            <a:blip r:embed="rId3"/>
            <a:stretch>
              <a:fillRect/>
            </a:stretch>
          </p:blipFill>
          <p:spPr>
            <a:xfrm>
              <a:off x="5349983" y="47584"/>
              <a:ext cx="2917170" cy="2661750"/>
            </a:xfrm>
            <a:prstGeom prst="rect">
              <a:avLst/>
            </a:prstGeom>
          </p:spPr>
        </p:pic>
        <p:sp>
          <p:nvSpPr>
            <p:cNvPr id="10" name="TextBox 9">
              <a:extLst>
                <a:ext uri="{FF2B5EF4-FFF2-40B4-BE49-F238E27FC236}">
                  <a16:creationId xmlns:a16="http://schemas.microsoft.com/office/drawing/2014/main" id="{D58FE7CF-80D3-4FAB-9C2F-B7E73CF2BA2B}"/>
                </a:ext>
              </a:extLst>
            </p:cNvPr>
            <p:cNvSpPr txBox="1"/>
            <p:nvPr/>
          </p:nvSpPr>
          <p:spPr>
            <a:xfrm>
              <a:off x="6458055" y="2565961"/>
              <a:ext cx="701026" cy="369332"/>
            </a:xfrm>
            <a:prstGeom prst="rect">
              <a:avLst/>
            </a:prstGeom>
            <a:noFill/>
          </p:spPr>
          <p:txBody>
            <a:bodyPr wrap="none" rtlCol="0">
              <a:spAutoFit/>
            </a:bodyPr>
            <a:lstStyle/>
            <a:p>
              <a:r>
                <a:rPr lang="en-US" dirty="0"/>
                <a:t>Fig. 4</a:t>
              </a:r>
            </a:p>
          </p:txBody>
        </p:sp>
      </p:grpSp>
    </p:spTree>
    <p:extLst>
      <p:ext uri="{BB962C8B-B14F-4D97-AF65-F5344CB8AC3E}">
        <p14:creationId xmlns:p14="http://schemas.microsoft.com/office/powerpoint/2010/main" val="366313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1682-929E-4083-81A7-2405A14D510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230FC3E-1E4C-4EE1-8AAA-CC83FB760B53}"/>
              </a:ext>
            </a:extLst>
          </p:cNvPr>
          <p:cNvSpPr>
            <a:spLocks noGrp="1"/>
          </p:cNvSpPr>
          <p:nvPr>
            <p:ph idx="1"/>
          </p:nvPr>
        </p:nvSpPr>
        <p:spPr/>
        <p:txBody>
          <a:bodyPr>
            <a:normAutofit/>
          </a:bodyPr>
          <a:lstStyle/>
          <a:p>
            <a:pPr>
              <a:buFont typeface="Arial" panose="020B0604020202020204" pitchFamily="34" charset="0"/>
              <a:buChar char="•"/>
            </a:pPr>
            <a:r>
              <a:rPr lang="en-US" dirty="0"/>
              <a:t>Accurate or Misleading?</a:t>
            </a:r>
          </a:p>
          <a:p>
            <a:pPr>
              <a:buFont typeface="Arial" panose="020B0604020202020204" pitchFamily="34" charset="0"/>
              <a:buChar char="•"/>
            </a:pPr>
            <a:r>
              <a:rPr lang="en-US" dirty="0"/>
              <a:t>Benjamin Franklin</a:t>
            </a:r>
          </a:p>
          <a:p>
            <a:pPr marL="0" indent="0">
              <a:buNone/>
            </a:pPr>
            <a:r>
              <a:rPr lang="en-US" dirty="0"/>
              <a:t>Benjamin Franklin was one of the most notable Founding Fathers, known for signing important American documents like the Declaration of Independence and the Constitution. Although famous for his inventions like the lightning rod and bifocal glasses, Franklin actually struggled with the concept of electricity before his renowned kite experiment. As a diplomat in France, Franklin’s charm was legendary, but his diplomatic missions were often marred by frequent disputes with his colleagues, which sometimes delayed negotiations. Many historians believe his contributions to the American Revolution were less impactful than previously thought.</a:t>
            </a:r>
          </a:p>
        </p:txBody>
      </p:sp>
    </p:spTree>
    <p:extLst>
      <p:ext uri="{BB962C8B-B14F-4D97-AF65-F5344CB8AC3E}">
        <p14:creationId xmlns:p14="http://schemas.microsoft.com/office/powerpoint/2010/main" val="357703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6172-672D-45F6-B095-8CB256891ED4}"/>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89487160-80C4-4442-B6A8-1EFA61C03E53}"/>
              </a:ext>
            </a:extLst>
          </p:cNvPr>
          <p:cNvSpPr>
            <a:spLocks noGrp="1"/>
          </p:cNvSpPr>
          <p:nvPr>
            <p:ph idx="1"/>
          </p:nvPr>
        </p:nvSpPr>
        <p:spPr/>
        <p:txBody>
          <a:bodyPr>
            <a:normAutofit/>
          </a:bodyPr>
          <a:lstStyle/>
          <a:p>
            <a:pPr>
              <a:buFont typeface="Arial" panose="020B0604020202020204" pitchFamily="34" charset="0"/>
              <a:buChar char="•"/>
            </a:pPr>
            <a:r>
              <a:rPr lang="en-US" dirty="0"/>
              <a:t>The previous summary about Benjamin Franklin is misleading</a:t>
            </a:r>
          </a:p>
          <a:p>
            <a:pPr marL="0" indent="0">
              <a:buNone/>
            </a:pPr>
            <a:r>
              <a:rPr lang="en-US" dirty="0"/>
              <a:t>Correction: The inaccurate response claimed that Franklin struggled with understanding electricity, which is misleading. Franklin was a pioneer in studying electricity and his kite experiment demonstrated its properties. The assertion about frequent disputes with colleagues impacting negotiations is exaggerated; Franklin was well-regarded for his effectiveness in diplomatic missions. Lastly, the suggestion that Franklin’s contributions to the American Revolution were ’less impactful’ misrepresents historical consensus, which acknowledges his significant role in securing French support</a:t>
            </a:r>
          </a:p>
        </p:txBody>
      </p:sp>
    </p:spTree>
    <p:extLst>
      <p:ext uri="{BB962C8B-B14F-4D97-AF65-F5344CB8AC3E}">
        <p14:creationId xmlns:p14="http://schemas.microsoft.com/office/powerpoint/2010/main" val="2166297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74</TotalTime>
  <Words>1436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Integral</vt:lpstr>
      <vt:lpstr>DoYouTrustAI</vt:lpstr>
      <vt:lpstr>Abstract</vt:lpstr>
      <vt:lpstr>Motivation</vt:lpstr>
      <vt:lpstr>Introduction</vt:lpstr>
      <vt:lpstr>Design</vt:lpstr>
      <vt:lpstr>Activity One</vt:lpstr>
      <vt:lpstr>Activity One Cont.</vt:lpstr>
      <vt:lpstr>Example</vt:lpstr>
      <vt:lpstr>Example Cont.</vt:lpstr>
      <vt:lpstr>Prompt Engineering</vt:lpstr>
      <vt:lpstr>Activity Two</vt:lpstr>
      <vt:lpstr>Data Collection</vt:lpstr>
      <vt:lpstr>Data Collection Cont.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DoYouTrustAI</dc:title>
  <dc:creator>Phillip Driscoll</dc:creator>
  <cp:lastModifiedBy>Phillip Driscoll</cp:lastModifiedBy>
  <cp:revision>16</cp:revision>
  <dcterms:created xsi:type="dcterms:W3CDTF">2025-03-18T22:33:19Z</dcterms:created>
  <dcterms:modified xsi:type="dcterms:W3CDTF">2025-03-18T23:48:08Z</dcterms:modified>
</cp:coreProperties>
</file>