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70" r:id="rId6"/>
    <p:sldId id="261" r:id="rId7"/>
    <p:sldId id="282" r:id="rId8"/>
    <p:sldId id="272" r:id="rId9"/>
    <p:sldId id="283" r:id="rId10"/>
    <p:sldId id="273" r:id="rId11"/>
    <p:sldId id="284" r:id="rId12"/>
    <p:sldId id="286" r:id="rId13"/>
    <p:sldId id="285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61485-67A2-44D9-905F-9B2AA9667E0F}" v="5" dt="2022-02-25T17:07:20.03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Roth" userId="baf176ae4d1433f9" providerId="LiveId" clId="{E0461485-67A2-44D9-905F-9B2AA9667E0F}"/>
    <pc:docChg chg="undo custSel modSld">
      <pc:chgData name="Phillip Roth" userId="baf176ae4d1433f9" providerId="LiveId" clId="{E0461485-67A2-44D9-905F-9B2AA9667E0F}" dt="2022-02-25T17:08:50.580" v="97" actId="20577"/>
      <pc:docMkLst>
        <pc:docMk/>
      </pc:docMkLst>
      <pc:sldChg chg="modSp mod">
        <pc:chgData name="Phillip Roth" userId="baf176ae4d1433f9" providerId="LiveId" clId="{E0461485-67A2-44D9-905F-9B2AA9667E0F}" dt="2022-02-25T17:06:19.730" v="26" actId="20577"/>
        <pc:sldMkLst>
          <pc:docMk/>
          <pc:sldMk cId="335166972" sldId="256"/>
        </pc:sldMkLst>
        <pc:spChg chg="mod">
          <ac:chgData name="Phillip Roth" userId="baf176ae4d1433f9" providerId="LiveId" clId="{E0461485-67A2-44D9-905F-9B2AA9667E0F}" dt="2022-02-25T17:06:07.555" v="22" actId="20577"/>
          <ac:spMkLst>
            <pc:docMk/>
            <pc:sldMk cId="335166972" sldId="256"/>
            <ac:spMk id="10" creationId="{645A2EEE-1B11-4A4D-A914-257BBBA419D0}"/>
          </ac:spMkLst>
        </pc:spChg>
        <pc:spChg chg="mod">
          <ac:chgData name="Phillip Roth" userId="baf176ae4d1433f9" providerId="LiveId" clId="{E0461485-67A2-44D9-905F-9B2AA9667E0F}" dt="2022-02-25T17:05:58.410" v="3" actId="20577"/>
          <ac:spMkLst>
            <pc:docMk/>
            <pc:sldMk cId="335166972" sldId="256"/>
            <ac:spMk id="11" creationId="{6E025859-25F3-49E3-8168-95545B3ED9B7}"/>
          </ac:spMkLst>
        </pc:spChg>
        <pc:spChg chg="mod">
          <ac:chgData name="Phillip Roth" userId="baf176ae4d1433f9" providerId="LiveId" clId="{E0461485-67A2-44D9-905F-9B2AA9667E0F}" dt="2022-02-25T17:06:19.730" v="26" actId="20577"/>
          <ac:spMkLst>
            <pc:docMk/>
            <pc:sldMk cId="335166972" sldId="256"/>
            <ac:spMk id="13" creationId="{E9BC71AC-01D7-4C69-A9D9-E4EDBC40A791}"/>
          </ac:spMkLst>
        </pc:spChg>
      </pc:sldChg>
      <pc:sldChg chg="modSp mod">
        <pc:chgData name="Phillip Roth" userId="baf176ae4d1433f9" providerId="LiveId" clId="{E0461485-67A2-44D9-905F-9B2AA9667E0F}" dt="2022-02-25T17:08:21.508" v="62" actId="20577"/>
        <pc:sldMkLst>
          <pc:docMk/>
          <pc:sldMk cId="2444018136" sldId="261"/>
        </pc:sldMkLst>
        <pc:spChg chg="mod">
          <ac:chgData name="Phillip Roth" userId="baf176ae4d1433f9" providerId="LiveId" clId="{E0461485-67A2-44D9-905F-9B2AA9667E0F}" dt="2022-02-25T17:08:15.666" v="58" actId="20577"/>
          <ac:spMkLst>
            <pc:docMk/>
            <pc:sldMk cId="2444018136" sldId="261"/>
            <ac:spMk id="14" creationId="{63445456-758E-4A96-BB75-20C35C5BC68D}"/>
          </ac:spMkLst>
        </pc:spChg>
        <pc:spChg chg="mod">
          <ac:chgData name="Phillip Roth" userId="baf176ae4d1433f9" providerId="LiveId" clId="{E0461485-67A2-44D9-905F-9B2AA9667E0F}" dt="2022-02-25T17:08:21.508" v="62" actId="20577"/>
          <ac:spMkLst>
            <pc:docMk/>
            <pc:sldMk cId="2444018136" sldId="261"/>
            <ac:spMk id="17" creationId="{259C65AE-5805-4164-97A8-8C928115A341}"/>
          </ac:spMkLst>
        </pc:spChg>
      </pc:sldChg>
      <pc:sldChg chg="addSp delSp modSp mod">
        <pc:chgData name="Phillip Roth" userId="baf176ae4d1433f9" providerId="LiveId" clId="{E0461485-67A2-44D9-905F-9B2AA9667E0F}" dt="2022-02-25T17:06:58.726" v="28"/>
        <pc:sldMkLst>
          <pc:docMk/>
          <pc:sldMk cId="2926093803" sldId="270"/>
        </pc:sldMkLst>
        <pc:spChg chg="add mod">
          <ac:chgData name="Phillip Roth" userId="baf176ae4d1433f9" providerId="LiveId" clId="{E0461485-67A2-44D9-905F-9B2AA9667E0F}" dt="2022-02-25T17:06:58.726" v="28"/>
          <ac:spMkLst>
            <pc:docMk/>
            <pc:sldMk cId="2926093803" sldId="270"/>
            <ac:spMk id="8" creationId="{F454D609-F0F6-4FFB-B394-DAB58D46AA12}"/>
          </ac:spMkLst>
        </pc:spChg>
        <pc:spChg chg="del">
          <ac:chgData name="Phillip Roth" userId="baf176ae4d1433f9" providerId="LiveId" clId="{E0461485-67A2-44D9-905F-9B2AA9667E0F}" dt="2022-02-25T17:06:58.565" v="27" actId="478"/>
          <ac:spMkLst>
            <pc:docMk/>
            <pc:sldMk cId="2926093803" sldId="270"/>
            <ac:spMk id="10" creationId="{5BBECEB2-06A1-490E-AB24-530BB43227F4}"/>
          </ac:spMkLst>
        </pc:spChg>
      </pc:sldChg>
      <pc:sldChg chg="addSp delSp modSp mod">
        <pc:chgData name="Phillip Roth" userId="baf176ae4d1433f9" providerId="LiveId" clId="{E0461485-67A2-44D9-905F-9B2AA9667E0F}" dt="2022-02-25T17:08:08.374" v="51" actId="20577"/>
        <pc:sldMkLst>
          <pc:docMk/>
          <pc:sldMk cId="524526573" sldId="272"/>
        </pc:sldMkLst>
        <pc:spChg chg="add mod">
          <ac:chgData name="Phillip Roth" userId="baf176ae4d1433f9" providerId="LiveId" clId="{E0461485-67A2-44D9-905F-9B2AA9667E0F}" dt="2022-02-25T17:07:03.051" v="30"/>
          <ac:spMkLst>
            <pc:docMk/>
            <pc:sldMk cId="524526573" sldId="272"/>
            <ac:spMk id="8" creationId="{EC6840CD-3B7E-417B-96D0-AC211BCEAAD2}"/>
          </ac:spMkLst>
        </pc:spChg>
        <pc:spChg chg="del">
          <ac:chgData name="Phillip Roth" userId="baf176ae4d1433f9" providerId="LiveId" clId="{E0461485-67A2-44D9-905F-9B2AA9667E0F}" dt="2022-02-25T17:07:02.909" v="29" actId="478"/>
          <ac:spMkLst>
            <pc:docMk/>
            <pc:sldMk cId="524526573" sldId="272"/>
            <ac:spMk id="10" creationId="{90EF08EB-0D2E-4EAA-B490-61A840EF0434}"/>
          </ac:spMkLst>
        </pc:spChg>
        <pc:spChg chg="mod">
          <ac:chgData name="Phillip Roth" userId="baf176ae4d1433f9" providerId="LiveId" clId="{E0461485-67A2-44D9-905F-9B2AA9667E0F}" dt="2022-02-25T17:08:08.374" v="51" actId="20577"/>
          <ac:spMkLst>
            <pc:docMk/>
            <pc:sldMk cId="524526573" sldId="272"/>
            <ac:spMk id="13" creationId="{E9BC71AC-01D7-4C69-A9D9-E4EDBC40A791}"/>
          </ac:spMkLst>
        </pc:spChg>
      </pc:sldChg>
      <pc:sldChg chg="addSp delSp modSp mod">
        <pc:chgData name="Phillip Roth" userId="baf176ae4d1433f9" providerId="LiveId" clId="{E0461485-67A2-44D9-905F-9B2AA9667E0F}" dt="2022-02-25T17:08:42.952" v="83" actId="20577"/>
        <pc:sldMkLst>
          <pc:docMk/>
          <pc:sldMk cId="678620236" sldId="273"/>
        </pc:sldMkLst>
        <pc:spChg chg="add mod">
          <ac:chgData name="Phillip Roth" userId="baf176ae4d1433f9" providerId="LiveId" clId="{E0461485-67A2-44D9-905F-9B2AA9667E0F}" dt="2022-02-25T17:07:09" v="32"/>
          <ac:spMkLst>
            <pc:docMk/>
            <pc:sldMk cId="678620236" sldId="273"/>
            <ac:spMk id="8" creationId="{8AA3BDC8-EA2B-4745-A986-D34DEEF43050}"/>
          </ac:spMkLst>
        </pc:spChg>
        <pc:spChg chg="del">
          <ac:chgData name="Phillip Roth" userId="baf176ae4d1433f9" providerId="LiveId" clId="{E0461485-67A2-44D9-905F-9B2AA9667E0F}" dt="2022-02-25T17:07:08.846" v="31" actId="478"/>
          <ac:spMkLst>
            <pc:docMk/>
            <pc:sldMk cId="678620236" sldId="273"/>
            <ac:spMk id="10" creationId="{5CC746B4-4E57-4701-A0D9-C880E6C1B62A}"/>
          </ac:spMkLst>
        </pc:spChg>
        <pc:spChg chg="mod">
          <ac:chgData name="Phillip Roth" userId="baf176ae4d1433f9" providerId="LiveId" clId="{E0461485-67A2-44D9-905F-9B2AA9667E0F}" dt="2022-02-25T17:08:42.952" v="83" actId="20577"/>
          <ac:spMkLst>
            <pc:docMk/>
            <pc:sldMk cId="678620236" sldId="273"/>
            <ac:spMk id="13" creationId="{E9BC71AC-01D7-4C69-A9D9-E4EDBC40A791}"/>
          </ac:spMkLst>
        </pc:spChg>
      </pc:sldChg>
      <pc:sldChg chg="addSp delSp modSp mod">
        <pc:chgData name="Phillip Roth" userId="baf176ae4d1433f9" providerId="LiveId" clId="{E0461485-67A2-44D9-905F-9B2AA9667E0F}" dt="2022-02-25T17:07:28.816" v="38" actId="20577"/>
        <pc:sldMkLst>
          <pc:docMk/>
          <pc:sldMk cId="1789144923" sldId="280"/>
        </pc:sldMkLst>
        <pc:spChg chg="del">
          <ac:chgData name="Phillip Roth" userId="baf176ae4d1433f9" providerId="LiveId" clId="{E0461485-67A2-44D9-905F-9B2AA9667E0F}" dt="2022-02-25T17:07:19.936" v="35" actId="478"/>
          <ac:spMkLst>
            <pc:docMk/>
            <pc:sldMk cId="1789144923" sldId="280"/>
            <ac:spMk id="8" creationId="{18CC9EF3-4B90-4A48-B8A9-2AC8D7D390A7}"/>
          </ac:spMkLst>
        </pc:spChg>
        <pc:spChg chg="add mod">
          <ac:chgData name="Phillip Roth" userId="baf176ae4d1433f9" providerId="LiveId" clId="{E0461485-67A2-44D9-905F-9B2AA9667E0F}" dt="2022-02-25T17:07:20.038" v="36"/>
          <ac:spMkLst>
            <pc:docMk/>
            <pc:sldMk cId="1789144923" sldId="280"/>
            <ac:spMk id="10" creationId="{93D10F70-153F-46E8-A397-7BC2E4ADDFC4}"/>
          </ac:spMkLst>
        </pc:spChg>
        <pc:spChg chg="mod">
          <ac:chgData name="Phillip Roth" userId="baf176ae4d1433f9" providerId="LiveId" clId="{E0461485-67A2-44D9-905F-9B2AA9667E0F}" dt="2022-02-25T17:07:28.816" v="38" actId="20577"/>
          <ac:spMkLst>
            <pc:docMk/>
            <pc:sldMk cId="1789144923" sldId="280"/>
            <ac:spMk id="13" creationId="{E9BC71AC-01D7-4C69-A9D9-E4EDBC40A791}"/>
          </ac:spMkLst>
        </pc:spChg>
      </pc:sldChg>
      <pc:sldChg chg="modSp mod">
        <pc:chgData name="Phillip Roth" userId="baf176ae4d1433f9" providerId="LiveId" clId="{E0461485-67A2-44D9-905F-9B2AA9667E0F}" dt="2022-02-25T17:08:34.868" v="76" actId="20577"/>
        <pc:sldMkLst>
          <pc:docMk/>
          <pc:sldMk cId="3452559175" sldId="283"/>
        </pc:sldMkLst>
        <pc:spChg chg="mod">
          <ac:chgData name="Phillip Roth" userId="baf176ae4d1433f9" providerId="LiveId" clId="{E0461485-67A2-44D9-905F-9B2AA9667E0F}" dt="2022-02-25T17:08:34.868" v="76" actId="20577"/>
          <ac:spMkLst>
            <pc:docMk/>
            <pc:sldMk cId="3452559175" sldId="283"/>
            <ac:spMk id="17" creationId="{27FE28F8-DE8E-4A7D-A6C6-1B4FAEE30AEB}"/>
          </ac:spMkLst>
        </pc:spChg>
        <pc:spChg chg="mod">
          <ac:chgData name="Phillip Roth" userId="baf176ae4d1433f9" providerId="LiveId" clId="{E0461485-67A2-44D9-905F-9B2AA9667E0F}" dt="2022-02-25T17:08:30.537" v="69" actId="20577"/>
          <ac:spMkLst>
            <pc:docMk/>
            <pc:sldMk cId="3452559175" sldId="283"/>
            <ac:spMk id="19" creationId="{0168D7DC-CA28-4D82-ACB8-1327EC500EA4}"/>
          </ac:spMkLst>
        </pc:spChg>
      </pc:sldChg>
      <pc:sldChg chg="modSp mod">
        <pc:chgData name="Phillip Roth" userId="baf176ae4d1433f9" providerId="LiveId" clId="{E0461485-67A2-44D9-905F-9B2AA9667E0F}" dt="2022-02-25T17:08:50.580" v="97" actId="20577"/>
        <pc:sldMkLst>
          <pc:docMk/>
          <pc:sldMk cId="2191315665" sldId="284"/>
        </pc:sldMkLst>
        <pc:spChg chg="mod">
          <ac:chgData name="Phillip Roth" userId="baf176ae4d1433f9" providerId="LiveId" clId="{E0461485-67A2-44D9-905F-9B2AA9667E0F}" dt="2022-02-25T17:08:47.470" v="90" actId="20577"/>
          <ac:spMkLst>
            <pc:docMk/>
            <pc:sldMk cId="2191315665" sldId="284"/>
            <ac:spMk id="17" creationId="{6C6D433C-73AC-44D6-AC13-77631D9CACA0}"/>
          </ac:spMkLst>
        </pc:spChg>
        <pc:spChg chg="mod">
          <ac:chgData name="Phillip Roth" userId="baf176ae4d1433f9" providerId="LiveId" clId="{E0461485-67A2-44D9-905F-9B2AA9667E0F}" dt="2022-02-25T17:08:50.580" v="97" actId="20577"/>
          <ac:spMkLst>
            <pc:docMk/>
            <pc:sldMk cId="2191315665" sldId="284"/>
            <ac:spMk id="19" creationId="{ED09A1C1-B03C-4404-B6F1-0A1BC0B0496E}"/>
          </ac:spMkLst>
        </pc:spChg>
      </pc:sldChg>
      <pc:sldChg chg="addSp delSp modSp mod">
        <pc:chgData name="Phillip Roth" userId="baf176ae4d1433f9" providerId="LiveId" clId="{E0461485-67A2-44D9-905F-9B2AA9667E0F}" dt="2022-02-25T17:07:13.267" v="34"/>
        <pc:sldMkLst>
          <pc:docMk/>
          <pc:sldMk cId="1205487293" sldId="286"/>
        </pc:sldMkLst>
        <pc:spChg chg="add mod">
          <ac:chgData name="Phillip Roth" userId="baf176ae4d1433f9" providerId="LiveId" clId="{E0461485-67A2-44D9-905F-9B2AA9667E0F}" dt="2022-02-25T17:07:13.267" v="34"/>
          <ac:spMkLst>
            <pc:docMk/>
            <pc:sldMk cId="1205487293" sldId="286"/>
            <ac:spMk id="8" creationId="{CE1F6CEF-3609-40F1-82AD-E41FB89682CF}"/>
          </ac:spMkLst>
        </pc:spChg>
        <pc:spChg chg="del">
          <ac:chgData name="Phillip Roth" userId="baf176ae4d1433f9" providerId="LiveId" clId="{E0461485-67A2-44D9-905F-9B2AA9667E0F}" dt="2022-02-25T17:07:13.095" v="33" actId="478"/>
          <ac:spMkLst>
            <pc:docMk/>
            <pc:sldMk cId="1205487293" sldId="286"/>
            <ac:spMk id="10" creationId="{39DE4244-CE95-43BE-993C-24025F538BD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af176ae4d1433f9/Desktop/EAG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af176ae4d1433f9/Desktop/EAG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r>
              <a:rPr lang="en-US"/>
              <a:t>Major Index Price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'[EAG Data.xlsx]Indicies'!$H$2</c:f>
              <c:strCache>
                <c:ptCount val="1"/>
                <c:pt idx="0">
                  <c:v>S&amp;P 500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'[EAG Data.xlsx]Indicies'!$G$3:$G$10</c:f>
              <c:numCache>
                <c:formatCode>m/d/yyyy</c:formatCode>
                <c:ptCount val="8"/>
                <c:pt idx="0">
                  <c:v>44279</c:v>
                </c:pt>
                <c:pt idx="1">
                  <c:v>44278</c:v>
                </c:pt>
                <c:pt idx="2">
                  <c:v>44277</c:v>
                </c:pt>
                <c:pt idx="3">
                  <c:v>44276</c:v>
                </c:pt>
                <c:pt idx="4">
                  <c:v>44275</c:v>
                </c:pt>
                <c:pt idx="5">
                  <c:v>44274</c:v>
                </c:pt>
                <c:pt idx="6">
                  <c:v>44273</c:v>
                </c:pt>
                <c:pt idx="7">
                  <c:v>44272</c:v>
                </c:pt>
              </c:numCache>
            </c:numRef>
          </c:cat>
          <c:val>
            <c:numRef>
              <c:f>'[EAG Data.xlsx]Indicies'!$H$3:$H$10</c:f>
              <c:numCache>
                <c:formatCode>General</c:formatCode>
                <c:ptCount val="8"/>
                <c:pt idx="0">
                  <c:v>-2.1260052539933315E-2</c:v>
                </c:pt>
                <c:pt idx="1">
                  <c:v>-1.6003542922709911E-2</c:v>
                </c:pt>
                <c:pt idx="2">
                  <c:v>-8.4370879590952835E-3</c:v>
                </c:pt>
                <c:pt idx="3">
                  <c:v>-1.5354342596599999E-2</c:v>
                </c:pt>
                <c:pt idx="4">
                  <c:v>-1.5354342596599999E-2</c:v>
                </c:pt>
                <c:pt idx="5">
                  <c:v>-1.5354342596599999E-2</c:v>
                </c:pt>
                <c:pt idx="6">
                  <c:v>-1.4760500437832742E-2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1F-415D-A615-51BE50BC26EE}"/>
            </c:ext>
          </c:extLst>
        </c:ser>
        <c:ser>
          <c:idx val="1"/>
          <c:order val="1"/>
          <c:tx>
            <c:strRef>
              <c:f>'[EAG Data.xlsx]Indicies'!$I$2</c:f>
              <c:strCache>
                <c:ptCount val="1"/>
                <c:pt idx="0">
                  <c:v>DJIA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'[EAG Data.xlsx]Indicies'!$G$3:$G$10</c:f>
              <c:numCache>
                <c:formatCode>m/d/yyyy</c:formatCode>
                <c:ptCount val="8"/>
                <c:pt idx="0">
                  <c:v>44279</c:v>
                </c:pt>
                <c:pt idx="1">
                  <c:v>44278</c:v>
                </c:pt>
                <c:pt idx="2">
                  <c:v>44277</c:v>
                </c:pt>
                <c:pt idx="3">
                  <c:v>44276</c:v>
                </c:pt>
                <c:pt idx="4">
                  <c:v>44275</c:v>
                </c:pt>
                <c:pt idx="5">
                  <c:v>44274</c:v>
                </c:pt>
                <c:pt idx="6">
                  <c:v>44273</c:v>
                </c:pt>
                <c:pt idx="7">
                  <c:v>44272</c:v>
                </c:pt>
              </c:numCache>
            </c:numRef>
          </c:cat>
          <c:val>
            <c:numRef>
              <c:f>'[EAG Data.xlsx]Indicies'!$I$3:$I$10</c:f>
              <c:numCache>
                <c:formatCode>General</c:formatCode>
                <c:ptCount val="8"/>
                <c:pt idx="0">
                  <c:v>-1.8009490731135339E-2</c:v>
                </c:pt>
                <c:pt idx="1">
                  <c:v>-1.7937705983607062E-2</c:v>
                </c:pt>
                <c:pt idx="2">
                  <c:v>-8.6072032510918963E-3</c:v>
                </c:pt>
                <c:pt idx="3">
                  <c:v>-1.1733928773174477E-2</c:v>
                </c:pt>
                <c:pt idx="4">
                  <c:v>-1.1733928773174477E-2</c:v>
                </c:pt>
                <c:pt idx="5">
                  <c:v>-1.1733928773174477E-2</c:v>
                </c:pt>
                <c:pt idx="6">
                  <c:v>-4.6363254447852531E-3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1F-415D-A615-51BE50BC26EE}"/>
            </c:ext>
          </c:extLst>
        </c:ser>
        <c:ser>
          <c:idx val="2"/>
          <c:order val="2"/>
          <c:tx>
            <c:strRef>
              <c:f>'[EAG Data.xlsx]Indicies'!$J$2</c:f>
              <c:strCache>
                <c:ptCount val="1"/>
                <c:pt idx="0">
                  <c:v>NASDAQ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'[EAG Data.xlsx]Indicies'!$G$3:$G$10</c:f>
              <c:numCache>
                <c:formatCode>m/d/yyyy</c:formatCode>
                <c:ptCount val="8"/>
                <c:pt idx="0">
                  <c:v>44279</c:v>
                </c:pt>
                <c:pt idx="1">
                  <c:v>44278</c:v>
                </c:pt>
                <c:pt idx="2">
                  <c:v>44277</c:v>
                </c:pt>
                <c:pt idx="3">
                  <c:v>44276</c:v>
                </c:pt>
                <c:pt idx="4">
                  <c:v>44275</c:v>
                </c:pt>
                <c:pt idx="5">
                  <c:v>44274</c:v>
                </c:pt>
                <c:pt idx="6">
                  <c:v>44273</c:v>
                </c:pt>
                <c:pt idx="7">
                  <c:v>44272</c:v>
                </c:pt>
              </c:numCache>
            </c:numRef>
          </c:cat>
          <c:val>
            <c:numRef>
              <c:f>'[EAG Data.xlsx]Indicies'!$J$3:$J$10</c:f>
              <c:numCache>
                <c:formatCode>General</c:formatCode>
                <c:ptCount val="8"/>
                <c:pt idx="0">
                  <c:v>-4.1648922012243905E-2</c:v>
                </c:pt>
                <c:pt idx="1">
                  <c:v>-2.1995977878330818E-2</c:v>
                </c:pt>
                <c:pt idx="2">
                  <c:v>-1.0917398633661599E-2</c:v>
                </c:pt>
                <c:pt idx="3">
                  <c:v>-2.2917221187117448E-2</c:v>
                </c:pt>
                <c:pt idx="4">
                  <c:v>-2.2917221187117448E-2</c:v>
                </c:pt>
                <c:pt idx="5">
                  <c:v>-2.2917221187117448E-2</c:v>
                </c:pt>
                <c:pt idx="6">
                  <c:v>-3.024206666075183E-2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1F-415D-A615-51BE50BC2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0615183"/>
        <c:axId val="877376079"/>
      </c:lineChart>
      <c:dateAx>
        <c:axId val="1720615183"/>
        <c:scaling>
          <c:orientation val="minMax"/>
        </c:scaling>
        <c:delete val="0"/>
        <c:axPos val="b"/>
        <c:numFmt formatCode="m/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877376079"/>
        <c:crosses val="autoZero"/>
        <c:auto val="1"/>
        <c:lblOffset val="100"/>
        <c:baseTimeUnit val="days"/>
      </c:dateAx>
      <c:valAx>
        <c:axId val="87737607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r>
                  <a:rPr lang="en-US"/>
                  <a:t>Percent Change in Price (since 3/3)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1720615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Garamond" panose="02020404030301010803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r>
              <a:rPr lang="en-US"/>
              <a:t>Treasury Yeild Performance (in bps)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'[EAG Data.xlsx]Treasuries'!$K$1</c:f>
              <c:strCache>
                <c:ptCount val="1"/>
                <c:pt idx="0">
                  <c:v>30 Year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'[EAG Data.xlsx]Treasuries'!$J$2:$J$9</c:f>
              <c:numCache>
                <c:formatCode>m/d/yyyy</c:formatCode>
                <c:ptCount val="8"/>
                <c:pt idx="0">
                  <c:v>44279</c:v>
                </c:pt>
                <c:pt idx="1">
                  <c:v>44278</c:v>
                </c:pt>
                <c:pt idx="2">
                  <c:v>44277</c:v>
                </c:pt>
                <c:pt idx="3">
                  <c:v>44276</c:v>
                </c:pt>
                <c:pt idx="4">
                  <c:v>44275</c:v>
                </c:pt>
                <c:pt idx="5">
                  <c:v>44274</c:v>
                </c:pt>
                <c:pt idx="6">
                  <c:v>44273</c:v>
                </c:pt>
                <c:pt idx="7">
                  <c:v>44272</c:v>
                </c:pt>
              </c:numCache>
            </c:numRef>
          </c:cat>
          <c:val>
            <c:numRef>
              <c:f>'[EAG Data.xlsx]Treasuries'!$K$2:$K$9</c:f>
              <c:numCache>
                <c:formatCode>General</c:formatCode>
                <c:ptCount val="8"/>
                <c:pt idx="0">
                  <c:v>-12.299999999999978</c:v>
                </c:pt>
                <c:pt idx="1">
                  <c:v>-8.8999999999999968</c:v>
                </c:pt>
                <c:pt idx="2">
                  <c:v>-5.3999999999999826</c:v>
                </c:pt>
                <c:pt idx="3">
                  <c:v>1.4000000000000234</c:v>
                </c:pt>
                <c:pt idx="4">
                  <c:v>1.4000000000000234</c:v>
                </c:pt>
                <c:pt idx="5">
                  <c:v>1.4000000000000234</c:v>
                </c:pt>
                <c:pt idx="6">
                  <c:v>3.9000000000000146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3F-4018-A63A-A45063102212}"/>
            </c:ext>
          </c:extLst>
        </c:ser>
        <c:ser>
          <c:idx val="1"/>
          <c:order val="1"/>
          <c:tx>
            <c:strRef>
              <c:f>'[EAG Data.xlsx]Treasuries'!$L$1</c:f>
              <c:strCache>
                <c:ptCount val="1"/>
                <c:pt idx="0">
                  <c:v>10 Year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'[EAG Data.xlsx]Treasuries'!$J$2:$J$9</c:f>
              <c:numCache>
                <c:formatCode>m/d/yyyy</c:formatCode>
                <c:ptCount val="8"/>
                <c:pt idx="0">
                  <c:v>44279</c:v>
                </c:pt>
                <c:pt idx="1">
                  <c:v>44278</c:v>
                </c:pt>
                <c:pt idx="2">
                  <c:v>44277</c:v>
                </c:pt>
                <c:pt idx="3">
                  <c:v>44276</c:v>
                </c:pt>
                <c:pt idx="4">
                  <c:v>44275</c:v>
                </c:pt>
                <c:pt idx="5">
                  <c:v>44274</c:v>
                </c:pt>
                <c:pt idx="6">
                  <c:v>44273</c:v>
                </c:pt>
                <c:pt idx="7">
                  <c:v>44272</c:v>
                </c:pt>
              </c:numCache>
            </c:numRef>
          </c:cat>
          <c:val>
            <c:numRef>
              <c:f>'[EAG Data.xlsx]Treasuries'!$L$2:$L$9</c:f>
              <c:numCache>
                <c:formatCode>General</c:formatCode>
                <c:ptCount val="8"/>
                <c:pt idx="0">
                  <c:v>-2.6999999999999913</c:v>
                </c:pt>
                <c:pt idx="1">
                  <c:v>-0.30000000000001137</c:v>
                </c:pt>
                <c:pt idx="2">
                  <c:v>4.2999999999999927</c:v>
                </c:pt>
                <c:pt idx="3">
                  <c:v>9.0999999999999979</c:v>
                </c:pt>
                <c:pt idx="4">
                  <c:v>9.0999999999999979</c:v>
                </c:pt>
                <c:pt idx="5">
                  <c:v>9.0999999999999979</c:v>
                </c:pt>
                <c:pt idx="6">
                  <c:v>8.8999999999999968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3F-4018-A63A-A45063102212}"/>
            </c:ext>
          </c:extLst>
        </c:ser>
        <c:ser>
          <c:idx val="2"/>
          <c:order val="2"/>
          <c:tx>
            <c:strRef>
              <c:f>'[EAG Data.xlsx]Treasuries'!$M$1</c:f>
              <c:strCache>
                <c:ptCount val="1"/>
                <c:pt idx="0">
                  <c:v>5 Year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'[EAG Data.xlsx]Treasuries'!$J$2:$J$9</c:f>
              <c:numCache>
                <c:formatCode>m/d/yyyy</c:formatCode>
                <c:ptCount val="8"/>
                <c:pt idx="0">
                  <c:v>44279</c:v>
                </c:pt>
                <c:pt idx="1">
                  <c:v>44278</c:v>
                </c:pt>
                <c:pt idx="2">
                  <c:v>44277</c:v>
                </c:pt>
                <c:pt idx="3">
                  <c:v>44276</c:v>
                </c:pt>
                <c:pt idx="4">
                  <c:v>44275</c:v>
                </c:pt>
                <c:pt idx="5">
                  <c:v>44274</c:v>
                </c:pt>
                <c:pt idx="6">
                  <c:v>44273</c:v>
                </c:pt>
                <c:pt idx="7">
                  <c:v>44272</c:v>
                </c:pt>
              </c:numCache>
            </c:numRef>
          </c:cat>
          <c:val>
            <c:numRef>
              <c:f>'[EAG Data.xlsx]Treasuries'!$M$2:$M$9</c:f>
              <c:numCache>
                <c:formatCode>General</c:formatCode>
                <c:ptCount val="8"/>
                <c:pt idx="0">
                  <c:v>3.3999999999999919</c:v>
                </c:pt>
                <c:pt idx="1">
                  <c:v>4.8999999999999932</c:v>
                </c:pt>
                <c:pt idx="2">
                  <c:v>7.9999999999999964</c:v>
                </c:pt>
                <c:pt idx="3">
                  <c:v>10.099999999999998</c:v>
                </c:pt>
                <c:pt idx="4">
                  <c:v>10.099999999999998</c:v>
                </c:pt>
                <c:pt idx="5">
                  <c:v>10.099999999999998</c:v>
                </c:pt>
                <c:pt idx="6">
                  <c:v>8.8999999999999968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3F-4018-A63A-A45063102212}"/>
            </c:ext>
          </c:extLst>
        </c:ser>
        <c:ser>
          <c:idx val="3"/>
          <c:order val="3"/>
          <c:tx>
            <c:strRef>
              <c:f>'[EAG Data.xlsx]Treasuries'!$N$1</c:f>
              <c:strCache>
                <c:ptCount val="1"/>
                <c:pt idx="0">
                  <c:v>13 Week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'[EAG Data.xlsx]Treasuries'!$J$2:$J$9</c:f>
              <c:numCache>
                <c:formatCode>m/d/yyyy</c:formatCode>
                <c:ptCount val="8"/>
                <c:pt idx="0">
                  <c:v>44279</c:v>
                </c:pt>
                <c:pt idx="1">
                  <c:v>44278</c:v>
                </c:pt>
                <c:pt idx="2">
                  <c:v>44277</c:v>
                </c:pt>
                <c:pt idx="3">
                  <c:v>44276</c:v>
                </c:pt>
                <c:pt idx="4">
                  <c:v>44275</c:v>
                </c:pt>
                <c:pt idx="5">
                  <c:v>44274</c:v>
                </c:pt>
                <c:pt idx="6">
                  <c:v>44273</c:v>
                </c:pt>
                <c:pt idx="7">
                  <c:v>44272</c:v>
                </c:pt>
              </c:numCache>
            </c:numRef>
          </c:cat>
          <c:val>
            <c:numRef>
              <c:f>'[EAG Data.xlsx]Treasuries'!$N$2:$N$9</c:f>
              <c:numCache>
                <c:formatCode>General</c:formatCode>
                <c:ptCount val="8"/>
                <c:pt idx="0">
                  <c:v>0.7</c:v>
                </c:pt>
                <c:pt idx="1">
                  <c:v>0.2</c:v>
                </c:pt>
                <c:pt idx="2">
                  <c:v>-0.3</c:v>
                </c:pt>
                <c:pt idx="3">
                  <c:v>-0.3</c:v>
                </c:pt>
                <c:pt idx="4">
                  <c:v>-0.3</c:v>
                </c:pt>
                <c:pt idx="5">
                  <c:v>-0.3</c:v>
                </c:pt>
                <c:pt idx="6">
                  <c:v>-0.5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3F-4018-A63A-A450631022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2323199"/>
        <c:axId val="870539199"/>
      </c:lineChart>
      <c:dateAx>
        <c:axId val="1722323199"/>
        <c:scaling>
          <c:orientation val="minMax"/>
        </c:scaling>
        <c:delete val="0"/>
        <c:axPos val="b"/>
        <c:numFmt formatCode="m/d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870539199"/>
        <c:crosses val="autoZero"/>
        <c:auto val="1"/>
        <c:lblOffset val="100"/>
        <c:baseTimeUnit val="days"/>
      </c:dateAx>
      <c:valAx>
        <c:axId val="8705391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r>
                  <a:rPr lang="en-US"/>
                  <a:t>Change in bps (since 2/3)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1722323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Garamond" panose="02020404030301010803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26001-056C-4B74-A8B9-406FE0DA565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78AC8-53A8-4AE3-9432-50F060948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1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c.com/2021/03/17/fed-decision-march-2021-fed-sees-stronger-economy-higher-inflation-but-no-rate-hikes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breezejmu.org/business/fed-holds-rates-steady-as-economy-heats-up-stocks-cool-off/article_1a068548-891e-11eb-bef7-6bf0cdbcae1a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https://fred.stlouisfed.org/series/WALCL</a:t>
            </a:r>
          </a:p>
          <a:p>
            <a:endParaRPr lang="en-US"/>
          </a:p>
          <a:p>
            <a:r>
              <a:rPr lang="en-US"/>
              <a:t>https://fred.stlouisfed.org/series/FEDFUNDS </a:t>
            </a:r>
          </a:p>
          <a:p>
            <a:endParaRPr lang="en-US"/>
          </a:p>
          <a:p>
            <a:endParaRPr lang="en-US"/>
          </a:p>
          <a:p>
            <a:r>
              <a:rPr lang="en-US">
                <a:hlinkClick r:id="rId3"/>
              </a:rPr>
              <a:t>Fed decision March 2021: Fed sees stronger economy, higher inflation, but no rate hikes (cnbc.com)</a:t>
            </a:r>
            <a:endParaRPr lang="en-US"/>
          </a:p>
          <a:p>
            <a:endParaRPr lang="en-US"/>
          </a:p>
          <a:p>
            <a:r>
              <a:rPr lang="en-US">
                <a:hlinkClick r:id="rId4"/>
              </a:rPr>
              <a:t>Fed holds rates steady as economy heats up, stocks cool off | Business | breezejmu.org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8AC8-53A8-4AE3-9432-50F0609484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312D-BA0F-4F21-B4F7-45665D568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9C314-6FAD-4186-9D60-54879BFA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EBB31-C204-49A9-98F0-521CAE32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C392-CEC0-4954-9C00-524E012C95F1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0350A-7347-4F3A-BD5E-8C749B78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94507-54CA-4DCA-B22A-23E9ACCB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DD0-F2D0-4A5D-9776-579D4A3E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0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E77C-F93B-4E1E-B5C8-2EDA8E6E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42126-B896-401B-89DD-4BF193DC2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920D7-DFC1-47A0-9D7E-E968AF0C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FD6C-9A8E-4655-93D6-93B63A26E350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D0544-CC27-4C0E-8821-4D7E1871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C3FBE-FF3E-481A-82F7-A5187E8F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DD0-F2D0-4A5D-9776-579D4A3E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2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445EB3-91C2-4E35-9DD3-E98CE8568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1D928-0EBA-4C57-B014-665BF6407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FC2D-6510-4483-B9BB-16C8EA3A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8F4E-037B-4C7C-93D0-31B5C28C89F3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7D1E-829C-473C-8297-489681B4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5949-5899-41AC-8027-522E832F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DD0-F2D0-4A5D-9776-579D4A3E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8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954E-C5BE-4334-A31C-5CDC2624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47BA-1D76-4A5C-A64B-BEAC9DEE5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419EA-4119-476E-ACE5-577C40A9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CE77-D5F3-4263-AAC8-241A0FCFDA20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DFFC8-4EE2-4C44-AE12-FE363CB0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76A45-BA70-4CCB-9C61-7AF7AC97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DD0-F2D0-4A5D-9776-579D4A3E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9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64A2-EC5C-46D1-886D-117A7B0D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9F38B-5E34-4FB5-AFDF-1744FBFDE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4D21F-77FB-4625-A72D-184AD713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C7BF-7B3F-4E69-AF54-9512B38C543B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1C2FE-D25A-4A87-B40E-136B8405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D72B-6CF9-4FF5-B035-F100EC4D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DD0-F2D0-4A5D-9776-579D4A3E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8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899E-BF0F-4CE1-9D7C-059D3A52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59BB-DFDC-451F-8B28-79B0BAA2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59FC3-3DB9-4FD3-9C8D-E3FCCFA86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E7A9A-C6F9-4031-B95A-C623B401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39A1-0F6D-4178-9A68-409D4E4B5DDF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3A85A-1068-4FFF-B52C-271DE7FD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4F4E-1924-484B-86AD-BC8B0443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DD0-F2D0-4A5D-9776-579D4A3E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0460-2A68-47F9-95DB-803AF7AD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B65BC-7248-4BC5-99D5-192811C3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E8ADE-F850-4DE5-98AB-73487ACFE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2A5B0-B297-4EF0-9E81-3AE27436D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0CC19-A0F9-44CB-A900-3EE6A3DAA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F8EF2-9BD0-46BE-914B-19496427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409E-39B4-42FE-A2AB-8EBD0597800B}" type="datetime1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9D228-7D28-43F9-B65F-09D1AFEC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30DD3-A5EC-43F1-8CA6-1A3E3CEE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DD0-F2D0-4A5D-9776-579D4A3E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3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5784-6466-4162-BAF5-0C212C21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A6560-945E-4FFB-B1D3-3932EE71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3306-3B3D-46D8-BF56-01081DB123E4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14834-79CF-4F62-8077-6DE59776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25FA3-84C9-4F9E-A19A-434C46AE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DD0-F2D0-4A5D-9776-579D4A3E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9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F2625-43B9-4BB0-A925-95D27A3F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2B3B-32A2-4BD4-8373-2F4F1465C051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07FC3-0874-4707-9F2D-481D76D7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4F219-ABB4-4746-ADFC-0C480B22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DD0-F2D0-4A5D-9776-579D4A3E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0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21A2-EB1B-4747-ADE8-A785DD43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3B80E-BF2E-408F-9A49-118EDDA3C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1F30D-139D-4566-8D2F-06DFF89C8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77DAD-7493-4777-B011-93247417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26F-F32B-4769-AA2B-8FFC467F4746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55546-7707-4C25-A02C-E55CCE52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3E2D4-E78B-461A-B188-532EE2D1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DD0-F2D0-4A5D-9776-579D4A3E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9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98AB-FC72-4D1D-A75B-3A92A15E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B0D3A-92EA-4655-A124-A99D65365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AC12E-990A-4AD1-B70D-B80867D92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C0CC6-5F85-4196-B46C-6DD9A885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57D9-A1D0-4C5A-B287-5AD21FAB0371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3D6F2-7A24-4A81-B521-1AE993D9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266CE-0E78-4D3B-AF98-6851A201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DD0-F2D0-4A5D-9776-579D4A3E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4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544F5-2D65-41AA-A72C-E9879163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2B3C4-ADFF-418D-9C8D-FC1157676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089DC-659E-4BDC-950C-5D0AE107E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0A188-1378-4E63-92D6-5F8356084F42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22E-C81D-474E-A95B-07740E491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32655-F5E0-4A33-9EC6-AED54ADA1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A1DD0-F2D0-4A5D-9776-579D4A3E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114079-202B-4848-9438-2E1C896BAFD4}"/>
              </a:ext>
            </a:extLst>
          </p:cNvPr>
          <p:cNvCxnSpPr>
            <a:cxnSpLocks/>
          </p:cNvCxnSpPr>
          <p:nvPr/>
        </p:nvCxnSpPr>
        <p:spPr>
          <a:xfrm>
            <a:off x="804865" y="604361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F5829F-7469-42AF-B5EC-D7E38D5344F9}"/>
              </a:ext>
            </a:extLst>
          </p:cNvPr>
          <p:cNvCxnSpPr>
            <a:cxnSpLocks/>
          </p:cNvCxnSpPr>
          <p:nvPr/>
        </p:nvCxnSpPr>
        <p:spPr>
          <a:xfrm>
            <a:off x="804865" y="101589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5A2EEE-1B11-4A4D-A914-257BBBA419D0}"/>
              </a:ext>
            </a:extLst>
          </p:cNvPr>
          <p:cNvSpPr txBox="1"/>
          <p:nvPr/>
        </p:nvSpPr>
        <p:spPr>
          <a:xfrm>
            <a:off x="833435" y="5143026"/>
            <a:ext cx="201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Phillip Roth</a:t>
            </a:r>
          </a:p>
          <a:p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Analyst 1</a:t>
            </a:r>
          </a:p>
          <a:p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Analyst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025859-25F3-49E3-8168-95545B3ED9B7}"/>
              </a:ext>
            </a:extLst>
          </p:cNvPr>
          <p:cNvSpPr txBox="1"/>
          <p:nvPr/>
        </p:nvSpPr>
        <p:spPr>
          <a:xfrm>
            <a:off x="9367835" y="5701056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C20290-AB3B-48F0-94FE-F660318FB96C}"/>
              </a:ext>
            </a:extLst>
          </p:cNvPr>
          <p:cNvSpPr txBox="1"/>
          <p:nvPr/>
        </p:nvSpPr>
        <p:spPr>
          <a:xfrm>
            <a:off x="2817022" y="320923"/>
            <a:ext cx="652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The Madison Investment Fund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BC71AC-01D7-4C69-A9D9-E4EDBC40A791}"/>
              </a:ext>
            </a:extLst>
          </p:cNvPr>
          <p:cNvSpPr txBox="1"/>
          <p:nvPr/>
        </p:nvSpPr>
        <p:spPr>
          <a:xfrm>
            <a:off x="4098393" y="2890391"/>
            <a:ext cx="3966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EAG - Market Talk</a:t>
            </a: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3.17 - 3.24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B3923C-46F7-4CF6-B413-6AB04693D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5" y="6089094"/>
            <a:ext cx="1651073" cy="640877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A336AC-5130-4122-AF55-2D4E8080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DD0-F2D0-4A5D-9776-579D4A3E93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114079-202B-4848-9438-2E1C896BAFD4}"/>
              </a:ext>
            </a:extLst>
          </p:cNvPr>
          <p:cNvCxnSpPr>
            <a:cxnSpLocks/>
          </p:cNvCxnSpPr>
          <p:nvPr/>
        </p:nvCxnSpPr>
        <p:spPr>
          <a:xfrm>
            <a:off x="804865" y="604361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F5829F-7469-42AF-B5EC-D7E38D5344F9}"/>
              </a:ext>
            </a:extLst>
          </p:cNvPr>
          <p:cNvCxnSpPr>
            <a:cxnSpLocks/>
          </p:cNvCxnSpPr>
          <p:nvPr/>
        </p:nvCxnSpPr>
        <p:spPr>
          <a:xfrm>
            <a:off x="804865" y="101589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B805C6C-BD9B-438C-BC57-58726FFAF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5" y="6089094"/>
            <a:ext cx="1651073" cy="6408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74DD5-7E68-489E-AF3C-5A451994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DD0-F2D0-4A5D-9776-579D4A3E938A}" type="slidenum">
              <a:rPr lang="en-US" smtClean="0"/>
              <a:t>10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8FCF3-A38D-4CA1-8150-5691E5576DB5}"/>
              </a:ext>
            </a:extLst>
          </p:cNvPr>
          <p:cNvSpPr txBox="1"/>
          <p:nvPr/>
        </p:nvSpPr>
        <p:spPr>
          <a:xfrm>
            <a:off x="804865" y="316808"/>
            <a:ext cx="652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002060"/>
                </a:solidFill>
                <a:latin typeface="Garamond" panose="02020404030301010803" pitchFamily="18" charset="0"/>
              </a:rPr>
              <a:t>Next Week by Numbers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6486D-2368-43A2-AF79-5FF3E0033FD9}"/>
              </a:ext>
            </a:extLst>
          </p:cNvPr>
          <p:cNvSpPr txBox="1"/>
          <p:nvPr/>
        </p:nvSpPr>
        <p:spPr>
          <a:xfrm>
            <a:off x="9982200" y="5801543"/>
            <a:ext cx="146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Source: Marketwatch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1469EE-1296-4B44-BB4D-9FF40A7F3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977399"/>
              </p:ext>
            </p:extLst>
          </p:nvPr>
        </p:nvGraphicFramePr>
        <p:xfrm>
          <a:off x="821533" y="1284867"/>
          <a:ext cx="10548934" cy="4288266"/>
        </p:xfrm>
        <a:graphic>
          <a:graphicData uri="http://schemas.openxmlformats.org/drawingml/2006/table">
            <a:tbl>
              <a:tblPr bandRow="1"/>
              <a:tblGrid>
                <a:gridCol w="1510361">
                  <a:extLst>
                    <a:ext uri="{9D8B030D-6E8A-4147-A177-3AD203B41FA5}">
                      <a16:colId xmlns:a16="http://schemas.microsoft.com/office/drawing/2014/main" val="4211224115"/>
                    </a:ext>
                  </a:extLst>
                </a:gridCol>
                <a:gridCol w="6017851">
                  <a:extLst>
                    <a:ext uri="{9D8B030D-6E8A-4147-A177-3AD203B41FA5}">
                      <a16:colId xmlns:a16="http://schemas.microsoft.com/office/drawing/2014/main" val="1951140898"/>
                    </a:ext>
                  </a:extLst>
                </a:gridCol>
                <a:gridCol w="1510361">
                  <a:extLst>
                    <a:ext uri="{9D8B030D-6E8A-4147-A177-3AD203B41FA5}">
                      <a16:colId xmlns:a16="http://schemas.microsoft.com/office/drawing/2014/main" val="1319070806"/>
                    </a:ext>
                  </a:extLst>
                </a:gridCol>
                <a:gridCol w="1510361">
                  <a:extLst>
                    <a:ext uri="{9D8B030D-6E8A-4147-A177-3AD203B41FA5}">
                      <a16:colId xmlns:a16="http://schemas.microsoft.com/office/drawing/2014/main" val="299608533"/>
                    </a:ext>
                  </a:extLst>
                </a:gridCol>
              </a:tblGrid>
              <a:tr h="476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</a:rPr>
                        <a:t>Event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</a:rPr>
                        <a:t>Forecast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</a:rPr>
                        <a:t>Previous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583376"/>
                  </a:ext>
                </a:extLst>
              </a:tr>
              <a:tr h="476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</a:rPr>
                        <a:t>3/25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GDP (SAAR)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4.10%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4.10%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634580"/>
                  </a:ext>
                </a:extLst>
              </a:tr>
              <a:tr h="47647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</a:rPr>
                        <a:t>3/26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Personal Income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36674"/>
                  </a:ext>
                </a:extLst>
              </a:tr>
              <a:tr h="4764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Consumer Spending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2.40%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214011"/>
                  </a:ext>
                </a:extLst>
              </a:tr>
              <a:tr h="4764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Core Inflation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338465"/>
                  </a:ext>
                </a:extLst>
              </a:tr>
              <a:tr h="476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</a:rPr>
                        <a:t>3/29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612"/>
                  </a:ext>
                </a:extLst>
              </a:tr>
              <a:tr h="4764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</a:rPr>
                        <a:t>3/30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Case-Shiller National Home Price Index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10.40%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880499"/>
                  </a:ext>
                </a:extLst>
              </a:tr>
              <a:tr h="4764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Consumer Confidence Index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91.3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960872"/>
                  </a:ext>
                </a:extLst>
              </a:tr>
              <a:tr h="476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</a:rPr>
                        <a:t>3/31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Pending Home Sales Index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-2.80%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6985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DAF8386-59D1-4A49-8586-8D62A99F8CCB}"/>
              </a:ext>
            </a:extLst>
          </p:cNvPr>
          <p:cNvSpPr txBox="1"/>
          <p:nvPr/>
        </p:nvSpPr>
        <p:spPr>
          <a:xfrm>
            <a:off x="3581401" y="6258422"/>
            <a:ext cx="132470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  <a:latin typeface="Garamond" panose="02020404030301010803" pitchFamily="18" charset="0"/>
              </a:rPr>
              <a:t>Indices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1B8E8-F429-4345-8C1F-3F9DAE2B2C4F}"/>
              </a:ext>
            </a:extLst>
          </p:cNvPr>
          <p:cNvSpPr txBox="1"/>
          <p:nvPr/>
        </p:nvSpPr>
        <p:spPr>
          <a:xfrm>
            <a:off x="5008714" y="6258422"/>
            <a:ext cx="132470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</a:rPr>
              <a:t>Super Cycle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0046C5-B002-49A6-ACCB-E1F952713ED7}"/>
              </a:ext>
            </a:extLst>
          </p:cNvPr>
          <p:cNvSpPr txBox="1"/>
          <p:nvPr/>
        </p:nvSpPr>
        <p:spPr>
          <a:xfrm>
            <a:off x="6438929" y="6258422"/>
            <a:ext cx="132470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</a:rPr>
              <a:t>Brazil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BB074-41F4-4C72-B623-11E0E78076CA}"/>
              </a:ext>
            </a:extLst>
          </p:cNvPr>
          <p:cNvSpPr txBox="1"/>
          <p:nvPr/>
        </p:nvSpPr>
        <p:spPr>
          <a:xfrm>
            <a:off x="7869143" y="6258422"/>
            <a:ext cx="132470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Garamond" panose="02020404030301010803" pitchFamily="18" charset="0"/>
              </a:rPr>
              <a:t>Next Week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05459-1323-4170-99B0-18451ED26A79}"/>
              </a:ext>
            </a:extLst>
          </p:cNvPr>
          <p:cNvSpPr txBox="1"/>
          <p:nvPr/>
        </p:nvSpPr>
        <p:spPr>
          <a:xfrm rot="19674717">
            <a:off x="2748594" y="3178193"/>
            <a:ext cx="51992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92487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114079-202B-4848-9438-2E1C896BAFD4}"/>
              </a:ext>
            </a:extLst>
          </p:cNvPr>
          <p:cNvCxnSpPr>
            <a:cxnSpLocks/>
          </p:cNvCxnSpPr>
          <p:nvPr/>
        </p:nvCxnSpPr>
        <p:spPr>
          <a:xfrm>
            <a:off x="804865" y="604361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F5829F-7469-42AF-B5EC-D7E38D5344F9}"/>
              </a:ext>
            </a:extLst>
          </p:cNvPr>
          <p:cNvCxnSpPr>
            <a:cxnSpLocks/>
          </p:cNvCxnSpPr>
          <p:nvPr/>
        </p:nvCxnSpPr>
        <p:spPr>
          <a:xfrm>
            <a:off x="804865" y="101589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BC71AC-01D7-4C69-A9D9-E4EDBC40A791}"/>
              </a:ext>
            </a:extLst>
          </p:cNvPr>
          <p:cNvSpPr txBox="1"/>
          <p:nvPr/>
        </p:nvSpPr>
        <p:spPr>
          <a:xfrm>
            <a:off x="3650361" y="3136612"/>
            <a:ext cx="486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V. Appendix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B3923C-46F7-4CF6-B413-6AB04693D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5" y="6089094"/>
            <a:ext cx="1651073" cy="640877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A336AC-5130-4122-AF55-2D4E8080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DD0-F2D0-4A5D-9776-579D4A3E938A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10F70-153F-46E8-A397-7BC2E4ADDFC4}"/>
              </a:ext>
            </a:extLst>
          </p:cNvPr>
          <p:cNvSpPr txBox="1"/>
          <p:nvPr/>
        </p:nvSpPr>
        <p:spPr>
          <a:xfrm>
            <a:off x="9367835" y="5701056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8914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114079-202B-4848-9438-2E1C896BAFD4}"/>
              </a:ext>
            </a:extLst>
          </p:cNvPr>
          <p:cNvCxnSpPr>
            <a:cxnSpLocks/>
          </p:cNvCxnSpPr>
          <p:nvPr/>
        </p:nvCxnSpPr>
        <p:spPr>
          <a:xfrm>
            <a:off x="804865" y="604361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F5829F-7469-42AF-B5EC-D7E38D5344F9}"/>
              </a:ext>
            </a:extLst>
          </p:cNvPr>
          <p:cNvCxnSpPr>
            <a:cxnSpLocks/>
          </p:cNvCxnSpPr>
          <p:nvPr/>
        </p:nvCxnSpPr>
        <p:spPr>
          <a:xfrm>
            <a:off x="804865" y="101589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B805C6C-BD9B-438C-BC57-58726FFAF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5" y="6089094"/>
            <a:ext cx="1651073" cy="6408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74DD5-7E68-489E-AF3C-5A451994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DD0-F2D0-4A5D-9776-579D4A3E938A}" type="slidenum">
              <a:rPr lang="en-US" smtClean="0"/>
              <a:t>12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B1283-4C0B-46EB-81A4-DF82F589FC9D}"/>
              </a:ext>
            </a:extLst>
          </p:cNvPr>
          <p:cNvSpPr txBox="1"/>
          <p:nvPr/>
        </p:nvSpPr>
        <p:spPr>
          <a:xfrm>
            <a:off x="5383404" y="6224866"/>
            <a:ext cx="14251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APPENDIX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8FCF3-A38D-4CA1-8150-5691E5576DB5}"/>
              </a:ext>
            </a:extLst>
          </p:cNvPr>
          <p:cNvSpPr txBox="1"/>
          <p:nvPr/>
        </p:nvSpPr>
        <p:spPr>
          <a:xfrm>
            <a:off x="804865" y="316808"/>
            <a:ext cx="652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5147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114079-202B-4848-9438-2E1C896BAFD4}"/>
              </a:ext>
            </a:extLst>
          </p:cNvPr>
          <p:cNvCxnSpPr>
            <a:cxnSpLocks/>
          </p:cNvCxnSpPr>
          <p:nvPr/>
        </p:nvCxnSpPr>
        <p:spPr>
          <a:xfrm>
            <a:off x="804865" y="604361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F5829F-7469-42AF-B5EC-D7E38D5344F9}"/>
              </a:ext>
            </a:extLst>
          </p:cNvPr>
          <p:cNvCxnSpPr>
            <a:cxnSpLocks/>
          </p:cNvCxnSpPr>
          <p:nvPr/>
        </p:nvCxnSpPr>
        <p:spPr>
          <a:xfrm>
            <a:off x="804865" y="101589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BC71AC-01D7-4C69-A9D9-E4EDBC40A791}"/>
              </a:ext>
            </a:extLst>
          </p:cNvPr>
          <p:cNvSpPr txBox="1"/>
          <p:nvPr/>
        </p:nvSpPr>
        <p:spPr>
          <a:xfrm>
            <a:off x="4112679" y="3136612"/>
            <a:ext cx="3966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I. Price Performance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B3923C-46F7-4CF6-B413-6AB04693D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5" y="6089094"/>
            <a:ext cx="1651073" cy="640877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A336AC-5130-4122-AF55-2D4E8080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DD0-F2D0-4A5D-9776-579D4A3E938A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4D609-F0F6-4FFB-B394-DAB58D46AA12}"/>
              </a:ext>
            </a:extLst>
          </p:cNvPr>
          <p:cNvSpPr txBox="1"/>
          <p:nvPr/>
        </p:nvSpPr>
        <p:spPr>
          <a:xfrm>
            <a:off x="9367835" y="5701056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2609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114079-202B-4848-9438-2E1C896BAFD4}"/>
              </a:ext>
            </a:extLst>
          </p:cNvPr>
          <p:cNvCxnSpPr>
            <a:cxnSpLocks/>
          </p:cNvCxnSpPr>
          <p:nvPr/>
        </p:nvCxnSpPr>
        <p:spPr>
          <a:xfrm>
            <a:off x="804865" y="604361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F5829F-7469-42AF-B5EC-D7E38D5344F9}"/>
              </a:ext>
            </a:extLst>
          </p:cNvPr>
          <p:cNvCxnSpPr>
            <a:cxnSpLocks/>
          </p:cNvCxnSpPr>
          <p:nvPr/>
        </p:nvCxnSpPr>
        <p:spPr>
          <a:xfrm>
            <a:off x="804865" y="101589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B805C6C-BD9B-438C-BC57-58726FFAF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5" y="6089094"/>
            <a:ext cx="1651073" cy="6408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74DD5-7E68-489E-AF3C-5A451994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DD0-F2D0-4A5D-9776-579D4A3E938A}" type="slidenum">
              <a:rPr lang="en-US" smtClean="0"/>
              <a:t>3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8FCF3-A38D-4CA1-8150-5691E5576DB5}"/>
              </a:ext>
            </a:extLst>
          </p:cNvPr>
          <p:cNvSpPr txBox="1"/>
          <p:nvPr/>
        </p:nvSpPr>
        <p:spPr>
          <a:xfrm>
            <a:off x="804865" y="316808"/>
            <a:ext cx="652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Equities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12EBE6-0694-49E2-B3B5-59A072BF6B9D}"/>
              </a:ext>
            </a:extLst>
          </p:cNvPr>
          <p:cNvSpPr txBox="1"/>
          <p:nvPr/>
        </p:nvSpPr>
        <p:spPr>
          <a:xfrm>
            <a:off x="3581401" y="6258422"/>
            <a:ext cx="132470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Garamond" panose="02020404030301010803" pitchFamily="18" charset="0"/>
              </a:rPr>
              <a:t>Indices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45456-758E-4A96-BB75-20C35C5BC68D}"/>
              </a:ext>
            </a:extLst>
          </p:cNvPr>
          <p:cNvSpPr txBox="1"/>
          <p:nvPr/>
        </p:nvSpPr>
        <p:spPr>
          <a:xfrm>
            <a:off x="5008714" y="6258422"/>
            <a:ext cx="132470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</a:rPr>
              <a:t>Topic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C5681-17C8-4736-9335-4BAA112C8C3A}"/>
              </a:ext>
            </a:extLst>
          </p:cNvPr>
          <p:cNvSpPr txBox="1"/>
          <p:nvPr/>
        </p:nvSpPr>
        <p:spPr>
          <a:xfrm>
            <a:off x="7869143" y="6258422"/>
            <a:ext cx="132470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  <a:latin typeface="Garamond" panose="02020404030301010803" pitchFamily="18" charset="0"/>
              </a:rPr>
              <a:t>Next Week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4AD766-E3E3-4855-9EBE-C0859155E99F}"/>
              </a:ext>
            </a:extLst>
          </p:cNvPr>
          <p:cNvSpPr txBox="1"/>
          <p:nvPr/>
        </p:nvSpPr>
        <p:spPr>
          <a:xfrm>
            <a:off x="10146992" y="5781317"/>
            <a:ext cx="161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Source: Bloomberg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A6C302-C41A-46E3-AD80-380A5B10F15A}"/>
              </a:ext>
            </a:extLst>
          </p:cNvPr>
          <p:cNvSpPr txBox="1"/>
          <p:nvPr/>
        </p:nvSpPr>
        <p:spPr>
          <a:xfrm>
            <a:off x="7245956" y="2828836"/>
            <a:ext cx="411672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</a:rPr>
              <a:t>UPDATE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44CA0E8-997C-45FB-AC53-FEDD0412DA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196292"/>
              </p:ext>
            </p:extLst>
          </p:nvPr>
        </p:nvGraphicFramePr>
        <p:xfrm>
          <a:off x="804865" y="1420840"/>
          <a:ext cx="6432213" cy="4016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59C65AE-5805-4164-97A8-8C928115A341}"/>
              </a:ext>
            </a:extLst>
          </p:cNvPr>
          <p:cNvSpPr txBox="1"/>
          <p:nvPr/>
        </p:nvSpPr>
        <p:spPr>
          <a:xfrm>
            <a:off x="6438929" y="6258422"/>
            <a:ext cx="132470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</a:rPr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244401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114079-202B-4848-9438-2E1C896BAFD4}"/>
              </a:ext>
            </a:extLst>
          </p:cNvPr>
          <p:cNvCxnSpPr>
            <a:cxnSpLocks/>
          </p:cNvCxnSpPr>
          <p:nvPr/>
        </p:nvCxnSpPr>
        <p:spPr>
          <a:xfrm>
            <a:off x="804865" y="604361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F5829F-7469-42AF-B5EC-D7E38D5344F9}"/>
              </a:ext>
            </a:extLst>
          </p:cNvPr>
          <p:cNvCxnSpPr>
            <a:cxnSpLocks/>
          </p:cNvCxnSpPr>
          <p:nvPr/>
        </p:nvCxnSpPr>
        <p:spPr>
          <a:xfrm>
            <a:off x="804865" y="101589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B805C6C-BD9B-438C-BC57-58726FFAF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5" y="6089094"/>
            <a:ext cx="1651073" cy="6408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74DD5-7E68-489E-AF3C-5A451994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DD0-F2D0-4A5D-9776-579D4A3E938A}" type="slidenum">
              <a:rPr lang="en-US" smtClean="0"/>
              <a:t>4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8FCF3-A38D-4CA1-8150-5691E5576DB5}"/>
              </a:ext>
            </a:extLst>
          </p:cNvPr>
          <p:cNvSpPr txBox="1"/>
          <p:nvPr/>
        </p:nvSpPr>
        <p:spPr>
          <a:xfrm>
            <a:off x="804865" y="316808"/>
            <a:ext cx="652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Debt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316112-FDDC-45F3-8AE1-564AC62AE109}"/>
              </a:ext>
            </a:extLst>
          </p:cNvPr>
          <p:cNvSpPr txBox="1"/>
          <p:nvPr/>
        </p:nvSpPr>
        <p:spPr>
          <a:xfrm>
            <a:off x="7237078" y="2551837"/>
            <a:ext cx="411672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</a:rPr>
              <a:t>UPDATE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E291C9-9692-46AF-A5C9-7026E777F0F9}"/>
              </a:ext>
            </a:extLst>
          </p:cNvPr>
          <p:cNvSpPr txBox="1"/>
          <p:nvPr/>
        </p:nvSpPr>
        <p:spPr>
          <a:xfrm>
            <a:off x="3581401" y="6258422"/>
            <a:ext cx="132470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Garamond" panose="02020404030301010803" pitchFamily="18" charset="0"/>
              </a:rPr>
              <a:t>Indices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16F7B9-47DD-478F-A111-FC59E66CFC0E}"/>
              </a:ext>
            </a:extLst>
          </p:cNvPr>
          <p:cNvSpPr txBox="1"/>
          <p:nvPr/>
        </p:nvSpPr>
        <p:spPr>
          <a:xfrm>
            <a:off x="6438929" y="6258422"/>
            <a:ext cx="132470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</a:rPr>
              <a:t>Brazil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313626-8682-4913-AAD1-6F2B80A06217}"/>
              </a:ext>
            </a:extLst>
          </p:cNvPr>
          <p:cNvSpPr txBox="1"/>
          <p:nvPr/>
        </p:nvSpPr>
        <p:spPr>
          <a:xfrm>
            <a:off x="7869143" y="6258422"/>
            <a:ext cx="132470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  <a:latin typeface="Garamond" panose="02020404030301010803" pitchFamily="18" charset="0"/>
              </a:rPr>
              <a:t>Next Week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FF7FD968-8099-451C-8216-12895F9F6F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589922"/>
              </p:ext>
            </p:extLst>
          </p:nvPr>
        </p:nvGraphicFramePr>
        <p:xfrm>
          <a:off x="852882" y="1316831"/>
          <a:ext cx="6248400" cy="4224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72877B9-9668-4D3E-AFCB-4F6CCC33F36B}"/>
              </a:ext>
            </a:extLst>
          </p:cNvPr>
          <p:cNvSpPr txBox="1"/>
          <p:nvPr/>
        </p:nvSpPr>
        <p:spPr>
          <a:xfrm>
            <a:off x="10146992" y="5781317"/>
            <a:ext cx="161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Source: Bloomberg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2F078E-FDDA-4C53-BE78-BE4ACE8CE721}"/>
              </a:ext>
            </a:extLst>
          </p:cNvPr>
          <p:cNvSpPr txBox="1"/>
          <p:nvPr/>
        </p:nvSpPr>
        <p:spPr>
          <a:xfrm>
            <a:off x="5008714" y="6258422"/>
            <a:ext cx="132470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</a:rPr>
              <a:t>Super Cycle</a:t>
            </a:r>
          </a:p>
        </p:txBody>
      </p:sp>
    </p:spTree>
    <p:extLst>
      <p:ext uri="{BB962C8B-B14F-4D97-AF65-F5344CB8AC3E}">
        <p14:creationId xmlns:p14="http://schemas.microsoft.com/office/powerpoint/2010/main" val="257374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114079-202B-4848-9438-2E1C896BAFD4}"/>
              </a:ext>
            </a:extLst>
          </p:cNvPr>
          <p:cNvCxnSpPr>
            <a:cxnSpLocks/>
          </p:cNvCxnSpPr>
          <p:nvPr/>
        </p:nvCxnSpPr>
        <p:spPr>
          <a:xfrm>
            <a:off x="804865" y="604361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F5829F-7469-42AF-B5EC-D7E38D5344F9}"/>
              </a:ext>
            </a:extLst>
          </p:cNvPr>
          <p:cNvCxnSpPr>
            <a:cxnSpLocks/>
          </p:cNvCxnSpPr>
          <p:nvPr/>
        </p:nvCxnSpPr>
        <p:spPr>
          <a:xfrm>
            <a:off x="804865" y="101589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BC71AC-01D7-4C69-A9D9-E4EDBC40A791}"/>
              </a:ext>
            </a:extLst>
          </p:cNvPr>
          <p:cNvSpPr txBox="1"/>
          <p:nvPr/>
        </p:nvSpPr>
        <p:spPr>
          <a:xfrm>
            <a:off x="2647406" y="3136612"/>
            <a:ext cx="6897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II. Topic 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B3923C-46F7-4CF6-B413-6AB04693D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5" y="6089094"/>
            <a:ext cx="1651073" cy="640877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A336AC-5130-4122-AF55-2D4E8080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DD0-F2D0-4A5D-9776-579D4A3E938A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840CD-3B7E-417B-96D0-AC211BCEAAD2}"/>
              </a:ext>
            </a:extLst>
          </p:cNvPr>
          <p:cNvSpPr txBox="1"/>
          <p:nvPr/>
        </p:nvSpPr>
        <p:spPr>
          <a:xfrm>
            <a:off x="9367835" y="5701056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2452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114079-202B-4848-9438-2E1C896BAFD4}"/>
              </a:ext>
            </a:extLst>
          </p:cNvPr>
          <p:cNvCxnSpPr>
            <a:cxnSpLocks/>
          </p:cNvCxnSpPr>
          <p:nvPr/>
        </p:nvCxnSpPr>
        <p:spPr>
          <a:xfrm>
            <a:off x="804865" y="604361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F5829F-7469-42AF-B5EC-D7E38D5344F9}"/>
              </a:ext>
            </a:extLst>
          </p:cNvPr>
          <p:cNvCxnSpPr>
            <a:cxnSpLocks/>
          </p:cNvCxnSpPr>
          <p:nvPr/>
        </p:nvCxnSpPr>
        <p:spPr>
          <a:xfrm>
            <a:off x="804865" y="101589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B805C6C-BD9B-438C-BC57-58726FFAF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5" y="6089094"/>
            <a:ext cx="1651073" cy="6408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74DD5-7E68-489E-AF3C-5A451994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DD0-F2D0-4A5D-9776-579D4A3E938A}" type="slidenum">
              <a:rPr lang="en-US" smtClean="0"/>
              <a:t>6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8FCF3-A38D-4CA1-8150-5691E5576DB5}"/>
              </a:ext>
            </a:extLst>
          </p:cNvPr>
          <p:cNvSpPr txBox="1"/>
          <p:nvPr/>
        </p:nvSpPr>
        <p:spPr>
          <a:xfrm>
            <a:off x="804865" y="316808"/>
            <a:ext cx="827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Title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6FC7C1-A421-40D4-9434-8721CDC9F203}"/>
              </a:ext>
            </a:extLst>
          </p:cNvPr>
          <p:cNvSpPr txBox="1"/>
          <p:nvPr/>
        </p:nvSpPr>
        <p:spPr>
          <a:xfrm>
            <a:off x="3581401" y="6258422"/>
            <a:ext cx="132470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  <a:latin typeface="Garamond" panose="02020404030301010803" pitchFamily="18" charset="0"/>
              </a:rPr>
              <a:t>Indices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FE28F8-DE8E-4A7D-A6C6-1B4FAEE30AEB}"/>
              </a:ext>
            </a:extLst>
          </p:cNvPr>
          <p:cNvSpPr txBox="1"/>
          <p:nvPr/>
        </p:nvSpPr>
        <p:spPr>
          <a:xfrm>
            <a:off x="5008714" y="6258422"/>
            <a:ext cx="132470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Topic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68D7DC-CA28-4D82-ACB8-1327EC500EA4}"/>
              </a:ext>
            </a:extLst>
          </p:cNvPr>
          <p:cNvSpPr txBox="1"/>
          <p:nvPr/>
        </p:nvSpPr>
        <p:spPr>
          <a:xfrm>
            <a:off x="6438929" y="6258422"/>
            <a:ext cx="132470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</a:rPr>
              <a:t>Topic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A3FCE6-3326-481B-A49B-2EA7918A8CBE}"/>
              </a:ext>
            </a:extLst>
          </p:cNvPr>
          <p:cNvSpPr txBox="1"/>
          <p:nvPr/>
        </p:nvSpPr>
        <p:spPr>
          <a:xfrm>
            <a:off x="7869143" y="6258422"/>
            <a:ext cx="132470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  <a:latin typeface="Garamond" panose="02020404030301010803" pitchFamily="18" charset="0"/>
              </a:rPr>
              <a:t>Next Week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92FF1-1965-4D0C-925A-9431CCE62967}"/>
              </a:ext>
            </a:extLst>
          </p:cNvPr>
          <p:cNvSpPr txBox="1"/>
          <p:nvPr/>
        </p:nvSpPr>
        <p:spPr>
          <a:xfrm>
            <a:off x="7681271" y="5804889"/>
            <a:ext cx="377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Source: Bloomberg, St. Louis Fed, The Breeze – Bryce Roth</a:t>
            </a:r>
          </a:p>
        </p:txBody>
      </p:sp>
    </p:spTree>
    <p:extLst>
      <p:ext uri="{BB962C8B-B14F-4D97-AF65-F5344CB8AC3E}">
        <p14:creationId xmlns:p14="http://schemas.microsoft.com/office/powerpoint/2010/main" val="345255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114079-202B-4848-9438-2E1C896BAFD4}"/>
              </a:ext>
            </a:extLst>
          </p:cNvPr>
          <p:cNvCxnSpPr>
            <a:cxnSpLocks/>
          </p:cNvCxnSpPr>
          <p:nvPr/>
        </p:nvCxnSpPr>
        <p:spPr>
          <a:xfrm>
            <a:off x="804865" y="604361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F5829F-7469-42AF-B5EC-D7E38D5344F9}"/>
              </a:ext>
            </a:extLst>
          </p:cNvPr>
          <p:cNvCxnSpPr>
            <a:cxnSpLocks/>
          </p:cNvCxnSpPr>
          <p:nvPr/>
        </p:nvCxnSpPr>
        <p:spPr>
          <a:xfrm>
            <a:off x="804865" y="101589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BC71AC-01D7-4C69-A9D9-E4EDBC40A791}"/>
              </a:ext>
            </a:extLst>
          </p:cNvPr>
          <p:cNvSpPr txBox="1"/>
          <p:nvPr/>
        </p:nvSpPr>
        <p:spPr>
          <a:xfrm>
            <a:off x="3664646" y="3136612"/>
            <a:ext cx="486270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Garamond"/>
                <a:cs typeface="Times New Roman"/>
              </a:rPr>
              <a:t>III. Topic 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B3923C-46F7-4CF6-B413-6AB04693D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5" y="6089094"/>
            <a:ext cx="1651073" cy="640877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A336AC-5130-4122-AF55-2D4E8080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DD0-F2D0-4A5D-9776-579D4A3E938A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BDC8-EA2B-4745-A986-D34DEEF43050}"/>
              </a:ext>
            </a:extLst>
          </p:cNvPr>
          <p:cNvSpPr txBox="1"/>
          <p:nvPr/>
        </p:nvSpPr>
        <p:spPr>
          <a:xfrm>
            <a:off x="9367835" y="5701056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7862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114079-202B-4848-9438-2E1C896BAFD4}"/>
              </a:ext>
            </a:extLst>
          </p:cNvPr>
          <p:cNvCxnSpPr>
            <a:cxnSpLocks/>
          </p:cNvCxnSpPr>
          <p:nvPr/>
        </p:nvCxnSpPr>
        <p:spPr>
          <a:xfrm>
            <a:off x="804865" y="604361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F5829F-7469-42AF-B5EC-D7E38D5344F9}"/>
              </a:ext>
            </a:extLst>
          </p:cNvPr>
          <p:cNvCxnSpPr>
            <a:cxnSpLocks/>
          </p:cNvCxnSpPr>
          <p:nvPr/>
        </p:nvCxnSpPr>
        <p:spPr>
          <a:xfrm>
            <a:off x="804865" y="101589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B805C6C-BD9B-438C-BC57-58726FFAF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5" y="6089094"/>
            <a:ext cx="1651073" cy="6408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74DD5-7E68-489E-AF3C-5A451994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DD0-F2D0-4A5D-9776-579D4A3E938A}" type="slidenum">
              <a:rPr lang="en-US" smtClean="0"/>
              <a:t>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6486D-2368-43A2-AF79-5FF3E0033FD9}"/>
              </a:ext>
            </a:extLst>
          </p:cNvPr>
          <p:cNvSpPr txBox="1"/>
          <p:nvPr/>
        </p:nvSpPr>
        <p:spPr>
          <a:xfrm>
            <a:off x="9605639" y="5767386"/>
            <a:ext cx="2067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Sources: FRED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, Bloomberg</a:t>
            </a:r>
            <a:endParaRPr lang="en-US" sz="1400" i="1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A8FA54-7D56-45AB-A465-2B6BBB22E1F5}"/>
              </a:ext>
            </a:extLst>
          </p:cNvPr>
          <p:cNvSpPr txBox="1"/>
          <p:nvPr/>
        </p:nvSpPr>
        <p:spPr>
          <a:xfrm>
            <a:off x="804865" y="316808"/>
            <a:ext cx="652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002060"/>
                </a:solidFill>
                <a:latin typeface="Garamond" panose="02020404030301010803" pitchFamily="18" charset="0"/>
              </a:rPr>
              <a:t>Housing Market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10050C-A9C7-4377-A1AC-76EC6D42BD2B}"/>
              </a:ext>
            </a:extLst>
          </p:cNvPr>
          <p:cNvSpPr txBox="1"/>
          <p:nvPr/>
        </p:nvSpPr>
        <p:spPr>
          <a:xfrm>
            <a:off x="3581401" y="6258422"/>
            <a:ext cx="132470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  <a:latin typeface="Garamond" panose="02020404030301010803" pitchFamily="18" charset="0"/>
              </a:rPr>
              <a:t>Indices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6D433C-73AC-44D6-AC13-77631D9CACA0}"/>
              </a:ext>
            </a:extLst>
          </p:cNvPr>
          <p:cNvSpPr txBox="1"/>
          <p:nvPr/>
        </p:nvSpPr>
        <p:spPr>
          <a:xfrm>
            <a:off x="5008714" y="6258422"/>
            <a:ext cx="132470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</a:rPr>
              <a:t>Topic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09A1C1-B03C-4404-B6F1-0A1BC0B0496E}"/>
              </a:ext>
            </a:extLst>
          </p:cNvPr>
          <p:cNvSpPr txBox="1"/>
          <p:nvPr/>
        </p:nvSpPr>
        <p:spPr>
          <a:xfrm>
            <a:off x="6438929" y="6258422"/>
            <a:ext cx="132470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Topic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E79D1E-EEDE-4718-80D7-1C0BFC9C6A83}"/>
              </a:ext>
            </a:extLst>
          </p:cNvPr>
          <p:cNvSpPr txBox="1"/>
          <p:nvPr/>
        </p:nvSpPr>
        <p:spPr>
          <a:xfrm>
            <a:off x="7869143" y="6258422"/>
            <a:ext cx="132470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  <a:latin typeface="Garamond" panose="02020404030301010803" pitchFamily="18" charset="0"/>
              </a:rPr>
              <a:t>Next Week</a:t>
            </a:r>
          </a:p>
        </p:txBody>
      </p:sp>
    </p:spTree>
    <p:extLst>
      <p:ext uri="{BB962C8B-B14F-4D97-AF65-F5344CB8AC3E}">
        <p14:creationId xmlns:p14="http://schemas.microsoft.com/office/powerpoint/2010/main" val="219131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114079-202B-4848-9438-2E1C896BAFD4}"/>
              </a:ext>
            </a:extLst>
          </p:cNvPr>
          <p:cNvCxnSpPr>
            <a:cxnSpLocks/>
          </p:cNvCxnSpPr>
          <p:nvPr/>
        </p:nvCxnSpPr>
        <p:spPr>
          <a:xfrm>
            <a:off x="804865" y="604361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F5829F-7469-42AF-B5EC-D7E38D5344F9}"/>
              </a:ext>
            </a:extLst>
          </p:cNvPr>
          <p:cNvCxnSpPr>
            <a:cxnSpLocks/>
          </p:cNvCxnSpPr>
          <p:nvPr/>
        </p:nvCxnSpPr>
        <p:spPr>
          <a:xfrm>
            <a:off x="804865" y="1015897"/>
            <a:ext cx="105537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BC71AC-01D7-4C69-A9D9-E4EDBC40A791}"/>
              </a:ext>
            </a:extLst>
          </p:cNvPr>
          <p:cNvSpPr txBox="1"/>
          <p:nvPr/>
        </p:nvSpPr>
        <p:spPr>
          <a:xfrm>
            <a:off x="3650361" y="3136612"/>
            <a:ext cx="486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IV. Next Week’s Calendar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B3923C-46F7-4CF6-B413-6AB04693D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5" y="6089094"/>
            <a:ext cx="1651073" cy="640877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A336AC-5130-4122-AF55-2D4E8080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DD0-F2D0-4A5D-9776-579D4A3E938A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F6CEF-3609-40F1-82AD-E41FB89682CF}"/>
              </a:ext>
            </a:extLst>
          </p:cNvPr>
          <p:cNvSpPr txBox="1"/>
          <p:nvPr/>
        </p:nvSpPr>
        <p:spPr>
          <a:xfrm>
            <a:off x="9367835" y="5701056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0548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2B0CC96-378E-45C1-9C42-6B330DD24B95}" vid="{5873F692-A22B-4035-BD55-AB145CFAD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A92335866C3D418E5534D04458723A" ma:contentTypeVersion="7" ma:contentTypeDescription="Create a new document." ma:contentTypeScope="" ma:versionID="c65dfd3ead81a5df0a9ce1e291aca1ad">
  <xsd:schema xmlns:xsd="http://www.w3.org/2001/XMLSchema" xmlns:xs="http://www.w3.org/2001/XMLSchema" xmlns:p="http://schemas.microsoft.com/office/2006/metadata/properties" xmlns:ns3="e8f0b1a8-8437-44bf-b16c-2bc59f9b85f3" xmlns:ns4="d22c4168-218c-45cc-b3e7-d62c6e9d3c7f" targetNamespace="http://schemas.microsoft.com/office/2006/metadata/properties" ma:root="true" ma:fieldsID="2bc179d8e1cddb02ebc0f0a514be0944" ns3:_="" ns4:_="">
    <xsd:import namespace="e8f0b1a8-8437-44bf-b16c-2bc59f9b85f3"/>
    <xsd:import namespace="d22c4168-218c-45cc-b3e7-d62c6e9d3c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f0b1a8-8437-44bf-b16c-2bc59f9b85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2c4168-218c-45cc-b3e7-d62c6e9d3c7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EA7A4B-7875-4A56-AE2D-7CDE98C2A7D6}">
  <ds:schemaRefs>
    <ds:schemaRef ds:uri="d22c4168-218c-45cc-b3e7-d62c6e9d3c7f"/>
    <ds:schemaRef ds:uri="e8f0b1a8-8437-44bf-b16c-2bc59f9b85f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DAE79D6-C1DB-4838-B59B-3975810F69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2196A-08C2-4C2E-B9C7-475BED50AFF9}">
  <ds:schemaRefs>
    <ds:schemaRef ds:uri="d22c4168-218c-45cc-b3e7-d62c6e9d3c7f"/>
    <ds:schemaRef ds:uri="e8f0b1a8-8437-44bf-b16c-2bc59f9b85f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MIF Slide Deck</Template>
  <TotalTime>11</TotalTime>
  <Words>280</Words>
  <Application>Microsoft Office PowerPoint</Application>
  <PresentationFormat>Widescreen</PresentationFormat>
  <Paragraphs>110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James Madison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Shuman, Ryan Spencer - shumanrs</dc:creator>
  <cp:lastModifiedBy>Phillip Roth</cp:lastModifiedBy>
  <cp:revision>3</cp:revision>
  <dcterms:created xsi:type="dcterms:W3CDTF">2019-03-01T00:44:06Z</dcterms:created>
  <dcterms:modified xsi:type="dcterms:W3CDTF">2022-02-25T17:08:58Z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0x01010061A92335866C3D418E5534D04458723A</vt:lpwstr>
  </property>
</Properties>
</file>