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32" r:id="rId2"/>
    <p:sldId id="314" r:id="rId3"/>
    <p:sldId id="343" r:id="rId4"/>
    <p:sldId id="333" r:id="rId5"/>
    <p:sldId id="334" r:id="rId6"/>
    <p:sldId id="259" r:id="rId7"/>
    <p:sldId id="337" r:id="rId8"/>
    <p:sldId id="345" r:id="rId9"/>
    <p:sldId id="269" r:id="rId10"/>
    <p:sldId id="268" r:id="rId11"/>
    <p:sldId id="344" r:id="rId12"/>
    <p:sldId id="285" r:id="rId13"/>
    <p:sldId id="279" r:id="rId14"/>
    <p:sldId id="273" r:id="rId15"/>
    <p:sldId id="274" r:id="rId16"/>
    <p:sldId id="306" r:id="rId17"/>
    <p:sldId id="357" r:id="rId18"/>
    <p:sldId id="353" r:id="rId19"/>
    <p:sldId id="354" r:id="rId20"/>
    <p:sldId id="258" r:id="rId21"/>
    <p:sldId id="355" r:id="rId22"/>
    <p:sldId id="356" r:id="rId23"/>
    <p:sldId id="307" r:id="rId24"/>
    <p:sldId id="304" r:id="rId25"/>
    <p:sldId id="349" r:id="rId26"/>
    <p:sldId id="358" r:id="rId27"/>
    <p:sldId id="257" r:id="rId28"/>
    <p:sldId id="359" r:id="rId29"/>
    <p:sldId id="360" r:id="rId30"/>
    <p:sldId id="256" r:id="rId31"/>
    <p:sldId id="262" r:id="rId32"/>
    <p:sldId id="263" r:id="rId33"/>
    <p:sldId id="347" r:id="rId34"/>
    <p:sldId id="361" r:id="rId35"/>
    <p:sldId id="265" r:id="rId36"/>
    <p:sldId id="320" r:id="rId37"/>
    <p:sldId id="264" r:id="rId38"/>
    <p:sldId id="341" r:id="rId39"/>
    <p:sldId id="342" r:id="rId40"/>
    <p:sldId id="266" r:id="rId41"/>
    <p:sldId id="34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xuan liang" initials="zl" lastIdx="1" clrIdx="0">
    <p:extLst>
      <p:ext uri="{19B8F6BF-5375-455C-9EA6-DF929625EA0E}">
        <p15:presenceInfo xmlns:p15="http://schemas.microsoft.com/office/powerpoint/2012/main" userId="a75370d7f0b18a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474" autoAdjust="0"/>
  </p:normalViewPr>
  <p:slideViewPr>
    <p:cSldViewPr snapToGrid="0" showGuides="1">
      <p:cViewPr>
        <p:scale>
          <a:sx n="66" d="100"/>
          <a:sy n="66" d="100"/>
        </p:scale>
        <p:origin x="1315"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114E7-3F23-4E46-AD20-81B48207D677}"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ED4A5-D792-47B6-859B-A5081290AD6E}" type="slidenum">
              <a:rPr lang="zh-CN" altLang="en-US" smtClean="0"/>
              <a:t>‹#›</a:t>
            </a:fld>
            <a:endParaRPr lang="zh-CN" altLang="en-US"/>
          </a:p>
        </p:txBody>
      </p:sp>
    </p:spTree>
    <p:extLst>
      <p:ext uri="{BB962C8B-B14F-4D97-AF65-F5344CB8AC3E}">
        <p14:creationId xmlns:p14="http://schemas.microsoft.com/office/powerpoint/2010/main" val="246381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1</a:t>
            </a:fld>
            <a:endParaRPr lang="zh-CN" altLang="en-US"/>
          </a:p>
        </p:txBody>
      </p:sp>
    </p:spTree>
    <p:extLst>
      <p:ext uri="{BB962C8B-B14F-4D97-AF65-F5344CB8AC3E}">
        <p14:creationId xmlns:p14="http://schemas.microsoft.com/office/powerpoint/2010/main" val="85908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666666"/>
                </a:solidFill>
                <a:effectLst/>
                <a:latin typeface="Arial" panose="020B0604020202020204" pitchFamily="34" charset="0"/>
              </a:rPr>
              <a:t>The running time of the previous layer minus the running time of the next layer</a:t>
            </a:r>
          </a:p>
        </p:txBody>
      </p:sp>
      <p:sp>
        <p:nvSpPr>
          <p:cNvPr id="4" name="灯片编号占位符 3"/>
          <p:cNvSpPr>
            <a:spLocks noGrp="1"/>
          </p:cNvSpPr>
          <p:nvPr>
            <p:ph type="sldNum" sz="quarter" idx="5"/>
          </p:nvPr>
        </p:nvSpPr>
        <p:spPr/>
        <p:txBody>
          <a:bodyPr/>
          <a:lstStyle/>
          <a:p>
            <a:fld id="{6FBED4A5-D792-47B6-859B-A5081290AD6E}" type="slidenum">
              <a:rPr lang="zh-CN" altLang="en-US" smtClean="0"/>
              <a:t>18</a:t>
            </a:fld>
            <a:endParaRPr lang="zh-CN" altLang="en-US"/>
          </a:p>
        </p:txBody>
      </p:sp>
    </p:spTree>
    <p:extLst>
      <p:ext uri="{BB962C8B-B14F-4D97-AF65-F5344CB8AC3E}">
        <p14:creationId xmlns:p14="http://schemas.microsoft.com/office/powerpoint/2010/main" val="352602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19</a:t>
            </a:fld>
            <a:endParaRPr lang="zh-CN" altLang="en-US"/>
          </a:p>
        </p:txBody>
      </p:sp>
    </p:spTree>
    <p:extLst>
      <p:ext uri="{BB962C8B-B14F-4D97-AF65-F5344CB8AC3E}">
        <p14:creationId xmlns:p14="http://schemas.microsoft.com/office/powerpoint/2010/main" val="276649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When we modified the model, we should mainly consider the size of convolution kernel (11x11). 1. model can be more non-linear2. less parameters.</a:t>
            </a:r>
          </a:p>
          <a:p>
            <a:r>
              <a:rPr lang="en-US" altLang="zh-CN" b="0" i="0" dirty="0">
                <a:solidFill>
                  <a:srgbClr val="333333"/>
                </a:solidFill>
                <a:effectLst/>
                <a:latin typeface="Arial" panose="020B0604020202020204" pitchFamily="34" charset="0"/>
              </a:rPr>
              <a:t>The depth of the network is closely related to the ability of expressing feature, so it is not appropriate to cut too much, so the first place to cut the model is usually the number of channels.</a:t>
            </a:r>
          </a:p>
          <a:p>
            <a:r>
              <a:rPr kumimoji="0" lang="en-US" altLang="zh-CN" sz="1200"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We changed the number of convolutional layers from 5 to 3.</a:t>
            </a:r>
          </a:p>
          <a:p>
            <a:pPr>
              <a:lnSpc>
                <a:spcPct val="150000"/>
              </a:lnSpc>
            </a:pPr>
            <a:r>
              <a:rPr lang="en-US" altLang="zh-CN" sz="1200" dirty="0"/>
              <a:t>The first dense layer changed from 4096 to 512 and dropout layer changed from 0.5 to 0.3.</a:t>
            </a:r>
          </a:p>
          <a:p>
            <a:pPr>
              <a:lnSpc>
                <a:spcPct val="150000"/>
              </a:lnSpc>
            </a:pPr>
            <a:r>
              <a:rPr lang="en-US" altLang="zh-CN" sz="1200" dirty="0"/>
              <a:t>The second dense layer changed from 4096 to 128 and dropout layer changed from 0.5 to 0.3.</a:t>
            </a:r>
          </a:p>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20</a:t>
            </a:fld>
            <a:endParaRPr lang="zh-CN" altLang="en-US"/>
          </a:p>
        </p:txBody>
      </p:sp>
    </p:spTree>
    <p:extLst>
      <p:ext uri="{BB962C8B-B14F-4D97-AF65-F5344CB8AC3E}">
        <p14:creationId xmlns:p14="http://schemas.microsoft.com/office/powerpoint/2010/main" val="270205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21</a:t>
            </a:fld>
            <a:endParaRPr lang="zh-CN" altLang="en-US"/>
          </a:p>
        </p:txBody>
      </p:sp>
    </p:spTree>
    <p:extLst>
      <p:ext uri="{BB962C8B-B14F-4D97-AF65-F5344CB8AC3E}">
        <p14:creationId xmlns:p14="http://schemas.microsoft.com/office/powerpoint/2010/main" val="26467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22</a:t>
            </a:fld>
            <a:endParaRPr lang="zh-CN" altLang="en-US"/>
          </a:p>
        </p:txBody>
      </p:sp>
    </p:spTree>
    <p:extLst>
      <p:ext uri="{BB962C8B-B14F-4D97-AF65-F5344CB8AC3E}">
        <p14:creationId xmlns:p14="http://schemas.microsoft.com/office/powerpoint/2010/main" val="169161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24</a:t>
            </a:fld>
            <a:endParaRPr lang="zh-CN" altLang="en-US"/>
          </a:p>
        </p:txBody>
      </p:sp>
    </p:spTree>
    <p:extLst>
      <p:ext uri="{BB962C8B-B14F-4D97-AF65-F5344CB8AC3E}">
        <p14:creationId xmlns:p14="http://schemas.microsoft.com/office/powerpoint/2010/main" val="279014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25</a:t>
            </a:fld>
            <a:endParaRPr lang="zh-CN" altLang="en-US"/>
          </a:p>
        </p:txBody>
      </p:sp>
    </p:spTree>
    <p:extLst>
      <p:ext uri="{BB962C8B-B14F-4D97-AF65-F5344CB8AC3E}">
        <p14:creationId xmlns:p14="http://schemas.microsoft.com/office/powerpoint/2010/main" val="2984018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600" dirty="0"/>
              <a:t>VGG-16:</a:t>
            </a:r>
          </a:p>
          <a:p>
            <a:pPr>
              <a:lnSpc>
                <a:spcPct val="150000"/>
              </a:lnSpc>
            </a:pPr>
            <a:r>
              <a:rPr lang="en-US" altLang="zh-CN" dirty="0"/>
              <a:t>We deleted all the convolutional layer which have 512 filters </a:t>
            </a:r>
          </a:p>
          <a:p>
            <a:pPr>
              <a:lnSpc>
                <a:spcPct val="150000"/>
              </a:lnSpc>
            </a:pPr>
            <a:r>
              <a:rPr lang="en-US" altLang="zh-CN" dirty="0"/>
              <a:t>The first dense layer changed from 4096 to 256 and dropout layer changed from 0.5 to 0.1.</a:t>
            </a:r>
          </a:p>
          <a:p>
            <a:pPr>
              <a:lnSpc>
                <a:spcPct val="150000"/>
              </a:lnSpc>
            </a:pPr>
            <a:r>
              <a:rPr lang="en-US" altLang="zh-CN" dirty="0"/>
              <a:t>The second dense layer changed from 4096 to 512 and dropout layer changed from 0.5 to 0.1.</a:t>
            </a:r>
          </a:p>
          <a:p>
            <a:pPr>
              <a:lnSpc>
                <a:spcPct val="150000"/>
              </a:lnSpc>
            </a:pPr>
            <a:r>
              <a:rPr lang="en-US" altLang="zh-CN" dirty="0"/>
              <a:t>The last dense layer changed from 1000 to 10</a:t>
            </a:r>
          </a:p>
          <a:p>
            <a:endParaRPr lang="zh-CN" altLang="en-US" dirty="0"/>
          </a:p>
        </p:txBody>
      </p:sp>
      <p:sp>
        <p:nvSpPr>
          <p:cNvPr id="4" name="灯片编号占位符 3"/>
          <p:cNvSpPr>
            <a:spLocks noGrp="1"/>
          </p:cNvSpPr>
          <p:nvPr>
            <p:ph type="sldNum" sz="quarter" idx="5"/>
          </p:nvPr>
        </p:nvSpPr>
        <p:spPr/>
        <p:txBody>
          <a:bodyPr/>
          <a:lstStyle/>
          <a:p>
            <a:fld id="{6FBED4A5-D792-47B6-859B-A5081290AD6E}" type="slidenum">
              <a:rPr lang="zh-CN" altLang="en-US" smtClean="0"/>
              <a:t>27</a:t>
            </a:fld>
            <a:endParaRPr lang="zh-CN" altLang="en-US"/>
          </a:p>
        </p:txBody>
      </p:sp>
    </p:spTree>
    <p:extLst>
      <p:ext uri="{BB962C8B-B14F-4D97-AF65-F5344CB8AC3E}">
        <p14:creationId xmlns:p14="http://schemas.microsoft.com/office/powerpoint/2010/main" val="394185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2F93B-F03C-49F0-88EA-08811A00DB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A0405-85E6-42E8-B178-517B30C9E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EEF5FA-BB7F-4419-BE72-E16D3719E74E}"/>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AC7DD82E-35FF-40D3-97BF-120A3932A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30B538-9924-4750-A0A3-C176CC17EE6B}"/>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322689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CAB65-D13C-4A5D-A817-CFA417D4D6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3F4893-BD41-4D80-961C-B800E6E85C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71E7AD-318A-4F0A-8F3B-5EF07374D4A3}"/>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3F2A518D-3C5D-485B-B7B2-89594C36E6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1824D-B935-4879-B337-06104E031076}"/>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418456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D8BE29-6452-497A-9297-5E6C65149F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B9DB78-5A55-4457-B695-A8A298C3B4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1A13BC-2EB9-4275-8537-6243C45AABCD}"/>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6E4E67AD-443A-4592-9D68-F65849B92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70A64-6989-4F3A-ABBC-755C799A7C19}"/>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01819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65089-0720-4EA0-A520-B0C7B164DF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D8E9-40A9-44C7-B221-0D01739BF1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2F7D21-9FCC-472C-AE0F-5D397BC5FB4F}"/>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F2501637-16EB-41EF-A27F-C62A18AA3E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C4B5C-AE4A-4B8F-BE85-69195F84F037}"/>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03695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02061-46D2-4F9F-ABA9-7D508BCB72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E11B86-5824-477C-BA6C-D8DB1A59E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62043D-D27F-413E-A977-0E77C5304455}"/>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5CB44E10-9D93-477D-B2B4-7786AB66E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944919-8367-4C5B-A5ED-426DA74A5415}"/>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227148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3C67B-CD6C-4F5E-9892-DB0B4D02FD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D8AFC5-BA4E-411A-8FAF-FDD1060F84F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149814-A825-4182-A0F5-000CB39739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334D15-B78C-43A6-9A90-A96BE01CBA6A}"/>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1762EA60-BFD5-499E-9ADC-297F0B895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4506B-8F3C-4D03-99B6-B5902965F939}"/>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81345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0D86F-4DC3-4DA7-A1DE-9F82331CA9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7A0D47-5704-4124-A6D1-18762EA3F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967212-B10F-45B6-BFEB-A3D81EF1FF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275C2E-0D66-4016-8BA2-16D411450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A1B0AA-3BDC-411D-9E25-F379C14F92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65CD69-3529-4E74-8AA0-02B0B578B902}"/>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8" name="页脚占位符 7">
            <a:extLst>
              <a:ext uri="{FF2B5EF4-FFF2-40B4-BE49-F238E27FC236}">
                <a16:creationId xmlns:a16="http://schemas.microsoft.com/office/drawing/2014/main" id="{800DD29F-1426-4218-9BB6-2E09A68A9D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3AB4F1-E86E-4019-A793-E7FE480300F6}"/>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301936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B497F-5297-4C64-AC79-535276E59B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6E5FA-A377-41F1-BF47-4B0D8260CCB5}"/>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4" name="页脚占位符 3">
            <a:extLst>
              <a:ext uri="{FF2B5EF4-FFF2-40B4-BE49-F238E27FC236}">
                <a16:creationId xmlns:a16="http://schemas.microsoft.com/office/drawing/2014/main" id="{2A44289D-FDFE-4092-9F8B-EFB00EE0EA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865A52-5425-451B-8EE4-3DBE0F05746D}"/>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28631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E52EB0-F7F2-433F-8B73-C756F82BF34B}"/>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3" name="页脚占位符 2">
            <a:extLst>
              <a:ext uri="{FF2B5EF4-FFF2-40B4-BE49-F238E27FC236}">
                <a16:creationId xmlns:a16="http://schemas.microsoft.com/office/drawing/2014/main" id="{3BA7F110-D246-48C5-9CA5-647AD54F2C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EEA507-6BA2-420F-8BD2-787C974EFFDF}"/>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235769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D8AF3-3027-425B-9BF8-5C3CC7E774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1BCE17-93A9-44F0-A146-C79D951F2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D081C8-B44D-4620-9C2A-8D6AEA82C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3823C9-1A3A-4E99-96E6-E8C23724E316}"/>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DE7B9343-32FD-4FC2-8F3F-396678FBEA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984C6B-7EA2-4A52-A558-BD80436C3714}"/>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72190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E26DF-CDD2-456F-BE5D-6E11F883A5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428697-B8E8-476F-9F8B-751766562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AA72B9-EF3C-4CD3-A90D-545C368E5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BEF4E-47BA-45DA-9BDC-233D42B9CC1A}"/>
              </a:ext>
            </a:extLst>
          </p:cNvPr>
          <p:cNvSpPr>
            <a:spLocks noGrp="1"/>
          </p:cNvSpPr>
          <p:nvPr>
            <p:ph type="dt" sz="half" idx="10"/>
          </p:nvPr>
        </p:nvSpPr>
        <p:spPr/>
        <p:txBody>
          <a:bodyPr/>
          <a:lstStyle/>
          <a:p>
            <a:fld id="{67CCA873-366D-472A-B1A6-8B9946E0CD52}"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734DC680-E533-4292-AE8F-092BF3CEC3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D70F67-349D-4325-BAA2-596A9D634A98}"/>
              </a:ext>
            </a:extLst>
          </p:cNvPr>
          <p:cNvSpPr>
            <a:spLocks noGrp="1"/>
          </p:cNvSpPr>
          <p:nvPr>
            <p:ph type="sldNum" sz="quarter" idx="12"/>
          </p:nvPr>
        </p:nvSpPr>
        <p:spPr/>
        <p:txBody>
          <a:body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109952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C37BF1-9B42-4EEE-B795-405E98689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C898D0-AC3D-48E8-AE4D-B67EC3BF4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FA510B-0B2E-4D0C-BAAA-4C26CEEA7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CA873-366D-472A-B1A6-8B9946E0CD52}"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7D08CE5D-FA9F-4322-9E88-984A714BF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E33CBC-67D1-44E9-A796-8F96F48D2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D25BF-9489-41C0-8A5B-57509B8FE15E}" type="slidenum">
              <a:rPr lang="zh-CN" altLang="en-US" smtClean="0"/>
              <a:t>‹#›</a:t>
            </a:fld>
            <a:endParaRPr lang="zh-CN" altLang="en-US"/>
          </a:p>
        </p:txBody>
      </p:sp>
    </p:spTree>
    <p:extLst>
      <p:ext uri="{BB962C8B-B14F-4D97-AF65-F5344CB8AC3E}">
        <p14:creationId xmlns:p14="http://schemas.microsoft.com/office/powerpoint/2010/main" val="2902160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6.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40.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49.jpeg"/><Relationship Id="rId11" Type="http://schemas.openxmlformats.org/officeDocument/2006/relationships/image" Target="../media/image54.jpeg"/><Relationship Id="rId5" Type="http://schemas.openxmlformats.org/officeDocument/2006/relationships/image" Target="../media/image48.jpeg"/><Relationship Id="rId10" Type="http://schemas.openxmlformats.org/officeDocument/2006/relationships/image" Target="../media/image53.jpeg"/><Relationship Id="rId4" Type="http://schemas.openxmlformats.org/officeDocument/2006/relationships/image" Target="../media/image47.jpeg"/><Relationship Id="rId9" Type="http://schemas.openxmlformats.org/officeDocument/2006/relationships/image" Target="../media/image52.jpe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rxiv.org/abs/1404.7584v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C57A8-57E9-4B8E-85F7-6AEB785C2E55}"/>
              </a:ext>
            </a:extLst>
          </p:cNvPr>
          <p:cNvSpPr>
            <a:spLocks noGrp="1"/>
          </p:cNvSpPr>
          <p:nvPr>
            <p:ph type="ctrTitle"/>
          </p:nvPr>
        </p:nvSpPr>
        <p:spPr>
          <a:xfrm>
            <a:off x="1378528" y="658010"/>
            <a:ext cx="9144000" cy="2387600"/>
          </a:xfrm>
        </p:spPr>
        <p:txBody>
          <a:bodyPr/>
          <a:lstStyle/>
          <a:p>
            <a:r>
              <a:rPr lang="en-US" altLang="zh-CN" dirty="0"/>
              <a:t>Hand gesture recognition based on deep learning</a:t>
            </a:r>
            <a:endParaRPr lang="zh-CN" altLang="en-US" dirty="0"/>
          </a:p>
        </p:txBody>
      </p:sp>
      <p:sp>
        <p:nvSpPr>
          <p:cNvPr id="3" name="副标题 2">
            <a:extLst>
              <a:ext uri="{FF2B5EF4-FFF2-40B4-BE49-F238E27FC236}">
                <a16:creationId xmlns:a16="http://schemas.microsoft.com/office/drawing/2014/main" id="{DA467067-1162-4632-AFCA-2D75A611E6FD}"/>
              </a:ext>
            </a:extLst>
          </p:cNvPr>
          <p:cNvSpPr>
            <a:spLocks noGrp="1"/>
          </p:cNvSpPr>
          <p:nvPr>
            <p:ph type="subTitle" idx="1"/>
          </p:nvPr>
        </p:nvSpPr>
        <p:spPr>
          <a:xfrm>
            <a:off x="4892040" y="4525894"/>
            <a:ext cx="7049381" cy="1948942"/>
          </a:xfrm>
        </p:spPr>
        <p:txBody>
          <a:bodyPr>
            <a:normAutofit lnSpcReduction="10000"/>
          </a:bodyPr>
          <a:lstStyle/>
          <a:p>
            <a:pPr algn="l"/>
            <a:r>
              <a:rPr lang="en-US" altLang="zh-CN" sz="2000" dirty="0"/>
              <a:t>                                     Students:	Deng </a:t>
            </a:r>
            <a:r>
              <a:rPr lang="en-US" altLang="zh-CN" sz="2000" dirty="0" err="1"/>
              <a:t>Suming</a:t>
            </a:r>
            <a:r>
              <a:rPr lang="en-US" altLang="zh-CN" sz="2000" dirty="0"/>
              <a:t> 1730026014</a:t>
            </a:r>
          </a:p>
          <a:p>
            <a:pPr algn="l"/>
            <a:r>
              <a:rPr lang="en-US" altLang="zh-CN" sz="2000" dirty="0"/>
              <a:t>				Liang </a:t>
            </a:r>
            <a:r>
              <a:rPr lang="en-US" altLang="zh-CN" sz="2000" dirty="0" err="1"/>
              <a:t>Zhenxuan</a:t>
            </a:r>
            <a:r>
              <a:rPr lang="en-US" altLang="zh-CN" sz="2000" dirty="0"/>
              <a:t> 1730026061</a:t>
            </a:r>
          </a:p>
          <a:p>
            <a:pPr algn="l"/>
            <a:r>
              <a:rPr lang="en-US" altLang="zh-CN" sz="2000" dirty="0"/>
              <a:t>				Huang </a:t>
            </a:r>
            <a:r>
              <a:rPr lang="en-US" altLang="zh-CN" sz="2000" dirty="0" err="1"/>
              <a:t>Lantao</a:t>
            </a:r>
            <a:r>
              <a:rPr lang="en-US" altLang="zh-CN" sz="2000" dirty="0"/>
              <a:t> 1730026030</a:t>
            </a:r>
          </a:p>
          <a:p>
            <a:r>
              <a:rPr lang="en-US" altLang="zh-CN" sz="2000" dirty="0"/>
              <a:t>			      Jia </a:t>
            </a:r>
            <a:r>
              <a:rPr lang="en-US" altLang="zh-CN" sz="2000" dirty="0" err="1"/>
              <a:t>Changjin</a:t>
            </a:r>
            <a:r>
              <a:rPr lang="en-US" altLang="zh-CN" sz="2000" dirty="0"/>
              <a:t> 1730026033</a:t>
            </a:r>
          </a:p>
          <a:p>
            <a:r>
              <a:rPr lang="en-US" altLang="zh-CN" sz="2000" dirty="0"/>
              <a:t>		                   Gao </a:t>
            </a:r>
            <a:r>
              <a:rPr lang="en-US" altLang="zh-CN" sz="2000" dirty="0" err="1"/>
              <a:t>Kunwei</a:t>
            </a:r>
            <a:r>
              <a:rPr lang="en-US" altLang="zh-CN" sz="2000" dirty="0"/>
              <a:t> 1730026023</a:t>
            </a:r>
          </a:p>
          <a:p>
            <a:endParaRPr lang="en-US" altLang="zh-CN" sz="2000" dirty="0"/>
          </a:p>
          <a:p>
            <a:endParaRPr lang="zh-CN" altLang="en-US" sz="2000" dirty="0"/>
          </a:p>
          <a:p>
            <a:endParaRPr lang="zh-CN" altLang="en-US" dirty="0"/>
          </a:p>
        </p:txBody>
      </p:sp>
      <p:sp>
        <p:nvSpPr>
          <p:cNvPr id="4" name="灯片编号占位符 3">
            <a:extLst>
              <a:ext uri="{FF2B5EF4-FFF2-40B4-BE49-F238E27FC236}">
                <a16:creationId xmlns:a16="http://schemas.microsoft.com/office/drawing/2014/main" id="{64227101-E3A4-49B3-A65F-808BB00EB8F6}"/>
              </a:ext>
            </a:extLst>
          </p:cNvPr>
          <p:cNvSpPr>
            <a:spLocks noGrp="1"/>
          </p:cNvSpPr>
          <p:nvPr>
            <p:ph type="sldNum" sz="quarter" idx="12"/>
          </p:nvPr>
        </p:nvSpPr>
        <p:spPr/>
        <p:txBody>
          <a:bodyPr/>
          <a:lstStyle/>
          <a:p>
            <a:fld id="{7D9BB5D0-35E4-459D-AEF3-FE4D7C45CC19}" type="slidenum">
              <a:rPr lang="zh-CN" altLang="en-US" smtClean="0"/>
              <a:t>1</a:t>
            </a:fld>
            <a:endParaRPr lang="zh-CN" altLang="en-US" dirty="0"/>
          </a:p>
        </p:txBody>
      </p:sp>
      <p:sp>
        <p:nvSpPr>
          <p:cNvPr id="5" name="文本框 4">
            <a:extLst>
              <a:ext uri="{FF2B5EF4-FFF2-40B4-BE49-F238E27FC236}">
                <a16:creationId xmlns:a16="http://schemas.microsoft.com/office/drawing/2014/main" id="{1320059D-149A-438C-B5AE-524374394F0C}"/>
              </a:ext>
            </a:extLst>
          </p:cNvPr>
          <p:cNvSpPr txBox="1"/>
          <p:nvPr/>
        </p:nvSpPr>
        <p:spPr>
          <a:xfrm>
            <a:off x="3858768" y="3255264"/>
            <a:ext cx="6510528" cy="646331"/>
          </a:xfrm>
          <a:prstGeom prst="rect">
            <a:avLst/>
          </a:prstGeom>
          <a:noFill/>
        </p:spPr>
        <p:txBody>
          <a:bodyPr wrap="square" rtlCol="0">
            <a:spAutoFit/>
          </a:bodyPr>
          <a:lstStyle/>
          <a:p>
            <a:r>
              <a:rPr lang="en-US" altLang="zh-CN" dirty="0"/>
              <a:t>Course title: Neural Networks and Deep Learning (1002)</a:t>
            </a:r>
          </a:p>
          <a:p>
            <a:r>
              <a:rPr lang="en-US" altLang="zh-CN" dirty="0"/>
              <a:t>Supervisor: Dr. </a:t>
            </a:r>
            <a:r>
              <a:rPr lang="en-US" altLang="zh-CN" dirty="0" err="1"/>
              <a:t>Canhao</a:t>
            </a:r>
            <a:r>
              <a:rPr lang="en-US" altLang="zh-CN" dirty="0"/>
              <a:t> XU</a:t>
            </a:r>
            <a:endParaRPr lang="zh-CN" altLang="en-US" dirty="0"/>
          </a:p>
        </p:txBody>
      </p:sp>
    </p:spTree>
    <p:extLst>
      <p:ext uri="{BB962C8B-B14F-4D97-AF65-F5344CB8AC3E}">
        <p14:creationId xmlns:p14="http://schemas.microsoft.com/office/powerpoint/2010/main" val="13736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A33-C8CF-4084-AD80-EC4DDDF7004D}"/>
              </a:ext>
            </a:extLst>
          </p:cNvPr>
          <p:cNvSpPr>
            <a:spLocks noGrp="1"/>
          </p:cNvSpPr>
          <p:nvPr>
            <p:ph type="title"/>
          </p:nvPr>
        </p:nvSpPr>
        <p:spPr/>
        <p:txBody>
          <a:bodyPr/>
          <a:lstStyle/>
          <a:p>
            <a:r>
              <a:rPr lang="en-US" altLang="zh-CN" dirty="0"/>
              <a:t>Major contribution</a:t>
            </a:r>
            <a:endParaRPr lang="zh-CN" altLang="en-US" dirty="0"/>
          </a:p>
        </p:txBody>
      </p:sp>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a:xfrm>
            <a:off x="838200" y="1670996"/>
            <a:ext cx="10515600" cy="4685354"/>
          </a:xfrm>
        </p:spPr>
        <p:txBody>
          <a:bodyPr>
            <a:normAutofit/>
          </a:bodyPr>
          <a:lstStyle/>
          <a:p>
            <a:pPr algn="just">
              <a:lnSpc>
                <a:spcPct val="150000"/>
              </a:lnSpc>
            </a:pPr>
            <a:r>
              <a:rPr lang="en-US" altLang="zh-CN" sz="2400" kern="100" dirty="0">
                <a:effectLst/>
                <a:ea typeface="宋体" panose="02010600030101010101" pitchFamily="2" charset="-122"/>
                <a:cs typeface="Times New Roman" panose="02020603050405020304" pitchFamily="18" charset="0"/>
              </a:rPr>
              <a:t>We have changed the parameters and the structure of VGG-16 and </a:t>
            </a:r>
            <a:r>
              <a:rPr lang="en-US" altLang="zh-CN" sz="2400" kern="100" dirty="0" err="1">
                <a:effectLst/>
                <a:ea typeface="宋体" panose="02010600030101010101" pitchFamily="2" charset="-122"/>
                <a:cs typeface="Times New Roman" panose="02020603050405020304" pitchFamily="18" charset="0"/>
              </a:rPr>
              <a:t>AlexNet</a:t>
            </a:r>
            <a:r>
              <a:rPr lang="en-US" altLang="zh-CN" sz="2400" kern="100" dirty="0">
                <a:effectLst/>
                <a:ea typeface="宋体" panose="02010600030101010101" pitchFamily="2" charset="-122"/>
                <a:cs typeface="Times New Roman" panose="02020603050405020304" pitchFamily="18" charset="0"/>
              </a:rPr>
              <a:t> and use the preprocessing method to improve our accuracy from 96.56% to 99.49% in VGG-16 model and improve our accuracy from 97.51% to 99.43% in </a:t>
            </a:r>
            <a:r>
              <a:rPr lang="en-US" altLang="zh-CN" sz="2400" kern="100" dirty="0" err="1">
                <a:effectLst/>
                <a:ea typeface="宋体" panose="02010600030101010101" pitchFamily="2" charset="-122"/>
                <a:cs typeface="Times New Roman" panose="02020603050405020304" pitchFamily="18" charset="0"/>
              </a:rPr>
              <a:t>Alexnet</a:t>
            </a:r>
            <a:r>
              <a:rPr lang="en-US" altLang="zh-CN" sz="2400" kern="100" dirty="0">
                <a:effectLst/>
                <a:ea typeface="宋体" panose="02010600030101010101" pitchFamily="2" charset="-122"/>
                <a:cs typeface="Times New Roman" panose="02020603050405020304" pitchFamily="18" charset="0"/>
              </a:rPr>
              <a:t> model. Our modified model is mainly according to time complexity and space complexity. We use fewer floating point calculations and fewer parameters to obtain better accuracy. Our model is cleaner and simpler. At the same time, these operations reduce the burden of the computer.</a:t>
            </a:r>
            <a:endParaRPr lang="zh-CN" altLang="zh-CN" sz="2400" kern="100" dirty="0">
              <a:effectLst/>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20B022EE-570B-4F27-915C-F1C73E84F36E}"/>
              </a:ext>
            </a:extLst>
          </p:cNvPr>
          <p:cNvSpPr>
            <a:spLocks noGrp="1"/>
          </p:cNvSpPr>
          <p:nvPr>
            <p:ph type="sldNum" sz="quarter" idx="12"/>
          </p:nvPr>
        </p:nvSpPr>
        <p:spPr/>
        <p:txBody>
          <a:bodyPr/>
          <a:lstStyle/>
          <a:p>
            <a:fld id="{7D9BB5D0-35E4-459D-AEF3-FE4D7C45CC19}" type="slidenum">
              <a:rPr lang="zh-CN" altLang="en-US" smtClean="0"/>
              <a:t>10</a:t>
            </a:fld>
            <a:endParaRPr lang="zh-CN" altLang="en-US"/>
          </a:p>
        </p:txBody>
      </p:sp>
    </p:spTree>
    <p:extLst>
      <p:ext uri="{BB962C8B-B14F-4D97-AF65-F5344CB8AC3E}">
        <p14:creationId xmlns:p14="http://schemas.microsoft.com/office/powerpoint/2010/main" val="361269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AED00-A0CB-4E18-9148-68B087D1E782}"/>
              </a:ext>
            </a:extLst>
          </p:cNvPr>
          <p:cNvSpPr>
            <a:spLocks noGrp="1"/>
          </p:cNvSpPr>
          <p:nvPr>
            <p:ph type="ctrTitle"/>
          </p:nvPr>
        </p:nvSpPr>
        <p:spPr>
          <a:xfrm>
            <a:off x="260809" y="1508863"/>
            <a:ext cx="11353014" cy="2387600"/>
          </a:xfrm>
        </p:spPr>
        <p:txBody>
          <a:bodyPr/>
          <a:lstStyle/>
          <a:p>
            <a:r>
              <a:rPr lang="en-US" altLang="zh-CN" dirty="0"/>
              <a:t>Algorithm and improvement</a:t>
            </a:r>
          </a:p>
        </p:txBody>
      </p:sp>
      <p:sp>
        <p:nvSpPr>
          <p:cNvPr id="3" name="灯片编号占位符 2">
            <a:extLst>
              <a:ext uri="{FF2B5EF4-FFF2-40B4-BE49-F238E27FC236}">
                <a16:creationId xmlns:a16="http://schemas.microsoft.com/office/drawing/2014/main" id="{60A0B07C-993D-4668-92E5-E041CC638359}"/>
              </a:ext>
            </a:extLst>
          </p:cNvPr>
          <p:cNvSpPr>
            <a:spLocks noGrp="1"/>
          </p:cNvSpPr>
          <p:nvPr>
            <p:ph type="sldNum" sz="quarter" idx="12"/>
          </p:nvPr>
        </p:nvSpPr>
        <p:spPr/>
        <p:txBody>
          <a:bodyPr/>
          <a:lstStyle/>
          <a:p>
            <a:fld id="{7D9BB5D0-35E4-459D-AEF3-FE4D7C45CC19}" type="slidenum">
              <a:rPr lang="zh-CN" altLang="en-US" smtClean="0"/>
              <a:t>11</a:t>
            </a:fld>
            <a:endParaRPr lang="zh-CN" altLang="en-US"/>
          </a:p>
        </p:txBody>
      </p:sp>
    </p:spTree>
    <p:extLst>
      <p:ext uri="{BB962C8B-B14F-4D97-AF65-F5344CB8AC3E}">
        <p14:creationId xmlns:p14="http://schemas.microsoft.com/office/powerpoint/2010/main" val="118066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EA791C-8441-4006-B906-84726BD5E7A3}"/>
              </a:ext>
            </a:extLst>
          </p:cNvPr>
          <p:cNvSpPr txBox="1">
            <a:spLocks/>
          </p:cNvSpPr>
          <p:nvPr/>
        </p:nvSpPr>
        <p:spPr>
          <a:xfrm>
            <a:off x="675952" y="440618"/>
            <a:ext cx="8433324" cy="1062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2E3033"/>
                </a:solidFill>
              </a:rPr>
              <a:t>Algorithm and improvement</a:t>
            </a:r>
            <a:endParaRPr lang="zh-CN" altLang="en-US" dirty="0">
              <a:solidFill>
                <a:srgbClr val="2E3033"/>
              </a:solidFill>
            </a:endParaRPr>
          </a:p>
        </p:txBody>
      </p:sp>
      <p:sp>
        <p:nvSpPr>
          <p:cNvPr id="6" name="内容占位符 2">
            <a:extLst>
              <a:ext uri="{FF2B5EF4-FFF2-40B4-BE49-F238E27FC236}">
                <a16:creationId xmlns:a16="http://schemas.microsoft.com/office/drawing/2014/main" id="{B17A6F7A-84CA-4F5A-B49D-80D306CD287E}"/>
              </a:ext>
            </a:extLst>
          </p:cNvPr>
          <p:cNvSpPr txBox="1">
            <a:spLocks/>
          </p:cNvSpPr>
          <p:nvPr/>
        </p:nvSpPr>
        <p:spPr>
          <a:xfrm>
            <a:off x="514064" y="4951645"/>
            <a:ext cx="11373136" cy="934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D2169A0B-E767-42C6-8EFB-438D48205214}"/>
              </a:ext>
            </a:extLst>
          </p:cNvPr>
          <p:cNvSpPr>
            <a:spLocks noGrp="1"/>
          </p:cNvSpPr>
          <p:nvPr>
            <p:ph type="sldNum" sz="quarter" idx="12"/>
          </p:nvPr>
        </p:nvSpPr>
        <p:spPr/>
        <p:txBody>
          <a:bodyPr/>
          <a:lstStyle/>
          <a:p>
            <a:fld id="{7D9BB5D0-35E4-459D-AEF3-FE4D7C45CC19}" type="slidenum">
              <a:rPr lang="zh-CN" altLang="en-US" smtClean="0"/>
              <a:t>12</a:t>
            </a:fld>
            <a:endParaRPr lang="zh-CN" altLang="en-US"/>
          </a:p>
        </p:txBody>
      </p:sp>
      <p:sp>
        <p:nvSpPr>
          <p:cNvPr id="15" name="文本框 14">
            <a:extLst>
              <a:ext uri="{FF2B5EF4-FFF2-40B4-BE49-F238E27FC236}">
                <a16:creationId xmlns:a16="http://schemas.microsoft.com/office/drawing/2014/main" id="{D1CDD903-E358-442D-B060-DE19576A540F}"/>
              </a:ext>
            </a:extLst>
          </p:cNvPr>
          <p:cNvSpPr txBox="1"/>
          <p:nvPr/>
        </p:nvSpPr>
        <p:spPr>
          <a:xfrm>
            <a:off x="961052" y="1684755"/>
            <a:ext cx="9088017" cy="4827988"/>
          </a:xfrm>
          <a:prstGeom prst="rect">
            <a:avLst/>
          </a:prstGeom>
          <a:noFill/>
        </p:spPr>
        <p:txBody>
          <a:bodyPr wrap="square" rtlCol="0">
            <a:spAutoFit/>
          </a:bodyPr>
          <a:lstStyle/>
          <a:p>
            <a:pPr>
              <a:lnSpc>
                <a:spcPct val="150000"/>
              </a:lnSpc>
            </a:pPr>
            <a:r>
              <a:rPr lang="en-US" altLang="zh-CN" sz="3200" dirty="0"/>
              <a:t>Data preprocessing:</a:t>
            </a:r>
          </a:p>
          <a:p>
            <a:pPr marL="742950" lvl="1" indent="-285750">
              <a:lnSpc>
                <a:spcPct val="150000"/>
              </a:lnSpc>
              <a:buFont typeface="Arial" panose="020B0604020202020204" pitchFamily="34" charset="0"/>
              <a:buChar char="•"/>
            </a:pPr>
            <a:r>
              <a:rPr lang="en-US" altLang="zh-CN" sz="2400" dirty="0"/>
              <a:t>Skin detection</a:t>
            </a:r>
          </a:p>
          <a:p>
            <a:pPr marL="742950" lvl="1" indent="-285750">
              <a:lnSpc>
                <a:spcPct val="150000"/>
              </a:lnSpc>
              <a:buFont typeface="Arial" panose="020B0604020202020204" pitchFamily="34" charset="0"/>
              <a:buChar char="•"/>
            </a:pPr>
            <a:r>
              <a:rPr lang="en-US" altLang="zh-CN" sz="2400" dirty="0"/>
              <a:t>Morphological processing</a:t>
            </a:r>
          </a:p>
          <a:p>
            <a:pPr marL="742950" lvl="1" indent="-285750">
              <a:lnSpc>
                <a:spcPct val="150000"/>
              </a:lnSpc>
              <a:buFont typeface="Arial" panose="020B0604020202020204" pitchFamily="34" charset="0"/>
              <a:buChar char="•"/>
            </a:pPr>
            <a:r>
              <a:rPr lang="en-US" altLang="zh-CN" sz="2400" dirty="0"/>
              <a:t>Contour processing</a:t>
            </a:r>
          </a:p>
          <a:p>
            <a:pPr lvl="1">
              <a:lnSpc>
                <a:spcPct val="150000"/>
              </a:lnSpc>
            </a:pPr>
            <a:endParaRPr lang="en-US" altLang="zh-CN" sz="2800" dirty="0"/>
          </a:p>
          <a:p>
            <a:pPr lvl="1">
              <a:lnSpc>
                <a:spcPct val="150000"/>
              </a:lnSpc>
            </a:pPr>
            <a:r>
              <a:rPr lang="en-US" altLang="zh-CN" sz="2400" dirty="0">
                <a:ea typeface="等线" panose="02010600030101010101" pitchFamily="2" charset="-122"/>
                <a:cs typeface="Times New Roman" panose="02020603050405020304" pitchFamily="18" charset="0"/>
              </a:rPr>
              <a:t>The main goal of data preprocessing is to extract the obvious features and decrease the pressure of model.</a:t>
            </a:r>
            <a:endParaRPr lang="zh-CN" altLang="en-US" sz="2400" dirty="0">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157365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4C94F17-23F7-4E3A-AAB5-9213A4EA92CF}"/>
                  </a:ext>
                </a:extLst>
              </p:cNvPr>
              <p:cNvSpPr>
                <a:spLocks noGrp="1"/>
              </p:cNvSpPr>
              <p:nvPr>
                <p:ph type="title"/>
              </p:nvPr>
            </p:nvSpPr>
            <p:spPr>
              <a:xfrm>
                <a:off x="207580" y="186587"/>
                <a:ext cx="12741166" cy="823914"/>
              </a:xfrm>
            </p:spPr>
            <p:txBody>
              <a:bodyPr>
                <a:normAutofit/>
              </a:bodyPr>
              <a:lstStyle/>
              <a:p>
                <a:r>
                  <a:rPr lang="en-US" altLang="zh-CN" sz="3200" dirty="0">
                    <a:solidFill>
                      <a:srgbClr val="2E3033"/>
                    </a:solidFill>
                    <a:latin typeface="Arial" panose="020B0604020202020204" pitchFamily="34" charset="0"/>
                  </a:rPr>
                  <a:t>Skin detection: </a:t>
                </a:r>
                <a14:m>
                  <m:oMath xmlns:m="http://schemas.openxmlformats.org/officeDocument/2006/math">
                    <m:r>
                      <a:rPr lang="en-US" altLang="zh-CN" sz="3200" i="1" dirty="0" smtClean="0">
                        <a:solidFill>
                          <a:srgbClr val="2E3033"/>
                        </a:solidFill>
                        <a:latin typeface="Cambria Math" panose="02040503050406030204" pitchFamily="18" charset="0"/>
                      </a:rPr>
                      <m:t>𝑌𝐶𝑟𝐶𝑏</m:t>
                    </m:r>
                  </m:oMath>
                </a14:m>
                <a:r>
                  <a:rPr lang="en-US" altLang="zh-CN" sz="3200" dirty="0">
                    <a:solidFill>
                      <a:srgbClr val="2E3033"/>
                    </a:solidFill>
                    <a:latin typeface="Arial" panose="020B0604020202020204" pitchFamily="34" charset="0"/>
                  </a:rPr>
                  <a:t> color space + Otsu threshold segmentation</a:t>
                </a:r>
                <a:endParaRPr lang="zh-CN" altLang="en-US" sz="3200" dirty="0">
                  <a:solidFill>
                    <a:srgbClr val="2E3033"/>
                  </a:solidFill>
                  <a:latin typeface="Arial" panose="020B0604020202020204" pitchFamily="34" charset="0"/>
                </a:endParaRPr>
              </a:p>
            </p:txBody>
          </p:sp>
        </mc:Choice>
        <mc:Fallback xmlns="">
          <p:sp>
            <p:nvSpPr>
              <p:cNvPr id="2" name="标题 1">
                <a:extLst>
                  <a:ext uri="{FF2B5EF4-FFF2-40B4-BE49-F238E27FC236}">
                    <a16:creationId xmlns:a16="http://schemas.microsoft.com/office/drawing/2014/main" id="{44C94F17-23F7-4E3A-AAB5-9213A4EA92CF}"/>
                  </a:ext>
                </a:extLst>
              </p:cNvPr>
              <p:cNvSpPr>
                <a:spLocks noGrp="1" noRot="1" noChangeAspect="1" noMove="1" noResize="1" noEditPoints="1" noAdjustHandles="1" noChangeArrowheads="1" noChangeShapeType="1" noTextEdit="1"/>
              </p:cNvSpPr>
              <p:nvPr>
                <p:ph type="title"/>
              </p:nvPr>
            </p:nvSpPr>
            <p:spPr>
              <a:xfrm>
                <a:off x="207580" y="186587"/>
                <a:ext cx="12741166" cy="823914"/>
              </a:xfrm>
              <a:blipFill>
                <a:blip r:embed="rId2"/>
                <a:stretch>
                  <a:fillRect l="-1196"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9C6539-5C74-43DF-A107-ECAD7C6F6BDC}"/>
                  </a:ext>
                </a:extLst>
              </p:cNvPr>
              <p:cNvSpPr>
                <a:spLocks noGrp="1"/>
              </p:cNvSpPr>
              <p:nvPr>
                <p:ph idx="1"/>
              </p:nvPr>
            </p:nvSpPr>
            <p:spPr>
              <a:xfrm>
                <a:off x="554547" y="1081854"/>
                <a:ext cx="10879891" cy="247843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Two methods help to extract the skin color. (OpenCV-Python)</a:t>
                </a:r>
              </a:p>
              <a:p>
                <a:pPr lvl="1" eaLnBrk="0" fontAlgn="base" hangingPunct="0">
                  <a:lnSpc>
                    <a:spcPct val="100000"/>
                  </a:lnSpc>
                  <a:spcBef>
                    <a:spcPct val="0"/>
                  </a:spcBef>
                  <a:spcAft>
                    <a:spcPct val="0"/>
                  </a:spcAft>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cs typeface="Times New Roman" panose="02020603050405020304" pitchFamily="18" charset="0"/>
                      </a:rPr>
                      <m:t>𝑌</m:t>
                    </m:r>
                  </m:oMath>
                </a14:m>
                <a:r>
                  <a:rPr lang="en-US" altLang="zh-CN" sz="1600" dirty="0">
                    <a:ea typeface="等线" panose="02010600030101010101" pitchFamily="2" charset="-122"/>
                    <a:cs typeface="Times New Roman" panose="02020603050405020304" pitchFamily="18" charset="0"/>
                  </a:rPr>
                  <a:t>: luma, </a:t>
                </a:r>
              </a:p>
              <a:p>
                <a:pPr lvl="1" eaLnBrk="0" fontAlgn="base" hangingPunct="0">
                  <a:lnSpc>
                    <a:spcPct val="100000"/>
                  </a:lnSpc>
                  <a:spcBef>
                    <a:spcPct val="0"/>
                  </a:spcBef>
                  <a:spcAft>
                    <a:spcPct val="0"/>
                  </a:spcAft>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cs typeface="Times New Roman" panose="02020603050405020304" pitchFamily="18" charset="0"/>
                      </a:rPr>
                      <m:t>𝐶𝑟</m:t>
                    </m:r>
                  </m:oMath>
                </a14:m>
                <a:r>
                  <a:rPr lang="en-US" altLang="zh-CN" sz="1600" dirty="0">
                    <a:ea typeface="等线" panose="02010600030101010101" pitchFamily="2" charset="-122"/>
                    <a:cs typeface="Times New Roman" panose="02020603050405020304" pitchFamily="18" charset="0"/>
                  </a:rPr>
                  <a:t>: The difference between the red part of RGB input signal and it’s luma value.</a:t>
                </a:r>
                <a:endParaRPr lang="en-US" altLang="zh-CN" sz="1600" i="1" dirty="0">
                  <a:latin typeface="Cambria Math" panose="02040503050406030204" pitchFamily="18" charset="0"/>
                  <a:ea typeface="等线" panose="02010600030101010101" pitchFamily="2" charset="-122"/>
                  <a:cs typeface="Times New Roman" panose="02020603050405020304" pitchFamily="18" charset="0"/>
                </a:endParaRPr>
              </a:p>
              <a:p>
                <a:pPr lvl="1" eaLnBrk="0" fontAlgn="base" hangingPunct="0">
                  <a:lnSpc>
                    <a:spcPct val="100000"/>
                  </a:lnSpc>
                  <a:spcBef>
                    <a:spcPct val="0"/>
                  </a:spcBef>
                  <a:spcAft>
                    <a:spcPct val="0"/>
                  </a:spcAft>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cs typeface="Times New Roman" panose="02020603050405020304" pitchFamily="18" charset="0"/>
                      </a:rPr>
                      <m:t>𝐶𝑏</m:t>
                    </m:r>
                  </m:oMath>
                </a14:m>
                <a:r>
                  <a:rPr lang="en-US" altLang="zh-CN" sz="1600" dirty="0">
                    <a:ea typeface="等线" panose="02010600030101010101" pitchFamily="2" charset="-122"/>
                    <a:cs typeface="Times New Roman" panose="02020603050405020304" pitchFamily="18" charset="0"/>
                  </a:rPr>
                  <a:t>: The blue counterpart, similar as Cr.</a:t>
                </a:r>
              </a:p>
              <a:p>
                <a:pPr marL="0" marR="0" lvl="0" indent="0" algn="l" defTabSz="914400" rtl="0" eaLnBrk="0" fontAlgn="base" latinLnBrk="0" hangingPunct="0">
                  <a:lnSpc>
                    <a:spcPct val="100000"/>
                  </a:lnSpc>
                  <a:spcBef>
                    <a:spcPct val="0"/>
                  </a:spcBef>
                  <a:spcAft>
                    <a:spcPct val="0"/>
                  </a:spcAft>
                  <a:buClrTx/>
                  <a:buSzTx/>
                  <a:buNone/>
                  <a:tabLst/>
                </a:pPr>
                <a:r>
                  <a:rPr lang="en-US" altLang="zh-CN" sz="2400" dirty="0">
                    <a:ea typeface="等线" panose="02010600030101010101" pitchFamily="2" charset="-122"/>
                    <a:cs typeface="Times New Roman" panose="02020603050405020304" pitchFamily="18" charset="0"/>
                  </a:rPr>
                  <a:t>Advantages:</a:t>
                </a:r>
                <a:r>
                  <a:rPr lang="en-US" altLang="zh-CN" sz="2000" dirty="0">
                    <a:ea typeface="等线" panose="02010600030101010101" pitchFamily="2" charset="-122"/>
                    <a:cs typeface="Times New Roman" panose="02020603050405020304" pitchFamily="18" charset="0"/>
                  </a:rPr>
                  <a:t> </a:t>
                </a:r>
                <a14:m>
                  <m:oMath xmlns:m="http://schemas.openxmlformats.org/officeDocument/2006/math">
                    <m:r>
                      <a:rPr lang="en-US" altLang="zh-CN" sz="2000" i="1" dirty="0" smtClean="0">
                        <a:latin typeface="Cambria Math" panose="02040503050406030204" pitchFamily="18" charset="0"/>
                        <a:ea typeface="等线" panose="02010600030101010101" pitchFamily="2" charset="-122"/>
                        <a:cs typeface="Times New Roman" panose="02020603050405020304" pitchFamily="18" charset="0"/>
                      </a:rPr>
                      <m:t>𝑌𝐶𝑟𝐶𝑏</m:t>
                    </m:r>
                  </m:oMath>
                </a14:m>
                <a:r>
                  <a:rPr lang="en-US" altLang="zh-CN" sz="2000" dirty="0">
                    <a:ea typeface="等线" panose="02010600030101010101" pitchFamily="2" charset="-122"/>
                    <a:cs typeface="Times New Roman" panose="02020603050405020304" pitchFamily="18" charset="0"/>
                  </a:rPr>
                  <a:t> space color can ignore the influence of Y. The skin color can cluster better. Then the Cr channel is separately processed by Otsu threshold segmentation.[1]</a:t>
                </a:r>
              </a:p>
            </p:txBody>
          </p:sp>
        </mc:Choice>
        <mc:Fallback xmlns="">
          <p:sp>
            <p:nvSpPr>
              <p:cNvPr id="3" name="内容占位符 2">
                <a:extLst>
                  <a:ext uri="{FF2B5EF4-FFF2-40B4-BE49-F238E27FC236}">
                    <a16:creationId xmlns:a16="http://schemas.microsoft.com/office/drawing/2014/main" id="{A79C6539-5C74-43DF-A107-ECAD7C6F6BDC}"/>
                  </a:ext>
                </a:extLst>
              </p:cNvPr>
              <p:cNvSpPr>
                <a:spLocks noGrp="1" noRot="1" noChangeAspect="1" noMove="1" noResize="1" noEditPoints="1" noAdjustHandles="1" noChangeArrowheads="1" noChangeShapeType="1" noTextEdit="1"/>
              </p:cNvSpPr>
              <p:nvPr>
                <p:ph idx="1"/>
              </p:nvPr>
            </p:nvSpPr>
            <p:spPr>
              <a:xfrm>
                <a:off x="554547" y="1081854"/>
                <a:ext cx="10879891" cy="2478430"/>
              </a:xfrm>
              <a:blipFill>
                <a:blip r:embed="rId3"/>
                <a:stretch>
                  <a:fillRect l="-896" t="-172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CFA1DE2-1E4C-4981-B995-20CF5B40411F}"/>
              </a:ext>
            </a:extLst>
          </p:cNvPr>
          <p:cNvPicPr>
            <a:picLocks noChangeAspect="1"/>
          </p:cNvPicPr>
          <p:nvPr/>
        </p:nvPicPr>
        <p:blipFill>
          <a:blip r:embed="rId4"/>
          <a:stretch>
            <a:fillRect/>
          </a:stretch>
        </p:blipFill>
        <p:spPr>
          <a:xfrm>
            <a:off x="3152397" y="3283038"/>
            <a:ext cx="5458203" cy="2718199"/>
          </a:xfrm>
          <a:prstGeom prst="rect">
            <a:avLst/>
          </a:prstGeom>
        </p:spPr>
      </p:pic>
      <mc:AlternateContent xmlns:mc="http://schemas.openxmlformats.org/markup-compatibility/2006" xmlns:a14="http://schemas.microsoft.com/office/drawing/2010/main">
        <mc:Choice Requires="a14">
          <p:sp>
            <p:nvSpPr>
              <p:cNvPr id="5" name="标题 1">
                <a:extLst>
                  <a:ext uri="{FF2B5EF4-FFF2-40B4-BE49-F238E27FC236}">
                    <a16:creationId xmlns:a16="http://schemas.microsoft.com/office/drawing/2014/main" id="{F312FE70-E0A9-48EB-AB09-3BBAD95567EB}"/>
                  </a:ext>
                </a:extLst>
              </p:cNvPr>
              <p:cNvSpPr txBox="1">
                <a:spLocks/>
              </p:cNvSpPr>
              <p:nvPr/>
            </p:nvSpPr>
            <p:spPr>
              <a:xfrm>
                <a:off x="3072528" y="5975861"/>
                <a:ext cx="6092493" cy="38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Aft>
                    <a:spcPct val="0"/>
                  </a:spcAft>
                </a:pPr>
                <a:r>
                  <a:rPr lang="en-US" altLang="zh-CN" sz="1100" dirty="0">
                    <a:solidFill>
                      <a:srgbClr val="2E3033"/>
                    </a:solidFill>
                    <a:latin typeface="+mn-lt"/>
                  </a:rPr>
                  <a:t>Fig.12 Generated by our laptop’s camera. Base on </a:t>
                </a:r>
                <a14:m>
                  <m:oMath xmlns:m="http://schemas.openxmlformats.org/officeDocument/2006/math">
                    <m:r>
                      <a:rPr lang="en-US" altLang="zh-CN" sz="1100" i="1" dirty="0" smtClean="0">
                        <a:solidFill>
                          <a:srgbClr val="2E3033"/>
                        </a:solidFill>
                        <a:latin typeface="Cambria Math" panose="02040503050406030204" pitchFamily="18" charset="0"/>
                      </a:rPr>
                      <m:t>𝑌𝐶𝑟𝐶𝑏</m:t>
                    </m:r>
                  </m:oMath>
                </a14:m>
                <a:r>
                  <a:rPr lang="en-US" altLang="zh-CN" sz="1100" dirty="0">
                    <a:solidFill>
                      <a:srgbClr val="2E3033"/>
                    </a:solidFill>
                    <a:latin typeface="+mn-lt"/>
                  </a:rPr>
                  <a:t> color space + Otsu Threshold segment. </a:t>
                </a:r>
              </a:p>
            </p:txBody>
          </p:sp>
        </mc:Choice>
        <mc:Fallback xmlns="">
          <p:sp>
            <p:nvSpPr>
              <p:cNvPr id="5" name="标题 1">
                <a:extLst>
                  <a:ext uri="{FF2B5EF4-FFF2-40B4-BE49-F238E27FC236}">
                    <a16:creationId xmlns:a16="http://schemas.microsoft.com/office/drawing/2014/main" id="{F312FE70-E0A9-48EB-AB09-3BBAD95567EB}"/>
                  </a:ext>
                </a:extLst>
              </p:cNvPr>
              <p:cNvSpPr txBox="1">
                <a:spLocks noRot="1" noChangeAspect="1" noMove="1" noResize="1" noEditPoints="1" noAdjustHandles="1" noChangeArrowheads="1" noChangeShapeType="1" noTextEdit="1"/>
              </p:cNvSpPr>
              <p:nvPr/>
            </p:nvSpPr>
            <p:spPr>
              <a:xfrm>
                <a:off x="3072528" y="5975861"/>
                <a:ext cx="6092493" cy="380490"/>
              </a:xfrm>
              <a:prstGeom prst="rect">
                <a:avLst/>
              </a:prstGeom>
              <a:blipFill>
                <a:blip r:embed="rId5"/>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EDFAB84E-48E5-43AC-820C-0CFF0F1C13FE}"/>
              </a:ext>
            </a:extLst>
          </p:cNvPr>
          <p:cNvSpPr>
            <a:spLocks noGrp="1"/>
          </p:cNvSpPr>
          <p:nvPr>
            <p:ph type="sldNum" sz="quarter" idx="12"/>
          </p:nvPr>
        </p:nvSpPr>
        <p:spPr/>
        <p:txBody>
          <a:bodyPr/>
          <a:lstStyle/>
          <a:p>
            <a:fld id="{7D9BB5D0-35E4-459D-AEF3-FE4D7C45CC19}" type="slidenum">
              <a:rPr lang="zh-CN" altLang="en-US" smtClean="0"/>
              <a:t>13</a:t>
            </a:fld>
            <a:endParaRPr lang="zh-CN" altLang="en-US"/>
          </a:p>
        </p:txBody>
      </p:sp>
      <p:sp>
        <p:nvSpPr>
          <p:cNvPr id="7" name="文本框 6">
            <a:extLst>
              <a:ext uri="{FF2B5EF4-FFF2-40B4-BE49-F238E27FC236}">
                <a16:creationId xmlns:a16="http://schemas.microsoft.com/office/drawing/2014/main" id="{F452D985-7A5D-461A-85E1-4891CC7EE6FA}"/>
              </a:ext>
            </a:extLst>
          </p:cNvPr>
          <p:cNvSpPr txBox="1"/>
          <p:nvPr/>
        </p:nvSpPr>
        <p:spPr>
          <a:xfrm>
            <a:off x="427609" y="6538912"/>
            <a:ext cx="10571824" cy="253916"/>
          </a:xfrm>
          <a:prstGeom prst="rect">
            <a:avLst/>
          </a:prstGeom>
          <a:noFill/>
        </p:spPr>
        <p:txBody>
          <a:bodyPr wrap="square">
            <a:spAutoFit/>
          </a:bodyPr>
          <a:lstStyle/>
          <a:p>
            <a:r>
              <a:rPr lang="en-US" altLang="zh-CN" sz="1050" dirty="0">
                <a:latin typeface="等线" panose="02010600030101010101" pitchFamily="2" charset="-122"/>
                <a:ea typeface="等线" panose="02010600030101010101" pitchFamily="2" charset="-122"/>
              </a:rPr>
              <a:t>[1]S. Kolkur1 , D. Kalbande2 , P. Shimpi2 , C. Bapat2 , and J. Jatakia2 , Human Skin Detection Using RGB, HSV and </a:t>
            </a:r>
            <a:r>
              <a:rPr lang="en-US" altLang="zh-CN" sz="1050" dirty="0" err="1">
                <a:latin typeface="等线" panose="02010600030101010101" pitchFamily="2" charset="-122"/>
                <a:ea typeface="等线" panose="02010600030101010101" pitchFamily="2" charset="-122"/>
              </a:rPr>
              <a:t>YCbCr</a:t>
            </a:r>
            <a:r>
              <a:rPr lang="en-US" altLang="zh-CN" sz="1050" dirty="0">
                <a:latin typeface="等线" panose="02010600030101010101" pitchFamily="2" charset="-122"/>
                <a:ea typeface="等线" panose="02010600030101010101" pitchFamily="2" charset="-122"/>
              </a:rPr>
              <a:t> Color Models (2017), Page 324-229</a:t>
            </a:r>
          </a:p>
        </p:txBody>
      </p:sp>
    </p:spTree>
    <p:extLst>
      <p:ext uri="{BB962C8B-B14F-4D97-AF65-F5344CB8AC3E}">
        <p14:creationId xmlns:p14="http://schemas.microsoft.com/office/powerpoint/2010/main" val="298406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623F3B-85CF-4168-8331-CD68B071DB6B}"/>
              </a:ext>
            </a:extLst>
          </p:cNvPr>
          <p:cNvSpPr>
            <a:spLocks noChangeArrowheads="1"/>
          </p:cNvSpPr>
          <p:nvPr/>
        </p:nvSpPr>
        <p:spPr bwMode="auto">
          <a:xfrm>
            <a:off x="496772" y="543859"/>
            <a:ext cx="94014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4400" dirty="0">
                <a:latin typeface="+mj-lt"/>
                <a:ea typeface="等线" panose="02010600030101010101" pitchFamily="2" charset="-122"/>
                <a:cs typeface="Times New Roman" panose="02020603050405020304" pitchFamily="18" charset="0"/>
              </a:rPr>
              <a:t>Morphological processing: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4000" b="1" dirty="0">
              <a:latin typeface="+mj-lt"/>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ea typeface="等线" panose="02010600030101010101" pitchFamily="2" charset="-122"/>
                <a:cs typeface="Times New Roman" panose="02020603050405020304" pitchFamily="18" charset="0"/>
              </a:rPr>
              <a:t>Two methods to further process the segmented gesture images.</a:t>
            </a:r>
          </a:p>
          <a:p>
            <a:pPr marR="0" lvl="0" algn="l" defTabSz="914400" rtl="0" eaLnBrk="0" fontAlgn="base" latinLnBrk="0" hangingPunct="0">
              <a:lnSpc>
                <a:spcPct val="100000"/>
              </a:lnSpc>
              <a:spcBef>
                <a:spcPct val="0"/>
              </a:spcBef>
              <a:spcAft>
                <a:spcPct val="0"/>
              </a:spcAft>
              <a:buClrTx/>
              <a:buSzTx/>
              <a:tabLst/>
            </a:pPr>
            <a:endParaRPr lang="en-US" altLang="zh-CN" sz="2400" dirty="0">
              <a:ea typeface="等线"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dirty="0">
                <a:ea typeface="等线" panose="02010600030101010101" pitchFamily="2" charset="-122"/>
                <a:cs typeface="Times New Roman" panose="02020603050405020304" pitchFamily="18" charset="0"/>
              </a:rPr>
              <a:t>Erosion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dirty="0">
                <a:ea typeface="等线" panose="02010600030101010101" pitchFamily="2" charset="-122"/>
                <a:cs typeface="Times New Roman" panose="02020603050405020304" pitchFamily="18" charset="0"/>
              </a:rPr>
              <a:t>Dilation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800" dirty="0">
              <a:latin typeface="+mj-lt"/>
              <a:ea typeface="等线" panose="02010600030101010101" pitchFamily="2" charset="-122"/>
              <a:cs typeface="Times New Roman" panose="02020603050405020304" pitchFamily="18" charset="0"/>
            </a:endParaRPr>
          </a:p>
        </p:txBody>
      </p:sp>
      <p:pic>
        <p:nvPicPr>
          <p:cNvPr id="3" name="内容占位符 4">
            <a:extLst>
              <a:ext uri="{FF2B5EF4-FFF2-40B4-BE49-F238E27FC236}">
                <a16:creationId xmlns:a16="http://schemas.microsoft.com/office/drawing/2014/main" id="{F3EFCBB6-A9CD-4301-8D3C-45786EAC44C8}"/>
              </a:ext>
            </a:extLst>
          </p:cNvPr>
          <p:cNvPicPr>
            <a:picLocks noGrp="1" noChangeAspect="1"/>
          </p:cNvPicPr>
          <p:nvPr>
            <p:ph idx="1"/>
          </p:nvPr>
        </p:nvPicPr>
        <p:blipFill>
          <a:blip r:embed="rId2"/>
          <a:stretch>
            <a:fillRect/>
          </a:stretch>
        </p:blipFill>
        <p:spPr>
          <a:xfrm>
            <a:off x="6070482" y="2545333"/>
            <a:ext cx="5548838" cy="2733997"/>
          </a:xfrm>
        </p:spPr>
      </p:pic>
      <p:sp>
        <p:nvSpPr>
          <p:cNvPr id="5" name="文本框 4">
            <a:extLst>
              <a:ext uri="{FF2B5EF4-FFF2-40B4-BE49-F238E27FC236}">
                <a16:creationId xmlns:a16="http://schemas.microsoft.com/office/drawing/2014/main" id="{E9047199-E126-438A-BE77-AE1C3475E751}"/>
              </a:ext>
            </a:extLst>
          </p:cNvPr>
          <p:cNvSpPr txBox="1"/>
          <p:nvPr/>
        </p:nvSpPr>
        <p:spPr>
          <a:xfrm>
            <a:off x="636788" y="4099655"/>
            <a:ext cx="5010539"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Use cv2.erode and cv2.dilate from OpenCV-Python. Erosion followed by dilation, remove isolated small points, burrs. </a:t>
            </a:r>
          </a:p>
          <a:p>
            <a:pPr eaLnBrk="0" fontAlgn="base" hangingPunct="0">
              <a:spcBef>
                <a:spcPct val="0"/>
              </a:spcBef>
              <a:spcAft>
                <a:spcPct val="0"/>
              </a:spcAft>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Solve the problems of many noisy points in the hand.</a:t>
            </a:r>
          </a:p>
        </p:txBody>
      </p:sp>
      <p:sp>
        <p:nvSpPr>
          <p:cNvPr id="6" name="标题 1">
            <a:extLst>
              <a:ext uri="{FF2B5EF4-FFF2-40B4-BE49-F238E27FC236}">
                <a16:creationId xmlns:a16="http://schemas.microsoft.com/office/drawing/2014/main" id="{AF369AD3-1193-4985-A6B0-ED15E15EA95F}"/>
              </a:ext>
            </a:extLst>
          </p:cNvPr>
          <p:cNvSpPr txBox="1">
            <a:spLocks/>
          </p:cNvSpPr>
          <p:nvPr/>
        </p:nvSpPr>
        <p:spPr>
          <a:xfrm>
            <a:off x="5787343" y="5210010"/>
            <a:ext cx="6115116" cy="520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Aft>
                <a:spcPct val="0"/>
              </a:spcAft>
            </a:pPr>
            <a:r>
              <a:rPr lang="en-US" altLang="zh-CN" sz="1400" dirty="0">
                <a:solidFill>
                  <a:srgbClr val="2E3033"/>
                </a:solidFill>
                <a:latin typeface="Arial" panose="020B0604020202020204" pitchFamily="34" charset="0"/>
              </a:rPr>
              <a:t>Fig.13 Generated by our laptop’s camera. After erosion and dilation.(right)</a:t>
            </a:r>
          </a:p>
        </p:txBody>
      </p:sp>
      <p:sp>
        <p:nvSpPr>
          <p:cNvPr id="2" name="灯片编号占位符 1">
            <a:extLst>
              <a:ext uri="{FF2B5EF4-FFF2-40B4-BE49-F238E27FC236}">
                <a16:creationId xmlns:a16="http://schemas.microsoft.com/office/drawing/2014/main" id="{75303997-7A3A-4DBD-B289-055FD80B1D1B}"/>
              </a:ext>
            </a:extLst>
          </p:cNvPr>
          <p:cNvSpPr>
            <a:spLocks noGrp="1"/>
          </p:cNvSpPr>
          <p:nvPr>
            <p:ph type="sldNum" sz="quarter" idx="12"/>
          </p:nvPr>
        </p:nvSpPr>
        <p:spPr/>
        <p:txBody>
          <a:bodyPr/>
          <a:lstStyle/>
          <a:p>
            <a:fld id="{7D9BB5D0-35E4-459D-AEF3-FE4D7C45CC19}" type="slidenum">
              <a:rPr lang="zh-CN" altLang="en-US" smtClean="0"/>
              <a:t>14</a:t>
            </a:fld>
            <a:endParaRPr lang="zh-CN" altLang="en-US"/>
          </a:p>
        </p:txBody>
      </p:sp>
    </p:spTree>
    <p:extLst>
      <p:ext uri="{BB962C8B-B14F-4D97-AF65-F5344CB8AC3E}">
        <p14:creationId xmlns:p14="http://schemas.microsoft.com/office/powerpoint/2010/main" val="390297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7CFC13A-885F-4126-9E3B-C90A838A95C0}"/>
              </a:ext>
            </a:extLst>
          </p:cNvPr>
          <p:cNvSpPr>
            <a:spLocks noChangeArrowheads="1"/>
          </p:cNvSpPr>
          <p:nvPr/>
        </p:nvSpPr>
        <p:spPr bwMode="auto">
          <a:xfrm>
            <a:off x="352557" y="1350563"/>
            <a:ext cx="11486885" cy="235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ea typeface="等线" panose="02010600030101010101" pitchFamily="2" charset="-122"/>
                <a:cs typeface="Times New Roman" panose="02020603050405020304" pitchFamily="18" charset="0"/>
              </a:rPr>
              <a:t>The method’s goal is to find the contour of the hand gesture. (OpenCV-Python.) </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a:ea typeface="等线" panose="02010600030101010101" pitchFamily="2" charset="-122"/>
                <a:cs typeface="Times New Roman" panose="02020603050405020304" pitchFamily="18" charset="0"/>
              </a:rPr>
              <a:t>Draw contour </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a:ea typeface="等线" panose="02010600030101010101" pitchFamily="2" charset="-122"/>
                <a:cs typeface="Times New Roman" panose="02020603050405020304" pitchFamily="18" charset="0"/>
              </a:rPr>
              <a:t>Sort biggest one</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ea typeface="等线" panose="02010600030101010101" pitchFamily="2" charset="-122"/>
                <a:cs typeface="Times New Roman" panose="02020603050405020304" pitchFamily="18" charset="0"/>
              </a:rPr>
              <a:t>Use cv2.findContours and cv2.drawContours. After contour extraction, only the curve with the largest area is retained.</a:t>
            </a:r>
          </a:p>
        </p:txBody>
      </p:sp>
      <p:sp>
        <p:nvSpPr>
          <p:cNvPr id="8" name="文本框 7">
            <a:extLst>
              <a:ext uri="{FF2B5EF4-FFF2-40B4-BE49-F238E27FC236}">
                <a16:creationId xmlns:a16="http://schemas.microsoft.com/office/drawing/2014/main" id="{DCFE8C3B-D574-4AE1-A949-278BB9DA5F74}"/>
              </a:ext>
            </a:extLst>
          </p:cNvPr>
          <p:cNvSpPr txBox="1"/>
          <p:nvPr/>
        </p:nvSpPr>
        <p:spPr>
          <a:xfrm>
            <a:off x="2879201" y="6313770"/>
            <a:ext cx="6175094" cy="307777"/>
          </a:xfrm>
          <a:prstGeom prst="rect">
            <a:avLst/>
          </a:prstGeom>
          <a:noFill/>
        </p:spPr>
        <p:txBody>
          <a:bodyPr wrap="square">
            <a:spAutoFit/>
          </a:bodyPr>
          <a:lstStyle/>
          <a:p>
            <a:pPr eaLnBrk="0" fontAlgn="base" hangingPunct="0">
              <a:lnSpc>
                <a:spcPct val="100000"/>
              </a:lnSpc>
              <a:spcAft>
                <a:spcPct val="0"/>
              </a:spcAft>
            </a:pPr>
            <a:r>
              <a:rPr lang="en-US" altLang="zh-CN" sz="1400" dirty="0">
                <a:solidFill>
                  <a:srgbClr val="2E3033"/>
                </a:solidFill>
                <a:latin typeface="Arial" panose="020B0604020202020204" pitchFamily="34" charset="0"/>
              </a:rPr>
              <a:t>Fig.14 Generated by our laptop’s camera. After contour and sorting</a:t>
            </a:r>
          </a:p>
        </p:txBody>
      </p:sp>
      <p:pic>
        <p:nvPicPr>
          <p:cNvPr id="10" name="图片 9">
            <a:extLst>
              <a:ext uri="{FF2B5EF4-FFF2-40B4-BE49-F238E27FC236}">
                <a16:creationId xmlns:a16="http://schemas.microsoft.com/office/drawing/2014/main" id="{85BCA3BD-E3D1-4A85-87EC-5182EDD5FBEB}"/>
              </a:ext>
            </a:extLst>
          </p:cNvPr>
          <p:cNvPicPr>
            <a:picLocks noChangeAspect="1"/>
          </p:cNvPicPr>
          <p:nvPr/>
        </p:nvPicPr>
        <p:blipFill>
          <a:blip r:embed="rId2"/>
          <a:stretch>
            <a:fillRect/>
          </a:stretch>
        </p:blipFill>
        <p:spPr>
          <a:xfrm>
            <a:off x="2225831" y="3790003"/>
            <a:ext cx="7191140" cy="2348515"/>
          </a:xfrm>
          <a:prstGeom prst="rect">
            <a:avLst/>
          </a:prstGeom>
        </p:spPr>
      </p:pic>
      <p:sp>
        <p:nvSpPr>
          <p:cNvPr id="2" name="灯片编号占位符 1">
            <a:extLst>
              <a:ext uri="{FF2B5EF4-FFF2-40B4-BE49-F238E27FC236}">
                <a16:creationId xmlns:a16="http://schemas.microsoft.com/office/drawing/2014/main" id="{3965FF70-05CB-4309-96E1-D0A57331BE33}"/>
              </a:ext>
            </a:extLst>
          </p:cNvPr>
          <p:cNvSpPr>
            <a:spLocks noGrp="1"/>
          </p:cNvSpPr>
          <p:nvPr>
            <p:ph type="sldNum" sz="quarter" idx="12"/>
          </p:nvPr>
        </p:nvSpPr>
        <p:spPr/>
        <p:txBody>
          <a:bodyPr/>
          <a:lstStyle/>
          <a:p>
            <a:fld id="{7D9BB5D0-35E4-459D-AEF3-FE4D7C45CC19}" type="slidenum">
              <a:rPr lang="zh-CN" altLang="en-US" smtClean="0"/>
              <a:t>15</a:t>
            </a:fld>
            <a:endParaRPr lang="zh-CN" altLang="en-US"/>
          </a:p>
        </p:txBody>
      </p:sp>
      <p:sp>
        <p:nvSpPr>
          <p:cNvPr id="3" name="文本框 2">
            <a:extLst>
              <a:ext uri="{FF2B5EF4-FFF2-40B4-BE49-F238E27FC236}">
                <a16:creationId xmlns:a16="http://schemas.microsoft.com/office/drawing/2014/main" id="{0C9015DF-A7CF-4BBA-90DF-406E59193656}"/>
              </a:ext>
            </a:extLst>
          </p:cNvPr>
          <p:cNvSpPr txBox="1"/>
          <p:nvPr/>
        </p:nvSpPr>
        <p:spPr>
          <a:xfrm>
            <a:off x="530449" y="452036"/>
            <a:ext cx="4697504" cy="1446550"/>
          </a:xfrm>
          <a:prstGeom prst="rect">
            <a:avLst/>
          </a:prstGeom>
          <a:noFill/>
        </p:spPr>
        <p:txBody>
          <a:bodyPr wrap="none" rtlCol="0">
            <a:spAutoFit/>
          </a:bodyPr>
          <a:lstStyle/>
          <a:p>
            <a:r>
              <a:rPr lang="en-US" altLang="zh-CN" sz="4400" dirty="0">
                <a:latin typeface="+mj-lt"/>
              </a:rPr>
              <a:t>Contour processing </a:t>
            </a:r>
          </a:p>
          <a:p>
            <a:endParaRPr lang="zh-CN" altLang="en-US" sz="4400" dirty="0">
              <a:latin typeface="+mj-lt"/>
            </a:endParaRPr>
          </a:p>
        </p:txBody>
      </p:sp>
    </p:spTree>
    <p:extLst>
      <p:ext uri="{BB962C8B-B14F-4D97-AF65-F5344CB8AC3E}">
        <p14:creationId xmlns:p14="http://schemas.microsoft.com/office/powerpoint/2010/main" val="254819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BF1D6CD-338C-453D-9E21-5F225ACBD1BF}"/>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oMath>
                  </m:oMathPara>
                </a14:m>
                <a:endParaRPr lang="zh-CN" altLang="en-US" dirty="0"/>
              </a:p>
            </p:txBody>
          </p:sp>
        </mc:Choice>
        <mc:Fallback xmlns="">
          <p:sp>
            <p:nvSpPr>
              <p:cNvPr id="2" name="标题 1">
                <a:extLst>
                  <a:ext uri="{FF2B5EF4-FFF2-40B4-BE49-F238E27FC236}">
                    <a16:creationId xmlns:a16="http://schemas.microsoft.com/office/drawing/2014/main" id="{8BF1D6CD-338C-453D-9E21-5F225ACBD1B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7707FD2-EFA2-4066-80D8-F1026236D670}"/>
              </a:ext>
            </a:extLst>
          </p:cNvPr>
          <p:cNvPicPr>
            <a:picLocks noChangeAspect="1"/>
          </p:cNvPicPr>
          <p:nvPr/>
        </p:nvPicPr>
        <p:blipFill>
          <a:blip r:embed="rId3"/>
          <a:stretch>
            <a:fillRect/>
          </a:stretch>
        </p:blipFill>
        <p:spPr>
          <a:xfrm>
            <a:off x="1974685" y="1807731"/>
            <a:ext cx="7693097" cy="363885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DB47D7D-34FC-4464-934E-75D307AE4169}"/>
                  </a:ext>
                </a:extLst>
              </p:cNvPr>
              <p:cNvSpPr txBox="1"/>
              <p:nvPr/>
            </p:nvSpPr>
            <p:spPr>
              <a:xfrm>
                <a:off x="2918235" y="5485967"/>
                <a:ext cx="9273765" cy="276999"/>
              </a:xfrm>
              <a:prstGeom prst="rect">
                <a:avLst/>
              </a:prstGeom>
              <a:noFill/>
            </p:spPr>
            <p:txBody>
              <a:bodyPr wrap="square">
                <a:spAutoFit/>
              </a:bodyPr>
              <a:lstStyle/>
              <a:p>
                <a:r>
                  <a:rPr lang="en-US" altLang="zh-CN" sz="1200" dirty="0"/>
                  <a:t>Fig.17 structure of </a:t>
                </a:r>
                <a14:m>
                  <m:oMath xmlns:m="http://schemas.openxmlformats.org/officeDocument/2006/math">
                    <m:r>
                      <a:rPr lang="en-US" altLang="zh-CN" sz="1200" b="0" i="1" smtClean="0">
                        <a:latin typeface="Cambria Math" panose="02040503050406030204" pitchFamily="18" charset="0"/>
                      </a:rPr>
                      <m:t>𝐴𝑙𝑒𝑥𝑁𝑒𝑡</m:t>
                    </m:r>
                    <m:r>
                      <a:rPr lang="en-US" altLang="zh-CN" sz="1200" b="0" i="1" smtClean="0">
                        <a:latin typeface="Cambria Math" panose="02040503050406030204" pitchFamily="18" charset="0"/>
                      </a:rPr>
                      <m:t> </m:t>
                    </m:r>
                  </m:oMath>
                </a14:m>
                <a:r>
                  <a:rPr lang="en-US" altLang="zh-CN" sz="1200" dirty="0"/>
                  <a:t>from website https://www.itread01.com/content/1545228731.html</a:t>
                </a:r>
                <a:endParaRPr lang="zh-CN" altLang="en-US" sz="1200" dirty="0"/>
              </a:p>
            </p:txBody>
          </p:sp>
        </mc:Choice>
        <mc:Fallback xmlns="">
          <p:sp>
            <p:nvSpPr>
              <p:cNvPr id="6" name="文本框 5">
                <a:extLst>
                  <a:ext uri="{FF2B5EF4-FFF2-40B4-BE49-F238E27FC236}">
                    <a16:creationId xmlns:a16="http://schemas.microsoft.com/office/drawing/2014/main" id="{9DB47D7D-34FC-4464-934E-75D307AE4169}"/>
                  </a:ext>
                </a:extLst>
              </p:cNvPr>
              <p:cNvSpPr txBox="1">
                <a:spLocks noRot="1" noChangeAspect="1" noMove="1" noResize="1" noEditPoints="1" noAdjustHandles="1" noChangeArrowheads="1" noChangeShapeType="1" noTextEdit="1"/>
              </p:cNvSpPr>
              <p:nvPr/>
            </p:nvSpPr>
            <p:spPr>
              <a:xfrm>
                <a:off x="2918235" y="5485967"/>
                <a:ext cx="9273765" cy="276999"/>
              </a:xfrm>
              <a:prstGeom prst="rect">
                <a:avLst/>
              </a:prstGeom>
              <a:blipFill>
                <a:blip r:embed="rId4"/>
                <a:stretch>
                  <a:fillRect l="-66" t="-2222" b="-1777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81ACE3DB-699F-43A0-BFDD-5FFFDF8320AD}"/>
              </a:ext>
            </a:extLst>
          </p:cNvPr>
          <p:cNvSpPr>
            <a:spLocks noGrp="1"/>
          </p:cNvSpPr>
          <p:nvPr>
            <p:ph type="sldNum" sz="quarter" idx="12"/>
          </p:nvPr>
        </p:nvSpPr>
        <p:spPr/>
        <p:txBody>
          <a:bodyPr/>
          <a:lstStyle/>
          <a:p>
            <a:fld id="{7D9BB5D0-35E4-459D-AEF3-FE4D7C45CC19}" type="slidenum">
              <a:rPr lang="zh-CN" altLang="en-US" smtClean="0"/>
              <a:t>16</a:t>
            </a:fld>
            <a:endParaRPr lang="zh-CN" altLang="en-US"/>
          </a:p>
        </p:txBody>
      </p:sp>
    </p:spTree>
    <p:extLst>
      <p:ext uri="{BB962C8B-B14F-4D97-AF65-F5344CB8AC3E}">
        <p14:creationId xmlns:p14="http://schemas.microsoft.com/office/powerpoint/2010/main" val="89674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B0ABE6-52C1-468B-9BC0-CE8545B67A0E}"/>
              </a:ext>
            </a:extLst>
          </p:cNvPr>
          <p:cNvPicPr>
            <a:picLocks noChangeAspect="1"/>
          </p:cNvPicPr>
          <p:nvPr/>
        </p:nvPicPr>
        <p:blipFill>
          <a:blip r:embed="rId2"/>
          <a:stretch>
            <a:fillRect/>
          </a:stretch>
        </p:blipFill>
        <p:spPr>
          <a:xfrm>
            <a:off x="8257890" y="314996"/>
            <a:ext cx="3095910" cy="2425952"/>
          </a:xfrm>
          <a:prstGeom prst="rect">
            <a:avLst/>
          </a:prstGeom>
        </p:spPr>
      </p:pic>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224D8BB-32F7-4E59-A693-591FF32436C2}"/>
                  </a:ext>
                </a:extLst>
              </p:cNvPr>
              <p:cNvSpPr>
                <a:spLocks noGrp="1"/>
              </p:cNvSpPr>
              <p:nvPr>
                <p:ph type="title"/>
              </p:nvPr>
            </p:nvSpPr>
            <p:spPr>
              <a:xfrm>
                <a:off x="589282" y="535475"/>
                <a:ext cx="10515600" cy="1325563"/>
              </a:xfrm>
            </p:spPr>
            <p:txBody>
              <a:bodyPr>
                <a:normAutofit/>
              </a:bodyPr>
              <a:lstStyle/>
              <a:p>
                <a:r>
                  <a:rPr lang="en-US" altLang="zh-CN" sz="4000" dirty="0"/>
                  <a:t>Advantages of </a:t>
                </a:r>
                <a14:m>
                  <m:oMath xmlns:m="http://schemas.openxmlformats.org/officeDocument/2006/math">
                    <m:r>
                      <a:rPr lang="en-US" altLang="zh-CN" sz="4000" i="1" dirty="0" smtClean="0">
                        <a:latin typeface="Cambria Math" panose="02040503050406030204" pitchFamily="18" charset="0"/>
                      </a:rPr>
                      <m:t>𝐴𝑙𝑒𝑥𝑁𝑒𝑡</m:t>
                    </m:r>
                  </m:oMath>
                </a14:m>
                <a:endParaRPr lang="zh-CN" altLang="en-US" sz="4000" dirty="0"/>
              </a:p>
            </p:txBody>
          </p:sp>
        </mc:Choice>
        <mc:Fallback xmlns="">
          <p:sp>
            <p:nvSpPr>
              <p:cNvPr id="2" name="标题 1">
                <a:extLst>
                  <a:ext uri="{FF2B5EF4-FFF2-40B4-BE49-F238E27FC236}">
                    <a16:creationId xmlns:a16="http://schemas.microsoft.com/office/drawing/2014/main" id="{4224D8BB-32F7-4E59-A693-591FF32436C2}"/>
                  </a:ext>
                </a:extLst>
              </p:cNvPr>
              <p:cNvSpPr>
                <a:spLocks noGrp="1" noRot="1" noChangeAspect="1" noMove="1" noResize="1" noEditPoints="1" noAdjustHandles="1" noChangeArrowheads="1" noChangeShapeType="1" noTextEdit="1"/>
              </p:cNvSpPr>
              <p:nvPr>
                <p:ph type="title"/>
              </p:nvPr>
            </p:nvSpPr>
            <p:spPr>
              <a:xfrm>
                <a:off x="589282" y="535475"/>
                <a:ext cx="10515600" cy="1325563"/>
              </a:xfrm>
              <a:blipFill>
                <a:blip r:embed="rId3"/>
                <a:stretch>
                  <a:fillRect l="-2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7BDA888F-2125-4F6E-BD3E-E9D96052E4B8}"/>
                  </a:ext>
                </a:extLst>
              </p:cNvPr>
              <p:cNvSpPr txBox="1">
                <a:spLocks/>
              </p:cNvSpPr>
              <p:nvPr/>
            </p:nvSpPr>
            <p:spPr>
              <a:xfrm>
                <a:off x="589282" y="3369593"/>
                <a:ext cx="10515600" cy="1096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Disadvantages of </a:t>
                </a:r>
                <a14:m>
                  <m:oMath xmlns:m="http://schemas.openxmlformats.org/officeDocument/2006/math">
                    <m:r>
                      <a:rPr lang="en-US" altLang="zh-CN" sz="4000" i="1" dirty="0" smtClean="0">
                        <a:latin typeface="Cambria Math" panose="02040503050406030204" pitchFamily="18" charset="0"/>
                      </a:rPr>
                      <m:t>𝐴𝑙𝑒𝑥𝑁𝑒𝑡</m:t>
                    </m:r>
                  </m:oMath>
                </a14:m>
                <a:endParaRPr lang="zh-CN" altLang="en-US" sz="4000" dirty="0"/>
              </a:p>
            </p:txBody>
          </p:sp>
        </mc:Choice>
        <mc:Fallback xmlns="">
          <p:sp>
            <p:nvSpPr>
              <p:cNvPr id="4" name="标题 1">
                <a:extLst>
                  <a:ext uri="{FF2B5EF4-FFF2-40B4-BE49-F238E27FC236}">
                    <a16:creationId xmlns:a16="http://schemas.microsoft.com/office/drawing/2014/main" id="{7BDA888F-2125-4F6E-BD3E-E9D96052E4B8}"/>
                  </a:ext>
                </a:extLst>
              </p:cNvPr>
              <p:cNvSpPr txBox="1">
                <a:spLocks noRot="1" noChangeAspect="1" noMove="1" noResize="1" noEditPoints="1" noAdjustHandles="1" noChangeArrowheads="1" noChangeShapeType="1" noTextEdit="1"/>
              </p:cNvSpPr>
              <p:nvPr/>
            </p:nvSpPr>
            <p:spPr>
              <a:xfrm>
                <a:off x="589282" y="3369593"/>
                <a:ext cx="10515600" cy="1096455"/>
              </a:xfrm>
              <a:prstGeom prst="rect">
                <a:avLst/>
              </a:prstGeom>
              <a:blipFill>
                <a:blip r:embed="rId4"/>
                <a:stretch>
                  <a:fillRect l="-2087"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20C9BD82-A69F-4558-807B-1058CCDB5D1B}"/>
                  </a:ext>
                </a:extLst>
              </p:cNvPr>
              <p:cNvSpPr>
                <a:spLocks noGrp="1"/>
              </p:cNvSpPr>
              <p:nvPr>
                <p:ph idx="1"/>
              </p:nvPr>
            </p:nvSpPr>
            <p:spPr>
              <a:xfrm>
                <a:off x="838200" y="1690688"/>
                <a:ext cx="7032198" cy="1692037"/>
              </a:xfrm>
            </p:spPr>
            <p:txBody>
              <a:bodyPr>
                <a:normAutofit/>
              </a:bodyPr>
              <a:lstStyle/>
              <a:p>
                <a:pPr marL="0" indent="0" algn="just">
                  <a:buNone/>
                </a:pPr>
                <a:r>
                  <a:rPr lang="en-US" altLang="zh-CN" sz="2000" dirty="0">
                    <a:solidFill>
                      <a:srgbClr val="333333"/>
                    </a:solidFill>
                    <a:latin typeface="Arial" panose="020B0604020202020204" pitchFamily="34" charset="0"/>
                  </a:rPr>
                  <a:t>Training and inference fast:</a:t>
                </a:r>
              </a:p>
              <a:p>
                <a:pPr lvl="1" algn="just"/>
                <a14:m>
                  <m:oMath xmlns:m="http://schemas.openxmlformats.org/officeDocument/2006/math">
                    <m:r>
                      <a:rPr lang="en-US" altLang="zh-CN" sz="1600" i="1" dirty="0" smtClean="0">
                        <a:solidFill>
                          <a:srgbClr val="333333"/>
                        </a:solidFill>
                        <a:latin typeface="Cambria Math" panose="02040503050406030204" pitchFamily="18" charset="0"/>
                      </a:rPr>
                      <m:t>𝑅𝑒𝑙𝑢</m:t>
                    </m:r>
                  </m:oMath>
                </a14:m>
                <a:r>
                  <a:rPr lang="en-US" altLang="zh-CN" sz="1600" dirty="0">
                    <a:solidFill>
                      <a:srgbClr val="333333"/>
                    </a:solidFill>
                    <a:latin typeface="Arial" panose="020B0604020202020204" pitchFamily="34" charset="0"/>
                  </a:rPr>
                  <a:t> activation function – convergence better (compared with sigmoid)</a:t>
                </a:r>
              </a:p>
              <a:p>
                <a:pPr lvl="1" algn="just"/>
                <a:r>
                  <a:rPr lang="en-US" altLang="zh-CN" sz="1600" dirty="0">
                    <a:solidFill>
                      <a:srgbClr val="333333"/>
                    </a:solidFill>
                    <a:latin typeface="Arial" panose="020B0604020202020204" pitchFamily="34" charset="0"/>
                  </a:rPr>
                  <a:t>Max pooling layer can extract max feature</a:t>
                </a:r>
              </a:p>
              <a:p>
                <a:pPr lvl="1" algn="just"/>
                <a:r>
                  <a:rPr lang="en-US" altLang="zh-CN" sz="1600" dirty="0">
                    <a:solidFill>
                      <a:srgbClr val="333333"/>
                    </a:solidFill>
                    <a:latin typeface="Arial" panose="020B0604020202020204" pitchFamily="34" charset="0"/>
                  </a:rPr>
                  <a:t>Dropout method that decrease the complexity of neural. It saves time and prevent overfitting</a:t>
                </a:r>
              </a:p>
            </p:txBody>
          </p:sp>
        </mc:Choice>
        <mc:Fallback xmlns="">
          <p:sp>
            <p:nvSpPr>
              <p:cNvPr id="8" name="内容占位符 2">
                <a:extLst>
                  <a:ext uri="{FF2B5EF4-FFF2-40B4-BE49-F238E27FC236}">
                    <a16:creationId xmlns:a16="http://schemas.microsoft.com/office/drawing/2014/main" id="{20C9BD82-A69F-4558-807B-1058CCDB5D1B}"/>
                  </a:ext>
                </a:extLst>
              </p:cNvPr>
              <p:cNvSpPr>
                <a:spLocks noGrp="1" noRot="1" noChangeAspect="1" noMove="1" noResize="1" noEditPoints="1" noAdjustHandles="1" noChangeArrowheads="1" noChangeShapeType="1" noTextEdit="1"/>
              </p:cNvSpPr>
              <p:nvPr>
                <p:ph idx="1"/>
              </p:nvPr>
            </p:nvSpPr>
            <p:spPr>
              <a:xfrm>
                <a:off x="838200" y="1690688"/>
                <a:ext cx="7032198" cy="1692037"/>
              </a:xfrm>
              <a:blipFill>
                <a:blip r:embed="rId5"/>
                <a:stretch>
                  <a:fillRect l="-954" t="-3237" r="-434" b="-25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1AD5E00B-B045-43FB-9643-A5C623CC106C}"/>
                  </a:ext>
                </a:extLst>
              </p:cNvPr>
              <p:cNvSpPr txBox="1">
                <a:spLocks/>
              </p:cNvSpPr>
              <p:nvPr/>
            </p:nvSpPr>
            <p:spPr>
              <a:xfrm>
                <a:off x="838200" y="4504530"/>
                <a:ext cx="6912006" cy="1096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1700" dirty="0">
                    <a:solidFill>
                      <a:srgbClr val="333333"/>
                    </a:solidFill>
                    <a:latin typeface="Arial" panose="020B0604020202020204" pitchFamily="34" charset="0"/>
                  </a:rPr>
                  <a:t>The structure of </a:t>
                </a:r>
                <a14:m>
                  <m:oMath xmlns:m="http://schemas.openxmlformats.org/officeDocument/2006/math">
                    <m:r>
                      <a:rPr lang="en-US" altLang="zh-CN" sz="1700" i="1" dirty="0" smtClean="0">
                        <a:solidFill>
                          <a:srgbClr val="333333"/>
                        </a:solidFill>
                        <a:latin typeface="Cambria Math" panose="02040503050406030204" pitchFamily="18" charset="0"/>
                      </a:rPr>
                      <m:t>𝐴𝑙𝑒𝑥𝑁𝑒𝑡</m:t>
                    </m:r>
                  </m:oMath>
                </a14:m>
                <a:r>
                  <a:rPr lang="en-US" altLang="zh-CN" sz="1700" dirty="0">
                    <a:solidFill>
                      <a:srgbClr val="333333"/>
                    </a:solidFill>
                    <a:latin typeface="Arial" panose="020B0604020202020204" pitchFamily="34" charset="0"/>
                  </a:rPr>
                  <a:t> is very simple. </a:t>
                </a:r>
              </a:p>
              <a:p>
                <a:pPr algn="just"/>
                <a:r>
                  <a:rPr lang="en-US" altLang="zh-CN" sz="1700" dirty="0">
                    <a:solidFill>
                      <a:srgbClr val="333333"/>
                    </a:solidFill>
                    <a:latin typeface="Arial" panose="020B0604020202020204" pitchFamily="34" charset="0"/>
                  </a:rPr>
                  <a:t>The accuracy score still not very high. </a:t>
                </a:r>
              </a:p>
            </p:txBody>
          </p:sp>
        </mc:Choice>
        <mc:Fallback xmlns="">
          <p:sp>
            <p:nvSpPr>
              <p:cNvPr id="9" name="内容占位符 2">
                <a:extLst>
                  <a:ext uri="{FF2B5EF4-FFF2-40B4-BE49-F238E27FC236}">
                    <a16:creationId xmlns:a16="http://schemas.microsoft.com/office/drawing/2014/main" id="{1AD5E00B-B045-43FB-9643-A5C623CC106C}"/>
                  </a:ext>
                </a:extLst>
              </p:cNvPr>
              <p:cNvSpPr txBox="1">
                <a:spLocks noRot="1" noChangeAspect="1" noMove="1" noResize="1" noEditPoints="1" noAdjustHandles="1" noChangeArrowheads="1" noChangeShapeType="1" noTextEdit="1"/>
              </p:cNvSpPr>
              <p:nvPr/>
            </p:nvSpPr>
            <p:spPr>
              <a:xfrm>
                <a:off x="838200" y="4504530"/>
                <a:ext cx="6912006" cy="1096455"/>
              </a:xfrm>
              <a:prstGeom prst="rect">
                <a:avLst/>
              </a:prstGeom>
              <a:blipFill>
                <a:blip r:embed="rId6"/>
                <a:stretch>
                  <a:fillRect l="-441" t="-444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381AC11-C266-4F51-A8C0-C356E25295CD}"/>
              </a:ext>
            </a:extLst>
          </p:cNvPr>
          <p:cNvSpPr txBox="1"/>
          <p:nvPr/>
        </p:nvSpPr>
        <p:spPr>
          <a:xfrm>
            <a:off x="8257890" y="2944361"/>
            <a:ext cx="3732320" cy="738664"/>
          </a:xfrm>
          <a:prstGeom prst="rect">
            <a:avLst/>
          </a:prstGeom>
          <a:noFill/>
        </p:spPr>
        <p:txBody>
          <a:bodyPr wrap="square">
            <a:spAutoFit/>
          </a:bodyPr>
          <a:lstStyle/>
          <a:p>
            <a:pPr eaLnBrk="0" fontAlgn="base" hangingPunct="0">
              <a:spcAft>
                <a:spcPct val="0"/>
              </a:spcAft>
            </a:pPr>
            <a:r>
              <a:rPr lang="en-US" altLang="zh-CN" sz="1200" dirty="0"/>
              <a:t>Fig.19 </a:t>
            </a:r>
            <a:r>
              <a:rPr lang="en-US" altLang="zh-CN" sz="1200" dirty="0" err="1"/>
              <a:t>Relu</a:t>
            </a:r>
            <a:r>
              <a:rPr lang="en-US" altLang="zh-CN" sz="1200" dirty="0"/>
              <a:t> activation function. From the website https://allen108108.github.io/blog/2019/10/05/Gradien</a:t>
            </a:r>
            <a:endParaRPr lang="zh-CN" altLang="en-US" sz="1200" dirty="0"/>
          </a:p>
          <a:p>
            <a:pPr eaLnBrk="0" fontAlgn="base" hangingPunct="0">
              <a:lnSpc>
                <a:spcPct val="100000"/>
              </a:lnSpc>
              <a:spcAft>
                <a:spcPct val="0"/>
              </a:spcAft>
            </a:pPr>
            <a:endParaRPr lang="en-US" altLang="zh-CN" dirty="0">
              <a:solidFill>
                <a:srgbClr val="2E3033"/>
              </a:solidFill>
              <a:latin typeface="Arial" panose="020B0604020202020204" pitchFamily="34" charset="0"/>
            </a:endParaRPr>
          </a:p>
        </p:txBody>
      </p:sp>
      <p:pic>
        <p:nvPicPr>
          <p:cNvPr id="13" name="图片 12">
            <a:extLst>
              <a:ext uri="{FF2B5EF4-FFF2-40B4-BE49-F238E27FC236}">
                <a16:creationId xmlns:a16="http://schemas.microsoft.com/office/drawing/2014/main" id="{C0043246-B12F-4531-8383-73457E737E28}"/>
              </a:ext>
            </a:extLst>
          </p:cNvPr>
          <p:cNvPicPr>
            <a:picLocks noChangeAspect="1"/>
          </p:cNvPicPr>
          <p:nvPr/>
        </p:nvPicPr>
        <p:blipFill>
          <a:blip r:embed="rId7"/>
          <a:stretch>
            <a:fillRect/>
          </a:stretch>
        </p:blipFill>
        <p:spPr>
          <a:xfrm>
            <a:off x="8257890" y="3523876"/>
            <a:ext cx="3234484" cy="2481537"/>
          </a:xfrm>
          <a:prstGeom prst="rect">
            <a:avLst/>
          </a:prstGeom>
        </p:spPr>
      </p:pic>
      <p:sp>
        <p:nvSpPr>
          <p:cNvPr id="15" name="文本框 14">
            <a:extLst>
              <a:ext uri="{FF2B5EF4-FFF2-40B4-BE49-F238E27FC236}">
                <a16:creationId xmlns:a16="http://schemas.microsoft.com/office/drawing/2014/main" id="{37D61CD6-FA83-4DCC-8D4C-73DE904A2245}"/>
              </a:ext>
            </a:extLst>
          </p:cNvPr>
          <p:cNvSpPr txBox="1"/>
          <p:nvPr/>
        </p:nvSpPr>
        <p:spPr>
          <a:xfrm>
            <a:off x="8506808" y="5771574"/>
            <a:ext cx="3234484" cy="1015663"/>
          </a:xfrm>
          <a:prstGeom prst="rect">
            <a:avLst/>
          </a:prstGeom>
          <a:noFill/>
        </p:spPr>
        <p:txBody>
          <a:bodyPr wrap="square">
            <a:spAutoFit/>
          </a:bodyPr>
          <a:lstStyle/>
          <a:p>
            <a:pPr eaLnBrk="0" fontAlgn="base" hangingPunct="0">
              <a:spcAft>
                <a:spcPct val="0"/>
              </a:spcAft>
            </a:pPr>
            <a:r>
              <a:rPr lang="en-US" altLang="zh-CN" sz="1200" dirty="0"/>
              <a:t>Fig.20 sigmoid function and derivative. From the website </a:t>
            </a:r>
          </a:p>
          <a:p>
            <a:pPr eaLnBrk="0" fontAlgn="base" hangingPunct="0">
              <a:spcAft>
                <a:spcPct val="0"/>
              </a:spcAft>
            </a:pPr>
            <a:r>
              <a:rPr lang="en-US" altLang="zh-CN" sz="1200" dirty="0"/>
              <a:t>https://allen108108.github.io/blog/2019/10/05/Gradien</a:t>
            </a:r>
            <a:endParaRPr lang="zh-CN" altLang="en-US" sz="1200" dirty="0"/>
          </a:p>
          <a:p>
            <a:pPr eaLnBrk="0" fontAlgn="base" hangingPunct="0">
              <a:lnSpc>
                <a:spcPct val="100000"/>
              </a:lnSpc>
              <a:spcAft>
                <a:spcPct val="0"/>
              </a:spcAft>
            </a:pPr>
            <a:endParaRPr lang="en-US" altLang="zh-CN" sz="1200" dirty="0">
              <a:solidFill>
                <a:srgbClr val="2E3033"/>
              </a:solidFill>
              <a:latin typeface="Arial" panose="020B0604020202020204" pitchFamily="34" charset="0"/>
            </a:endParaRPr>
          </a:p>
        </p:txBody>
      </p:sp>
      <p:sp>
        <p:nvSpPr>
          <p:cNvPr id="3" name="灯片编号占位符 2">
            <a:extLst>
              <a:ext uri="{FF2B5EF4-FFF2-40B4-BE49-F238E27FC236}">
                <a16:creationId xmlns:a16="http://schemas.microsoft.com/office/drawing/2014/main" id="{A2F2CA7B-FE02-4258-9B30-FE554C081A92}"/>
              </a:ext>
            </a:extLst>
          </p:cNvPr>
          <p:cNvSpPr>
            <a:spLocks noGrp="1"/>
          </p:cNvSpPr>
          <p:nvPr>
            <p:ph type="sldNum" sz="quarter" idx="12"/>
          </p:nvPr>
        </p:nvSpPr>
        <p:spPr/>
        <p:txBody>
          <a:bodyPr/>
          <a:lstStyle/>
          <a:p>
            <a:fld id="{7D9BB5D0-35E4-459D-AEF3-FE4D7C45CC19}" type="slidenum">
              <a:rPr lang="zh-CN" altLang="en-US" smtClean="0"/>
              <a:t>17</a:t>
            </a:fld>
            <a:endParaRPr lang="zh-CN" altLang="en-US"/>
          </a:p>
        </p:txBody>
      </p:sp>
    </p:spTree>
    <p:extLst>
      <p:ext uri="{BB962C8B-B14F-4D97-AF65-F5344CB8AC3E}">
        <p14:creationId xmlns:p14="http://schemas.microsoft.com/office/powerpoint/2010/main" val="409063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A23A786-D3AE-42E7-84B8-CD8D1AE17265}"/>
              </a:ext>
            </a:extLst>
          </p:cNvPr>
          <p:cNvPicPr>
            <a:picLocks noChangeAspect="1"/>
          </p:cNvPicPr>
          <p:nvPr/>
        </p:nvPicPr>
        <p:blipFill>
          <a:blip r:embed="rId3"/>
          <a:stretch>
            <a:fillRect/>
          </a:stretch>
        </p:blipFill>
        <p:spPr>
          <a:xfrm>
            <a:off x="3380366" y="1169510"/>
            <a:ext cx="4338191" cy="5123793"/>
          </a:xfrm>
          <a:prstGeom prst="rect">
            <a:avLst/>
          </a:prstGeom>
        </p:spPr>
      </p:pic>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DD150AE0-EF2E-4A03-A0E1-C5C204AF6095}"/>
                  </a:ext>
                </a:extLst>
              </p:cNvPr>
              <p:cNvSpPr>
                <a:spLocks noGrp="1"/>
              </p:cNvSpPr>
              <p:nvPr>
                <p:ph type="title"/>
              </p:nvPr>
            </p:nvSpPr>
            <p:spPr>
              <a:xfrm>
                <a:off x="291662" y="189271"/>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𝑂𝑟𝑖𝑔𝑖𝑛𝑎𝑙</m:t>
                      </m:r>
                    </m:oMath>
                  </m:oMathPara>
                </a14:m>
                <a:endParaRPr lang="zh-CN" altLang="en-US" dirty="0"/>
              </a:p>
            </p:txBody>
          </p:sp>
        </mc:Choice>
        <mc:Fallback xmlns="">
          <p:sp>
            <p:nvSpPr>
              <p:cNvPr id="8" name="标题 1">
                <a:extLst>
                  <a:ext uri="{FF2B5EF4-FFF2-40B4-BE49-F238E27FC236}">
                    <a16:creationId xmlns:a16="http://schemas.microsoft.com/office/drawing/2014/main" id="{DD150AE0-EF2E-4A03-A0E1-C5C204AF6095}"/>
                  </a:ext>
                </a:extLst>
              </p:cNvPr>
              <p:cNvSpPr>
                <a:spLocks noGrp="1" noRot="1" noChangeAspect="1" noMove="1" noResize="1" noEditPoints="1" noAdjustHandles="1" noChangeArrowheads="1" noChangeShapeType="1" noTextEdit="1"/>
              </p:cNvSpPr>
              <p:nvPr>
                <p:ph type="title"/>
              </p:nvPr>
            </p:nvSpPr>
            <p:spPr>
              <a:xfrm>
                <a:off x="291662" y="189271"/>
                <a:ext cx="10515600" cy="1325563"/>
              </a:xfr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8391E0-4450-4053-993C-B55ECD19F5CB}"/>
                  </a:ext>
                </a:extLst>
              </p:cNvPr>
              <p:cNvSpPr txBox="1"/>
              <p:nvPr/>
            </p:nvSpPr>
            <p:spPr>
              <a:xfrm>
                <a:off x="3770585" y="6346743"/>
                <a:ext cx="3557752" cy="276999"/>
              </a:xfrm>
              <a:prstGeom prst="rect">
                <a:avLst/>
              </a:prstGeom>
              <a:noFill/>
            </p:spPr>
            <p:txBody>
              <a:bodyPr wrap="square">
                <a:spAutoFit/>
              </a:bodyPr>
              <a:lstStyle/>
              <a:p>
                <a:r>
                  <a:rPr lang="en-US" altLang="zh-CN" sz="1200" dirty="0"/>
                  <a:t>Fig. </a:t>
                </a:r>
                <a14:m>
                  <m:oMath xmlns:m="http://schemas.openxmlformats.org/officeDocument/2006/math">
                    <m:r>
                      <a:rPr lang="en-US" altLang="zh-CN" sz="1200" i="1" dirty="0" smtClean="0">
                        <a:latin typeface="Cambria Math" panose="02040503050406030204" pitchFamily="18" charset="0"/>
                      </a:rPr>
                      <m:t>𝐴𝑙𝑒𝑥𝑁𝑒𝑡</m:t>
                    </m:r>
                  </m:oMath>
                </a14:m>
                <a:r>
                  <a:rPr lang="en-US" altLang="zh-CN" sz="1200" dirty="0"/>
                  <a:t>-origin-1channel-10classes, structure</a:t>
                </a:r>
                <a:endParaRPr lang="zh-CN" altLang="en-US" sz="1200" dirty="0"/>
              </a:p>
            </p:txBody>
          </p:sp>
        </mc:Choice>
        <mc:Fallback xmlns="">
          <p:sp>
            <p:nvSpPr>
              <p:cNvPr id="10" name="文本框 9">
                <a:extLst>
                  <a:ext uri="{FF2B5EF4-FFF2-40B4-BE49-F238E27FC236}">
                    <a16:creationId xmlns:a16="http://schemas.microsoft.com/office/drawing/2014/main" id="{738391E0-4450-4053-993C-B55ECD19F5CB}"/>
                  </a:ext>
                </a:extLst>
              </p:cNvPr>
              <p:cNvSpPr txBox="1">
                <a:spLocks noRot="1" noChangeAspect="1" noMove="1" noResize="1" noEditPoints="1" noAdjustHandles="1" noChangeArrowheads="1" noChangeShapeType="1" noTextEdit="1"/>
              </p:cNvSpPr>
              <p:nvPr/>
            </p:nvSpPr>
            <p:spPr>
              <a:xfrm>
                <a:off x="3770585" y="6346743"/>
                <a:ext cx="3557752" cy="276999"/>
              </a:xfrm>
              <a:prstGeom prst="rect">
                <a:avLst/>
              </a:prstGeom>
              <a:blipFill>
                <a:blip r:embed="rId5"/>
                <a:stretch>
                  <a:fillRect l="-172"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4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B13EA19-3AAF-4881-AC4A-B8450EB9FC3A}"/>
                  </a:ext>
                </a:extLst>
              </p:cNvPr>
              <p:cNvSpPr>
                <a:spLocks noGrp="1"/>
              </p:cNvSpPr>
              <p:nvPr>
                <p:ph type="title"/>
              </p:nvPr>
            </p:nvSpPr>
            <p:spPr>
              <a:xfrm>
                <a:off x="838200" y="166394"/>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𝑂𝑟𝑖𝑔𝑖𝑛𝑎𝑙</m:t>
                      </m:r>
                    </m:oMath>
                  </m:oMathPara>
                </a14:m>
                <a:endParaRPr lang="zh-CN" altLang="en-US" dirty="0"/>
              </a:p>
            </p:txBody>
          </p:sp>
        </mc:Choice>
        <mc:Fallback xmlns="">
          <p:sp>
            <p:nvSpPr>
              <p:cNvPr id="8" name="标题 1">
                <a:extLst>
                  <a:ext uri="{FF2B5EF4-FFF2-40B4-BE49-F238E27FC236}">
                    <a16:creationId xmlns:a16="http://schemas.microsoft.com/office/drawing/2014/main" id="{BB13EA19-3AAF-4881-AC4A-B8450EB9FC3A}"/>
                  </a:ext>
                </a:extLst>
              </p:cNvPr>
              <p:cNvSpPr>
                <a:spLocks noGrp="1" noRot="1" noChangeAspect="1" noMove="1" noResize="1" noEditPoints="1" noAdjustHandles="1" noChangeArrowheads="1" noChangeShapeType="1" noTextEdit="1"/>
              </p:cNvSpPr>
              <p:nvPr>
                <p:ph type="title"/>
              </p:nvPr>
            </p:nvSpPr>
            <p:spPr>
              <a:xfrm>
                <a:off x="838200" y="166394"/>
                <a:ext cx="10515600" cy="1325563"/>
              </a:xfr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23B18D7-2D29-4227-9288-BEB231EF0689}"/>
                  </a:ext>
                </a:extLst>
              </p:cNvPr>
              <p:cNvSpPr txBox="1"/>
              <p:nvPr/>
            </p:nvSpPr>
            <p:spPr>
              <a:xfrm>
                <a:off x="5134614" y="6164753"/>
                <a:ext cx="6098058" cy="307777"/>
              </a:xfrm>
              <a:prstGeom prst="rect">
                <a:avLst/>
              </a:prstGeom>
              <a:noFill/>
            </p:spPr>
            <p:txBody>
              <a:bodyPr wrap="square">
                <a:spAutoFit/>
              </a:bodyPr>
              <a:lstStyle/>
              <a:p>
                <a:pPr algn="l"/>
                <a:r>
                  <a:rPr lang="en-US" altLang="zh-CN" sz="1400" i="0" dirty="0">
                    <a:solidFill>
                      <a:srgbClr val="24292E"/>
                    </a:solidFill>
                    <a:effectLst/>
                    <a:latin typeface="-apple-system"/>
                  </a:rPr>
                  <a:t>Fig. </a:t>
                </a:r>
                <a14:m>
                  <m:oMath xmlns:m="http://schemas.openxmlformats.org/officeDocument/2006/math">
                    <m:r>
                      <a:rPr lang="en-US" altLang="zh-CN" sz="1400" i="1" dirty="0" smtClean="0">
                        <a:solidFill>
                          <a:srgbClr val="24292E"/>
                        </a:solidFill>
                        <a:effectLst/>
                        <a:latin typeface="Cambria Math" panose="02040503050406030204" pitchFamily="18" charset="0"/>
                      </a:rPr>
                      <m:t>𝐾𝑒𝑟𝑎𝑠</m:t>
                    </m:r>
                  </m:oMath>
                </a14:m>
                <a:r>
                  <a:rPr lang="en-US" altLang="zh-CN" sz="1400" i="0" dirty="0">
                    <a:solidFill>
                      <a:srgbClr val="24292E"/>
                    </a:solidFill>
                    <a:effectLst/>
                    <a:latin typeface="-apple-system"/>
                  </a:rPr>
                  <a:t> FLOP Estimator</a:t>
                </a:r>
              </a:p>
            </p:txBody>
          </p:sp>
        </mc:Choice>
        <mc:Fallback xmlns="">
          <p:sp>
            <p:nvSpPr>
              <p:cNvPr id="10" name="文本框 9">
                <a:extLst>
                  <a:ext uri="{FF2B5EF4-FFF2-40B4-BE49-F238E27FC236}">
                    <a16:creationId xmlns:a16="http://schemas.microsoft.com/office/drawing/2014/main" id="{823B18D7-2D29-4227-9288-BEB231EF0689}"/>
                  </a:ext>
                </a:extLst>
              </p:cNvPr>
              <p:cNvSpPr txBox="1">
                <a:spLocks noRot="1" noChangeAspect="1" noMove="1" noResize="1" noEditPoints="1" noAdjustHandles="1" noChangeArrowheads="1" noChangeShapeType="1" noTextEdit="1"/>
              </p:cNvSpPr>
              <p:nvPr/>
            </p:nvSpPr>
            <p:spPr>
              <a:xfrm>
                <a:off x="5134614" y="6164753"/>
                <a:ext cx="6098058" cy="307777"/>
              </a:xfrm>
              <a:prstGeom prst="rect">
                <a:avLst/>
              </a:prstGeom>
              <a:blipFill>
                <a:blip r:embed="rId5"/>
                <a:stretch>
                  <a:fillRect l="-300" t="-1961" b="-1960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F9F8064-6076-4ACB-8139-B5FA734B8C63}"/>
              </a:ext>
            </a:extLst>
          </p:cNvPr>
          <p:cNvPicPr>
            <a:picLocks noChangeAspect="1"/>
          </p:cNvPicPr>
          <p:nvPr/>
        </p:nvPicPr>
        <p:blipFill>
          <a:blip r:embed="rId6"/>
          <a:stretch>
            <a:fillRect/>
          </a:stretch>
        </p:blipFill>
        <p:spPr>
          <a:xfrm>
            <a:off x="176212" y="1166812"/>
            <a:ext cx="11839575" cy="4524375"/>
          </a:xfrm>
          <a:prstGeom prst="rect">
            <a:avLst/>
          </a:prstGeom>
        </p:spPr>
      </p:pic>
      <p:pic>
        <p:nvPicPr>
          <p:cNvPr id="3" name="图片 2">
            <a:extLst>
              <a:ext uri="{FF2B5EF4-FFF2-40B4-BE49-F238E27FC236}">
                <a16:creationId xmlns:a16="http://schemas.microsoft.com/office/drawing/2014/main" id="{777D6D45-586B-43F4-9FDC-B0F73D9AE3C8}"/>
              </a:ext>
            </a:extLst>
          </p:cNvPr>
          <p:cNvPicPr>
            <a:picLocks noChangeAspect="1"/>
          </p:cNvPicPr>
          <p:nvPr/>
        </p:nvPicPr>
        <p:blipFill>
          <a:blip r:embed="rId7"/>
          <a:stretch>
            <a:fillRect/>
          </a:stretch>
        </p:blipFill>
        <p:spPr>
          <a:xfrm>
            <a:off x="392215" y="5763927"/>
            <a:ext cx="3286125" cy="561975"/>
          </a:xfrm>
          <a:prstGeom prst="rect">
            <a:avLst/>
          </a:prstGeom>
        </p:spPr>
      </p:pic>
      <p:pic>
        <p:nvPicPr>
          <p:cNvPr id="6" name="图片 5">
            <a:extLst>
              <a:ext uri="{FF2B5EF4-FFF2-40B4-BE49-F238E27FC236}">
                <a16:creationId xmlns:a16="http://schemas.microsoft.com/office/drawing/2014/main" id="{3E136793-FAB8-4498-87D9-8CD2866985C8}"/>
              </a:ext>
            </a:extLst>
          </p:cNvPr>
          <p:cNvPicPr>
            <a:picLocks noChangeAspect="1"/>
          </p:cNvPicPr>
          <p:nvPr/>
        </p:nvPicPr>
        <p:blipFill>
          <a:blip r:embed="rId8"/>
          <a:stretch>
            <a:fillRect/>
          </a:stretch>
        </p:blipFill>
        <p:spPr>
          <a:xfrm>
            <a:off x="392215" y="6253455"/>
            <a:ext cx="4200525" cy="438150"/>
          </a:xfrm>
          <a:prstGeom prst="rect">
            <a:avLst/>
          </a:prstGeom>
        </p:spPr>
      </p:pic>
      <p:pic>
        <p:nvPicPr>
          <p:cNvPr id="9" name="图片 8">
            <a:extLst>
              <a:ext uri="{FF2B5EF4-FFF2-40B4-BE49-F238E27FC236}">
                <a16:creationId xmlns:a16="http://schemas.microsoft.com/office/drawing/2014/main" id="{37683568-1935-4F5E-ACF4-0604DA7522E7}"/>
              </a:ext>
            </a:extLst>
          </p:cNvPr>
          <p:cNvPicPr>
            <a:picLocks noChangeAspect="1"/>
          </p:cNvPicPr>
          <p:nvPr/>
        </p:nvPicPr>
        <p:blipFill>
          <a:blip r:embed="rId9"/>
          <a:stretch>
            <a:fillRect/>
          </a:stretch>
        </p:blipFill>
        <p:spPr>
          <a:xfrm>
            <a:off x="7650263" y="5542018"/>
            <a:ext cx="4114800" cy="876300"/>
          </a:xfrm>
          <a:prstGeom prst="rect">
            <a:avLst/>
          </a:prstGeom>
        </p:spPr>
      </p:pic>
    </p:spTree>
    <p:extLst>
      <p:ext uri="{BB962C8B-B14F-4D97-AF65-F5344CB8AC3E}">
        <p14:creationId xmlns:p14="http://schemas.microsoft.com/office/powerpoint/2010/main" val="268943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6E24D5-54D8-4091-B2E4-B668CABA90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9573" y="620052"/>
            <a:ext cx="6578915" cy="5904926"/>
          </a:xfrm>
          <a:prstGeom prst="rect">
            <a:avLst/>
          </a:prstGeom>
          <a:noFill/>
          <a:ln>
            <a:noFill/>
          </a:ln>
        </p:spPr>
      </p:pic>
      <p:sp>
        <p:nvSpPr>
          <p:cNvPr id="2" name="标题 1">
            <a:extLst>
              <a:ext uri="{FF2B5EF4-FFF2-40B4-BE49-F238E27FC236}">
                <a16:creationId xmlns:a16="http://schemas.microsoft.com/office/drawing/2014/main" id="{FEA56B0E-2F8B-4A8E-8A38-86C9E9081B48}"/>
              </a:ext>
            </a:extLst>
          </p:cNvPr>
          <p:cNvSpPr>
            <a:spLocks noGrp="1"/>
          </p:cNvSpPr>
          <p:nvPr>
            <p:ph type="title"/>
          </p:nvPr>
        </p:nvSpPr>
        <p:spPr>
          <a:xfrm>
            <a:off x="4075899" y="-26633"/>
            <a:ext cx="3638796" cy="1325563"/>
          </a:xfrm>
        </p:spPr>
        <p:txBody>
          <a:bodyPr/>
          <a:lstStyle/>
          <a:p>
            <a:pPr algn="ctr"/>
            <a:r>
              <a:rPr lang="en-US" altLang="zh-CN" dirty="0"/>
              <a:t>Workflow</a:t>
            </a:r>
            <a:endParaRPr lang="zh-CN" altLang="en-US" dirty="0"/>
          </a:p>
        </p:txBody>
      </p:sp>
      <p:sp>
        <p:nvSpPr>
          <p:cNvPr id="6" name="内容占位符 2">
            <a:extLst>
              <a:ext uri="{FF2B5EF4-FFF2-40B4-BE49-F238E27FC236}">
                <a16:creationId xmlns:a16="http://schemas.microsoft.com/office/drawing/2014/main" id="{0CB65325-E5C0-463E-B2AA-2E4A91E0E14A}"/>
              </a:ext>
            </a:extLst>
          </p:cNvPr>
          <p:cNvSpPr txBox="1">
            <a:spLocks/>
          </p:cNvSpPr>
          <p:nvPr/>
        </p:nvSpPr>
        <p:spPr>
          <a:xfrm>
            <a:off x="3118241" y="6356350"/>
            <a:ext cx="6446294" cy="650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Fig.1 picture of workflow generated by us using open google Drive</a:t>
            </a:r>
            <a:endParaRPr lang="zh-CN" altLang="en-US" sz="14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56451E2F-C50F-4500-A937-F70C9D6E84CE}"/>
              </a:ext>
            </a:extLst>
          </p:cNvPr>
          <p:cNvSpPr>
            <a:spLocks noGrp="1"/>
          </p:cNvSpPr>
          <p:nvPr>
            <p:ph type="sldNum" sz="quarter" idx="12"/>
          </p:nvPr>
        </p:nvSpPr>
        <p:spPr/>
        <p:txBody>
          <a:bodyPr/>
          <a:lstStyle/>
          <a:p>
            <a:fld id="{7D9BB5D0-35E4-459D-AEF3-FE4D7C45CC19}" type="slidenum">
              <a:rPr lang="zh-CN" altLang="en-US" smtClean="0"/>
              <a:t>2</a:t>
            </a:fld>
            <a:endParaRPr lang="zh-CN" altLang="en-US"/>
          </a:p>
        </p:txBody>
      </p:sp>
    </p:spTree>
    <p:extLst>
      <p:ext uri="{BB962C8B-B14F-4D97-AF65-F5344CB8AC3E}">
        <p14:creationId xmlns:p14="http://schemas.microsoft.com/office/powerpoint/2010/main" val="396676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ED748B70-EB8C-4E43-B64A-2322FB1DC1F6}"/>
              </a:ext>
            </a:extLst>
          </p:cNvPr>
          <p:cNvPicPr>
            <a:picLocks noChangeAspect="1"/>
          </p:cNvPicPr>
          <p:nvPr/>
        </p:nvPicPr>
        <p:blipFill>
          <a:blip r:embed="rId3"/>
          <a:stretch>
            <a:fillRect/>
          </a:stretch>
        </p:blipFill>
        <p:spPr>
          <a:xfrm>
            <a:off x="2255555" y="1378631"/>
            <a:ext cx="8632041" cy="2826479"/>
          </a:xfrm>
          <a:prstGeom prst="rect">
            <a:avLst/>
          </a:prstGeom>
        </p:spPr>
      </p:pic>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9EE1ACF-A235-4C09-BF3A-5604D63E19F4}"/>
                  </a:ext>
                </a:extLst>
              </p:cNvPr>
              <p:cNvSpPr>
                <a:spLocks noGrp="1"/>
              </p:cNvSpPr>
              <p:nvPr>
                <p:ph type="title"/>
              </p:nvPr>
            </p:nvSpPr>
            <p:spPr>
              <a:xfrm>
                <a:off x="173098" y="45038"/>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𝑀𝑜𝑑𝑖𝑓𝑖𝑒𝑑</m:t>
                      </m:r>
                    </m:oMath>
                  </m:oMathPara>
                </a14:m>
                <a:endParaRPr lang="zh-CN" altLang="en-US" dirty="0"/>
              </a:p>
            </p:txBody>
          </p:sp>
        </mc:Choice>
        <mc:Fallback xmlns="">
          <p:sp>
            <p:nvSpPr>
              <p:cNvPr id="2" name="标题 1">
                <a:extLst>
                  <a:ext uri="{FF2B5EF4-FFF2-40B4-BE49-F238E27FC236}">
                    <a16:creationId xmlns:a16="http://schemas.microsoft.com/office/drawing/2014/main" id="{99EE1ACF-A235-4C09-BF3A-5604D63E19F4}"/>
                  </a:ext>
                </a:extLst>
              </p:cNvPr>
              <p:cNvSpPr>
                <a:spLocks noGrp="1" noRot="1" noChangeAspect="1" noMove="1" noResize="1" noEditPoints="1" noAdjustHandles="1" noChangeArrowheads="1" noChangeShapeType="1" noTextEdit="1"/>
              </p:cNvSpPr>
              <p:nvPr>
                <p:ph type="title"/>
              </p:nvPr>
            </p:nvSpPr>
            <p:spPr>
              <a:xfrm>
                <a:off x="173098" y="45038"/>
                <a:ext cx="10515600" cy="1325563"/>
              </a:xfr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
                <a:extLst>
                  <a:ext uri="{FF2B5EF4-FFF2-40B4-BE49-F238E27FC236}">
                    <a16:creationId xmlns:a16="http://schemas.microsoft.com/office/drawing/2014/main" id="{6BB3ED3E-BD3F-4985-B8FC-766A3DF7FE37}"/>
                  </a:ext>
                </a:extLst>
              </p:cNvPr>
              <p:cNvSpPr>
                <a:spLocks noChangeArrowheads="1"/>
              </p:cNvSpPr>
              <p:nvPr/>
            </p:nvSpPr>
            <p:spPr bwMode="auto">
              <a:xfrm>
                <a:off x="2079085" y="4388871"/>
                <a:ext cx="7857360" cy="129663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In our </a:t>
                </a:r>
                <a14:m>
                  <m:oMath xmlns:m="http://schemas.openxmlformats.org/officeDocument/2006/math">
                    <m:r>
                      <a:rPr kumimoji="0" lang="en-US" altLang="zh-CN" b="0" i="1" u="none" strike="noStrike" cap="none" normalizeH="0" baseline="0" dirty="0" smtClean="0">
                        <a:ln>
                          <a:noFill/>
                        </a:ln>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𝐴𝑙𝑒𝑥𝑁𝑒𝑡</m:t>
                    </m:r>
                  </m:oMath>
                </a14:m>
                <a:r>
                  <a:rPr kumimoji="0" lang="en-US" altLang="zh-CN"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 models, input size is (224,224,1). It has 6-layer neural network, 3 convolutional layers and 3 full connection layers, the maximum pooling layer is added after the 3 convolutional layers</a:t>
                </a:r>
                <a:endParaRPr kumimoji="0" lang="en-US" altLang="zh-CN" sz="4000" b="0" i="0" u="none" strike="noStrike" cap="none" normalizeH="0" baseline="0" dirty="0">
                  <a:ln>
                    <a:noFill/>
                  </a:ln>
                  <a:solidFill>
                    <a:schemeClr val="tx1"/>
                  </a:solidFill>
                  <a:effectLst/>
                </a:endParaRPr>
              </a:p>
            </p:txBody>
          </p:sp>
        </mc:Choice>
        <mc:Fallback>
          <p:sp>
            <p:nvSpPr>
              <p:cNvPr id="17" name="Rectangle 1">
                <a:extLst>
                  <a:ext uri="{FF2B5EF4-FFF2-40B4-BE49-F238E27FC236}">
                    <a16:creationId xmlns:a16="http://schemas.microsoft.com/office/drawing/2014/main" id="{6BB3ED3E-BD3F-4985-B8FC-766A3DF7FE37}"/>
                  </a:ext>
                </a:extLst>
              </p:cNvPr>
              <p:cNvSpPr>
                <a:spLocks noRot="1" noChangeAspect="1" noMove="1" noResize="1" noEditPoints="1" noAdjustHandles="1" noChangeArrowheads="1" noChangeShapeType="1" noTextEdit="1"/>
              </p:cNvSpPr>
              <p:nvPr/>
            </p:nvSpPr>
            <p:spPr bwMode="auto">
              <a:xfrm>
                <a:off x="2079085" y="4388871"/>
                <a:ext cx="7857360" cy="1296637"/>
              </a:xfrm>
              <a:prstGeom prst="rect">
                <a:avLst/>
              </a:prstGeom>
              <a:blipFill>
                <a:blip r:embed="rId5"/>
                <a:stretch>
                  <a:fillRect l="-621" r="-698" b="-70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C8566DF-CC4E-4820-B064-5BC2885537A7}"/>
              </a:ext>
            </a:extLst>
          </p:cNvPr>
          <p:cNvSpPr>
            <a:spLocks noGrp="1"/>
          </p:cNvSpPr>
          <p:nvPr>
            <p:ph type="sldNum" sz="quarter" idx="12"/>
          </p:nvPr>
        </p:nvSpPr>
        <p:spPr/>
        <p:txBody>
          <a:bodyPr/>
          <a:lstStyle/>
          <a:p>
            <a:fld id="{7D9BB5D0-35E4-459D-AEF3-FE4D7C45CC19}" type="slidenum">
              <a:rPr lang="zh-CN" altLang="en-US" smtClean="0"/>
              <a:t>20</a:t>
            </a:fld>
            <a:endParaRPr lang="zh-CN" altLang="en-US"/>
          </a:p>
        </p:txBody>
      </p:sp>
    </p:spTree>
    <p:extLst>
      <p:ext uri="{BB962C8B-B14F-4D97-AF65-F5344CB8AC3E}">
        <p14:creationId xmlns:p14="http://schemas.microsoft.com/office/powerpoint/2010/main" val="224573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181DCFF-3671-4779-B8D0-01F47C1AB62C}"/>
              </a:ext>
            </a:extLst>
          </p:cNvPr>
          <p:cNvPicPr>
            <a:picLocks noChangeAspect="1"/>
          </p:cNvPicPr>
          <p:nvPr/>
        </p:nvPicPr>
        <p:blipFill>
          <a:blip r:embed="rId3"/>
          <a:stretch>
            <a:fillRect/>
          </a:stretch>
        </p:blipFill>
        <p:spPr>
          <a:xfrm>
            <a:off x="3941681" y="1305446"/>
            <a:ext cx="4308637" cy="4743515"/>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0B22CB8-4D3F-4E41-BCC1-4669DFC4F329}"/>
                  </a:ext>
                </a:extLst>
              </p:cNvPr>
              <p:cNvSpPr txBox="1"/>
              <p:nvPr/>
            </p:nvSpPr>
            <p:spPr>
              <a:xfrm>
                <a:off x="4127033" y="6048961"/>
                <a:ext cx="3557752" cy="276999"/>
              </a:xfrm>
              <a:prstGeom prst="rect">
                <a:avLst/>
              </a:prstGeom>
              <a:noFill/>
            </p:spPr>
            <p:txBody>
              <a:bodyPr wrap="square">
                <a:spAutoFit/>
              </a:bodyPr>
              <a:lstStyle/>
              <a:p>
                <a:r>
                  <a:rPr lang="en-US" altLang="zh-CN" sz="1200" dirty="0"/>
                  <a:t>Fig. </a:t>
                </a:r>
                <a14:m>
                  <m:oMath xmlns:m="http://schemas.openxmlformats.org/officeDocument/2006/math">
                    <m:r>
                      <a:rPr lang="en-US" altLang="zh-CN" sz="1200" i="1" dirty="0" smtClean="0">
                        <a:latin typeface="Cambria Math" panose="02040503050406030204" pitchFamily="18" charset="0"/>
                      </a:rPr>
                      <m:t>𝐴𝑙𝑒𝑥𝑁𝑒𝑡</m:t>
                    </m:r>
                  </m:oMath>
                </a14:m>
                <a:r>
                  <a:rPr lang="en-US" altLang="zh-CN" sz="1200" dirty="0"/>
                  <a:t>-our-1channel-10classes, structure</a:t>
                </a:r>
                <a:endParaRPr lang="zh-CN" altLang="en-US" sz="1200" dirty="0"/>
              </a:p>
            </p:txBody>
          </p:sp>
        </mc:Choice>
        <mc:Fallback xmlns="">
          <p:sp>
            <p:nvSpPr>
              <p:cNvPr id="7" name="文本框 6">
                <a:extLst>
                  <a:ext uri="{FF2B5EF4-FFF2-40B4-BE49-F238E27FC236}">
                    <a16:creationId xmlns:a16="http://schemas.microsoft.com/office/drawing/2014/main" id="{80B22CB8-4D3F-4E41-BCC1-4669DFC4F329}"/>
                  </a:ext>
                </a:extLst>
              </p:cNvPr>
              <p:cNvSpPr txBox="1">
                <a:spLocks noRot="1" noChangeAspect="1" noMove="1" noResize="1" noEditPoints="1" noAdjustHandles="1" noChangeArrowheads="1" noChangeShapeType="1" noTextEdit="1"/>
              </p:cNvSpPr>
              <p:nvPr/>
            </p:nvSpPr>
            <p:spPr>
              <a:xfrm>
                <a:off x="4127033" y="6048961"/>
                <a:ext cx="3557752" cy="276999"/>
              </a:xfrm>
              <a:prstGeom prst="rect">
                <a:avLst/>
              </a:prstGeom>
              <a:blipFill>
                <a:blip r:embed="rId4"/>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标题 1">
                <a:extLst>
                  <a:ext uri="{FF2B5EF4-FFF2-40B4-BE49-F238E27FC236}">
                    <a16:creationId xmlns:a16="http://schemas.microsoft.com/office/drawing/2014/main" id="{0D068C25-BDEC-4826-AE6C-952D7DCD26CB}"/>
                  </a:ext>
                </a:extLst>
              </p:cNvPr>
              <p:cNvSpPr>
                <a:spLocks noGrp="1"/>
              </p:cNvSpPr>
              <p:nvPr>
                <p:ph type="title"/>
              </p:nvPr>
            </p:nvSpPr>
            <p:spPr>
              <a:xfrm>
                <a:off x="644200" y="180476"/>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𝑀𝑜𝑑𝑖𝑓𝑖𝑒𝑑</m:t>
                      </m:r>
                    </m:oMath>
                  </m:oMathPara>
                </a14:m>
                <a:endParaRPr lang="zh-CN" altLang="en-US" dirty="0"/>
              </a:p>
            </p:txBody>
          </p:sp>
        </mc:Choice>
        <mc:Fallback xmlns="">
          <p:sp>
            <p:nvSpPr>
              <p:cNvPr id="13" name="标题 1">
                <a:extLst>
                  <a:ext uri="{FF2B5EF4-FFF2-40B4-BE49-F238E27FC236}">
                    <a16:creationId xmlns:a16="http://schemas.microsoft.com/office/drawing/2014/main" id="{0D068C25-BDEC-4826-AE6C-952D7DCD26CB}"/>
                  </a:ext>
                </a:extLst>
              </p:cNvPr>
              <p:cNvSpPr>
                <a:spLocks noGrp="1" noRot="1" noChangeAspect="1" noMove="1" noResize="1" noEditPoints="1" noAdjustHandles="1" noChangeArrowheads="1" noChangeShapeType="1" noTextEdit="1"/>
              </p:cNvSpPr>
              <p:nvPr>
                <p:ph type="title"/>
              </p:nvPr>
            </p:nvSpPr>
            <p:spPr>
              <a:xfrm>
                <a:off x="644200" y="180476"/>
                <a:ext cx="10515600" cy="1325563"/>
              </a:xfr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0296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标题 1">
                <a:extLst>
                  <a:ext uri="{FF2B5EF4-FFF2-40B4-BE49-F238E27FC236}">
                    <a16:creationId xmlns:a16="http://schemas.microsoft.com/office/drawing/2014/main" id="{1BAF0506-6C67-4528-A466-28DDB58E5261}"/>
                  </a:ext>
                </a:extLst>
              </p:cNvPr>
              <p:cNvSpPr>
                <a:spLocks noGrp="1"/>
              </p:cNvSpPr>
              <p:nvPr>
                <p:ph type="title"/>
              </p:nvPr>
            </p:nvSpPr>
            <p:spPr>
              <a:xfrm>
                <a:off x="644200" y="180476"/>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𝐴𝑙𝑒𝑥𝑁𝑒𝑡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𝑀𝑜𝑑𝑖𝑓𝑖𝑒𝑑</m:t>
                      </m:r>
                    </m:oMath>
                  </m:oMathPara>
                </a14:m>
                <a:endParaRPr lang="zh-CN" altLang="en-US" dirty="0"/>
              </a:p>
            </p:txBody>
          </p:sp>
        </mc:Choice>
        <mc:Fallback xmlns="">
          <p:sp>
            <p:nvSpPr>
              <p:cNvPr id="6" name="标题 1">
                <a:extLst>
                  <a:ext uri="{FF2B5EF4-FFF2-40B4-BE49-F238E27FC236}">
                    <a16:creationId xmlns:a16="http://schemas.microsoft.com/office/drawing/2014/main" id="{1BAF0506-6C67-4528-A466-28DDB58E5261}"/>
                  </a:ext>
                </a:extLst>
              </p:cNvPr>
              <p:cNvSpPr>
                <a:spLocks noGrp="1" noRot="1" noChangeAspect="1" noMove="1" noResize="1" noEditPoints="1" noAdjustHandles="1" noChangeArrowheads="1" noChangeShapeType="1" noTextEdit="1"/>
              </p:cNvSpPr>
              <p:nvPr>
                <p:ph type="title"/>
              </p:nvPr>
            </p:nvSpPr>
            <p:spPr>
              <a:xfrm>
                <a:off x="644200" y="180476"/>
                <a:ext cx="10515600" cy="1325563"/>
              </a:xfr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73482D8-5F3D-476B-863D-9474956CF8C7}"/>
                  </a:ext>
                </a:extLst>
              </p:cNvPr>
              <p:cNvSpPr txBox="1"/>
              <p:nvPr/>
            </p:nvSpPr>
            <p:spPr>
              <a:xfrm>
                <a:off x="5061742" y="5888679"/>
                <a:ext cx="6098058" cy="307777"/>
              </a:xfrm>
              <a:prstGeom prst="rect">
                <a:avLst/>
              </a:prstGeom>
              <a:noFill/>
            </p:spPr>
            <p:txBody>
              <a:bodyPr wrap="square">
                <a:spAutoFit/>
              </a:bodyPr>
              <a:lstStyle/>
              <a:p>
                <a:pPr algn="l"/>
                <a:r>
                  <a:rPr lang="en-US" altLang="zh-CN" sz="1400" i="0" dirty="0">
                    <a:solidFill>
                      <a:srgbClr val="24292E"/>
                    </a:solidFill>
                    <a:effectLst/>
                    <a:latin typeface="-apple-system"/>
                  </a:rPr>
                  <a:t>Fig. </a:t>
                </a:r>
                <a14:m>
                  <m:oMath xmlns:m="http://schemas.openxmlformats.org/officeDocument/2006/math">
                    <m:r>
                      <a:rPr lang="en-US" altLang="zh-CN" sz="1400" i="1" dirty="0" smtClean="0">
                        <a:solidFill>
                          <a:srgbClr val="24292E"/>
                        </a:solidFill>
                        <a:effectLst/>
                        <a:latin typeface="Cambria Math" panose="02040503050406030204" pitchFamily="18" charset="0"/>
                      </a:rPr>
                      <m:t>𝐾𝑒𝑟𝑎𝑠</m:t>
                    </m:r>
                  </m:oMath>
                </a14:m>
                <a:r>
                  <a:rPr lang="en-US" altLang="zh-CN" sz="1400" i="0" dirty="0">
                    <a:solidFill>
                      <a:srgbClr val="24292E"/>
                    </a:solidFill>
                    <a:effectLst/>
                    <a:latin typeface="-apple-system"/>
                  </a:rPr>
                  <a:t> FLOP Estimator (GB)</a:t>
                </a:r>
              </a:p>
            </p:txBody>
          </p:sp>
        </mc:Choice>
        <mc:Fallback xmlns="">
          <p:sp>
            <p:nvSpPr>
              <p:cNvPr id="7" name="文本框 6">
                <a:extLst>
                  <a:ext uri="{FF2B5EF4-FFF2-40B4-BE49-F238E27FC236}">
                    <a16:creationId xmlns:a16="http://schemas.microsoft.com/office/drawing/2014/main" id="{C73482D8-5F3D-476B-863D-9474956CF8C7}"/>
                  </a:ext>
                </a:extLst>
              </p:cNvPr>
              <p:cNvSpPr txBox="1">
                <a:spLocks noRot="1" noChangeAspect="1" noMove="1" noResize="1" noEditPoints="1" noAdjustHandles="1" noChangeArrowheads="1" noChangeShapeType="1" noTextEdit="1"/>
              </p:cNvSpPr>
              <p:nvPr/>
            </p:nvSpPr>
            <p:spPr>
              <a:xfrm>
                <a:off x="5061742" y="5888679"/>
                <a:ext cx="6098058" cy="307777"/>
              </a:xfrm>
              <a:prstGeom prst="rect">
                <a:avLst/>
              </a:prstGeom>
              <a:blipFill>
                <a:blip r:embed="rId5"/>
                <a:stretch>
                  <a:fillRect l="-300" t="-4000" b="-200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0780164-3CA0-4F78-A66A-B38B04DA36DB}"/>
              </a:ext>
            </a:extLst>
          </p:cNvPr>
          <p:cNvPicPr>
            <a:picLocks noChangeAspect="1"/>
          </p:cNvPicPr>
          <p:nvPr/>
        </p:nvPicPr>
        <p:blipFill>
          <a:blip r:embed="rId6"/>
          <a:stretch>
            <a:fillRect/>
          </a:stretch>
        </p:blipFill>
        <p:spPr>
          <a:xfrm>
            <a:off x="152400" y="1190625"/>
            <a:ext cx="11887200" cy="4476750"/>
          </a:xfrm>
          <a:prstGeom prst="rect">
            <a:avLst/>
          </a:prstGeom>
        </p:spPr>
      </p:pic>
    </p:spTree>
    <p:extLst>
      <p:ext uri="{BB962C8B-B14F-4D97-AF65-F5344CB8AC3E}">
        <p14:creationId xmlns:p14="http://schemas.microsoft.com/office/powerpoint/2010/main" val="202362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26A32AC0-4D85-46B0-B467-AAE6C20F8C94}"/>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m:t>
                      </m:r>
                    </m:oMath>
                  </m:oMathPara>
                </a14:m>
                <a:endParaRPr lang="zh-CN" altLang="en-US" dirty="0"/>
              </a:p>
            </p:txBody>
          </p:sp>
        </mc:Choice>
        <mc:Fallback xmlns="">
          <p:sp>
            <p:nvSpPr>
              <p:cNvPr id="2" name="标题 1">
                <a:extLst>
                  <a:ext uri="{FF2B5EF4-FFF2-40B4-BE49-F238E27FC236}">
                    <a16:creationId xmlns:a16="http://schemas.microsoft.com/office/drawing/2014/main" id="{26A32AC0-4D85-46B0-B467-AAE6C20F8C9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638A76C-36B9-40FD-8BF7-4C13B0151D47}"/>
              </a:ext>
            </a:extLst>
          </p:cNvPr>
          <p:cNvPicPr>
            <a:picLocks noChangeAspect="1"/>
          </p:cNvPicPr>
          <p:nvPr/>
        </p:nvPicPr>
        <p:blipFill>
          <a:blip r:embed="rId3"/>
          <a:stretch>
            <a:fillRect/>
          </a:stretch>
        </p:blipFill>
        <p:spPr>
          <a:xfrm>
            <a:off x="2545394" y="1532931"/>
            <a:ext cx="7101211" cy="3972982"/>
          </a:xfrm>
          <a:prstGeom prst="rect">
            <a:avLst/>
          </a:prstGeom>
        </p:spPr>
      </p:pic>
      <p:sp>
        <p:nvSpPr>
          <p:cNvPr id="7" name="文本框 6">
            <a:extLst>
              <a:ext uri="{FF2B5EF4-FFF2-40B4-BE49-F238E27FC236}">
                <a16:creationId xmlns:a16="http://schemas.microsoft.com/office/drawing/2014/main" id="{0ACB67F7-9A00-4860-82E4-9556988A1164}"/>
              </a:ext>
            </a:extLst>
          </p:cNvPr>
          <p:cNvSpPr txBox="1"/>
          <p:nvPr/>
        </p:nvSpPr>
        <p:spPr>
          <a:xfrm>
            <a:off x="3251445" y="5705667"/>
            <a:ext cx="6948997" cy="276999"/>
          </a:xfrm>
          <a:prstGeom prst="rect">
            <a:avLst/>
          </a:prstGeom>
          <a:noFill/>
        </p:spPr>
        <p:txBody>
          <a:bodyPr wrap="square">
            <a:spAutoFit/>
          </a:bodyPr>
          <a:lstStyle/>
          <a:p>
            <a:r>
              <a:rPr lang="en-US" altLang="zh-CN" sz="1200" dirty="0"/>
              <a:t>Fig.21 From website: </a:t>
            </a:r>
            <a:r>
              <a:rPr lang="zh-CN" altLang="en-US" sz="1200" dirty="0"/>
              <a:t>https://neurohive.io/en/popular-networks/vgg16/</a:t>
            </a:r>
          </a:p>
        </p:txBody>
      </p:sp>
      <p:sp>
        <p:nvSpPr>
          <p:cNvPr id="3" name="灯片编号占位符 2">
            <a:extLst>
              <a:ext uri="{FF2B5EF4-FFF2-40B4-BE49-F238E27FC236}">
                <a16:creationId xmlns:a16="http://schemas.microsoft.com/office/drawing/2014/main" id="{5DADF2CA-23BE-4EB3-B296-A88A4D989A4F}"/>
              </a:ext>
            </a:extLst>
          </p:cNvPr>
          <p:cNvSpPr>
            <a:spLocks noGrp="1"/>
          </p:cNvSpPr>
          <p:nvPr>
            <p:ph type="sldNum" sz="quarter" idx="12"/>
          </p:nvPr>
        </p:nvSpPr>
        <p:spPr/>
        <p:txBody>
          <a:bodyPr/>
          <a:lstStyle/>
          <a:p>
            <a:fld id="{7D9BB5D0-35E4-459D-AEF3-FE4D7C45CC19}" type="slidenum">
              <a:rPr lang="zh-CN" altLang="en-US" smtClean="0"/>
              <a:t>23</a:t>
            </a:fld>
            <a:endParaRPr lang="zh-CN" altLang="en-US"/>
          </a:p>
        </p:txBody>
      </p:sp>
    </p:spTree>
    <p:extLst>
      <p:ext uri="{BB962C8B-B14F-4D97-AF65-F5344CB8AC3E}">
        <p14:creationId xmlns:p14="http://schemas.microsoft.com/office/powerpoint/2010/main" val="1904459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224D8BB-32F7-4E59-A693-591FF32436C2}"/>
                  </a:ext>
                </a:extLst>
              </p:cNvPr>
              <p:cNvSpPr>
                <a:spLocks noGrp="1"/>
              </p:cNvSpPr>
              <p:nvPr>
                <p:ph type="title"/>
              </p:nvPr>
            </p:nvSpPr>
            <p:spPr/>
            <p:txBody>
              <a:bodyPr/>
              <a:lstStyle/>
              <a:p>
                <a:r>
                  <a:rPr lang="en-US" altLang="zh-CN" dirty="0"/>
                  <a:t>Advantages of </a:t>
                </a:r>
                <a14:m>
                  <m:oMath xmlns:m="http://schemas.openxmlformats.org/officeDocument/2006/math">
                    <m:r>
                      <a:rPr lang="en-US" altLang="zh-CN" i="1" dirty="0" smtClean="0">
                        <a:latin typeface="Cambria Math" panose="02040503050406030204" pitchFamily="18" charset="0"/>
                      </a:rPr>
                      <m:t>𝑉𝐺𝐺</m:t>
                    </m:r>
                  </m:oMath>
                </a14:m>
                <a:endParaRPr lang="zh-CN" altLang="en-US" dirty="0"/>
              </a:p>
            </p:txBody>
          </p:sp>
        </mc:Choice>
        <mc:Fallback xmlns="">
          <p:sp>
            <p:nvSpPr>
              <p:cNvPr id="2" name="标题 1">
                <a:extLst>
                  <a:ext uri="{FF2B5EF4-FFF2-40B4-BE49-F238E27FC236}">
                    <a16:creationId xmlns:a16="http://schemas.microsoft.com/office/drawing/2014/main" id="{4224D8BB-32F7-4E59-A693-591FF32436C2}"/>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B723EC3E-F9FA-4026-994C-727AA4AE5895}"/>
              </a:ext>
            </a:extLst>
          </p:cNvPr>
          <p:cNvSpPr>
            <a:spLocks noGrp="1"/>
          </p:cNvSpPr>
          <p:nvPr>
            <p:ph idx="1"/>
          </p:nvPr>
        </p:nvSpPr>
        <p:spPr>
          <a:xfrm>
            <a:off x="838200" y="1690688"/>
            <a:ext cx="10515600" cy="1994904"/>
          </a:xfrm>
        </p:spPr>
        <p:txBody>
          <a:bodyPr>
            <a:normAutofit lnSpcReduction="10000"/>
          </a:bodyPr>
          <a:lstStyle/>
          <a:p>
            <a:pPr algn="just">
              <a:lnSpc>
                <a:spcPct val="150000"/>
              </a:lnSpc>
            </a:pPr>
            <a:r>
              <a:rPr lang="en-US" altLang="zh-CN" sz="2000" b="0" i="0" dirty="0">
                <a:solidFill>
                  <a:srgbClr val="333333"/>
                </a:solidFill>
                <a:effectLst/>
              </a:rPr>
              <a:t>The structure of VGG Net is regular</a:t>
            </a:r>
            <a:r>
              <a:rPr lang="en-US" altLang="zh-CN" sz="2000" dirty="0">
                <a:solidFill>
                  <a:srgbClr val="333333"/>
                </a:solidFill>
              </a:rPr>
              <a:t>. The depth of layers makes the features wider. It’s more suitable for large data sets.</a:t>
            </a:r>
          </a:p>
          <a:p>
            <a:pPr algn="just">
              <a:lnSpc>
                <a:spcPct val="150000"/>
              </a:lnSpc>
            </a:pPr>
            <a:r>
              <a:rPr lang="en-US" altLang="zh-CN" sz="2000" dirty="0">
                <a:solidFill>
                  <a:srgbClr val="333333"/>
                </a:solidFill>
              </a:rPr>
              <a:t>Several small filters (3x</a:t>
            </a:r>
            <a:r>
              <a:rPr lang="en-US" altLang="zh-CN" sz="2000" b="0" i="0" dirty="0">
                <a:solidFill>
                  <a:srgbClr val="333333"/>
                </a:solidFill>
                <a:effectLst/>
              </a:rPr>
              <a:t>3) is better than a large filter (</a:t>
            </a:r>
            <a:r>
              <a:rPr lang="en-US" altLang="zh-CN" sz="2000" dirty="0">
                <a:solidFill>
                  <a:srgbClr val="333333"/>
                </a:solidFill>
              </a:rPr>
              <a:t>5x5 or 7x7), which have fewer parameters than the large filters. </a:t>
            </a:r>
          </a:p>
          <a:p>
            <a:pPr>
              <a:lnSpc>
                <a:spcPct val="150000"/>
              </a:lnSpc>
            </a:pPr>
            <a:endParaRPr lang="zh-CN" altLang="en-US" dirty="0"/>
          </a:p>
        </p:txBody>
      </p:sp>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7BDA888F-2125-4F6E-BD3E-E9D96052E4B8}"/>
                  </a:ext>
                </a:extLst>
              </p:cNvPr>
              <p:cNvSpPr txBox="1">
                <a:spLocks/>
              </p:cNvSpPr>
              <p:nvPr/>
            </p:nvSpPr>
            <p:spPr>
              <a:xfrm>
                <a:off x="838200" y="36954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Disadvantages of </a:t>
                </a:r>
                <a14:m>
                  <m:oMath xmlns:m="http://schemas.openxmlformats.org/officeDocument/2006/math">
                    <m:r>
                      <a:rPr lang="en-US" altLang="zh-CN" i="1" dirty="0" smtClean="0">
                        <a:latin typeface="Cambria Math" panose="02040503050406030204" pitchFamily="18" charset="0"/>
                      </a:rPr>
                      <m:t>𝑉𝐺𝐺</m:t>
                    </m:r>
                  </m:oMath>
                </a14:m>
                <a:endParaRPr lang="zh-CN" altLang="en-US" dirty="0"/>
              </a:p>
            </p:txBody>
          </p:sp>
        </mc:Choice>
        <mc:Fallback xmlns="">
          <p:sp>
            <p:nvSpPr>
              <p:cNvPr id="4" name="标题 1">
                <a:extLst>
                  <a:ext uri="{FF2B5EF4-FFF2-40B4-BE49-F238E27FC236}">
                    <a16:creationId xmlns:a16="http://schemas.microsoft.com/office/drawing/2014/main" id="{7BDA888F-2125-4F6E-BD3E-E9D96052E4B8}"/>
                  </a:ext>
                </a:extLst>
              </p:cNvPr>
              <p:cNvSpPr txBox="1">
                <a:spLocks noRot="1" noChangeAspect="1" noMove="1" noResize="1" noEditPoints="1" noAdjustHandles="1" noChangeArrowheads="1" noChangeShapeType="1" noTextEdit="1"/>
              </p:cNvSpPr>
              <p:nvPr/>
            </p:nvSpPr>
            <p:spPr>
              <a:xfrm>
                <a:off x="838200" y="3695407"/>
                <a:ext cx="10515600" cy="1325563"/>
              </a:xfrm>
              <a:prstGeom prst="rect">
                <a:avLst/>
              </a:prstGeom>
              <a:blipFill>
                <a:blip r:embed="rId4"/>
                <a:stretch>
                  <a:fillRect l="-237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9BD087D-20CA-4E0D-BEDD-3DC6EBA08B67}"/>
              </a:ext>
            </a:extLst>
          </p:cNvPr>
          <p:cNvSpPr txBox="1"/>
          <p:nvPr/>
        </p:nvSpPr>
        <p:spPr>
          <a:xfrm>
            <a:off x="1040907" y="4654689"/>
            <a:ext cx="6778146" cy="1429622"/>
          </a:xfrm>
          <a:prstGeom prst="rect">
            <a:avLst/>
          </a:prstGeom>
          <a:noFill/>
        </p:spPr>
        <p:txBody>
          <a:bodyPr wrap="square">
            <a:spAutoFit/>
          </a:bodyPr>
          <a:lstStyle/>
          <a:p>
            <a:pPr algn="just">
              <a:lnSpc>
                <a:spcPct val="150000"/>
              </a:lnSpc>
            </a:pPr>
            <a:r>
              <a:rPr lang="en-US" altLang="zh-CN" sz="2000" dirty="0">
                <a:solidFill>
                  <a:srgbClr val="333333"/>
                </a:solidFill>
              </a:rPr>
              <a:t>Parameters are too much: </a:t>
            </a:r>
          </a:p>
          <a:p>
            <a:pPr marL="285750" indent="-285750" algn="just">
              <a:lnSpc>
                <a:spcPct val="150000"/>
              </a:lnSpc>
              <a:buFont typeface="Arial" panose="020B0604020202020204" pitchFamily="34" charset="0"/>
              <a:buChar char="•"/>
            </a:pPr>
            <a:r>
              <a:rPr lang="en-US" altLang="zh-CN" sz="2000" dirty="0">
                <a:solidFill>
                  <a:srgbClr val="333333"/>
                </a:solidFill>
              </a:rPr>
              <a:t>The size is big.</a:t>
            </a:r>
          </a:p>
          <a:p>
            <a:pPr marL="285750" indent="-285750" algn="just">
              <a:lnSpc>
                <a:spcPct val="150000"/>
              </a:lnSpc>
              <a:buFont typeface="Arial" panose="020B0604020202020204" pitchFamily="34" charset="0"/>
              <a:buChar char="•"/>
            </a:pPr>
            <a:r>
              <a:rPr lang="en-US" altLang="zh-CN" sz="2000" b="0" i="0" dirty="0">
                <a:solidFill>
                  <a:srgbClr val="333333"/>
                </a:solidFill>
                <a:effectLst/>
              </a:rPr>
              <a:t>Training speed is slow</a:t>
            </a:r>
          </a:p>
        </p:txBody>
      </p:sp>
      <p:sp>
        <p:nvSpPr>
          <p:cNvPr id="5" name="灯片编号占位符 4">
            <a:extLst>
              <a:ext uri="{FF2B5EF4-FFF2-40B4-BE49-F238E27FC236}">
                <a16:creationId xmlns:a16="http://schemas.microsoft.com/office/drawing/2014/main" id="{4347084C-F3A5-4666-BE53-1120C2238FCE}"/>
              </a:ext>
            </a:extLst>
          </p:cNvPr>
          <p:cNvSpPr>
            <a:spLocks noGrp="1"/>
          </p:cNvSpPr>
          <p:nvPr>
            <p:ph type="sldNum" sz="quarter" idx="12"/>
          </p:nvPr>
        </p:nvSpPr>
        <p:spPr/>
        <p:txBody>
          <a:bodyPr/>
          <a:lstStyle/>
          <a:p>
            <a:fld id="{7D9BB5D0-35E4-459D-AEF3-FE4D7C45CC19}" type="slidenum">
              <a:rPr lang="zh-CN" altLang="en-US" smtClean="0"/>
              <a:t>24</a:t>
            </a:fld>
            <a:endParaRPr lang="zh-CN" altLang="en-US"/>
          </a:p>
        </p:txBody>
      </p:sp>
    </p:spTree>
    <p:extLst>
      <p:ext uri="{BB962C8B-B14F-4D97-AF65-F5344CB8AC3E}">
        <p14:creationId xmlns:p14="http://schemas.microsoft.com/office/powerpoint/2010/main" val="322559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1B89DB81-0B80-4EED-B44F-DA0468D9AFCB}"/>
                  </a:ext>
                </a:extLst>
              </p:cNvPr>
              <p:cNvSpPr>
                <a:spLocks noGrp="1"/>
              </p:cNvSpPr>
              <p:nvPr>
                <p:ph type="title"/>
              </p:nvPr>
            </p:nvSpPr>
            <p:spPr>
              <a:xfrm>
                <a:off x="762000" y="0"/>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−16 </m:t>
                      </m:r>
                      <m:r>
                        <a:rPr lang="en-US" altLang="zh-CN" i="1" dirty="0" smtClean="0">
                          <a:latin typeface="Cambria Math" panose="02040503050406030204" pitchFamily="18" charset="0"/>
                        </a:rPr>
                        <m:t>𝑂𝑟𝑖𝑔𝑖𝑛𝑎𝑙</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𝑣𝑒𝑟𝑠𝑖𝑜𝑛</m:t>
                      </m:r>
                    </m:oMath>
                  </m:oMathPara>
                </a14:m>
                <a:endParaRPr lang="zh-CN" altLang="en-US" dirty="0"/>
              </a:p>
            </p:txBody>
          </p:sp>
        </mc:Choice>
        <mc:Fallback xmlns="">
          <p:sp>
            <p:nvSpPr>
              <p:cNvPr id="2" name="标题 1">
                <a:extLst>
                  <a:ext uri="{FF2B5EF4-FFF2-40B4-BE49-F238E27FC236}">
                    <a16:creationId xmlns:a16="http://schemas.microsoft.com/office/drawing/2014/main" id="{1B89DB81-0B80-4EED-B44F-DA0468D9AFCB}"/>
                  </a:ext>
                </a:extLst>
              </p:cNvPr>
              <p:cNvSpPr>
                <a:spLocks noGrp="1" noRot="1" noChangeAspect="1" noMove="1" noResize="1" noEditPoints="1" noAdjustHandles="1" noChangeArrowheads="1" noChangeShapeType="1" noTextEdit="1"/>
              </p:cNvSpPr>
              <p:nvPr>
                <p:ph type="title"/>
              </p:nvPr>
            </p:nvSpPr>
            <p:spPr>
              <a:xfrm>
                <a:off x="762000" y="0"/>
                <a:ext cx="10515600" cy="1325563"/>
              </a:xfrm>
              <a:blipFill>
                <a:blip r:embed="rId3"/>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7D8137B-CE21-4979-800B-B13B8B745E17}"/>
              </a:ext>
            </a:extLst>
          </p:cNvPr>
          <p:cNvPicPr>
            <a:picLocks noChangeAspect="1"/>
          </p:cNvPicPr>
          <p:nvPr/>
        </p:nvPicPr>
        <p:blipFill>
          <a:blip r:embed="rId4"/>
          <a:stretch>
            <a:fillRect/>
          </a:stretch>
        </p:blipFill>
        <p:spPr>
          <a:xfrm>
            <a:off x="3683704" y="1433079"/>
            <a:ext cx="4824591" cy="455779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61D502D-F7E2-4386-8D46-4DF7ABCB4636}"/>
                  </a:ext>
                </a:extLst>
              </p:cNvPr>
              <p:cNvSpPr txBox="1"/>
              <p:nvPr/>
            </p:nvSpPr>
            <p:spPr>
              <a:xfrm>
                <a:off x="4037114" y="5990872"/>
                <a:ext cx="3557752" cy="276999"/>
              </a:xfrm>
              <a:prstGeom prst="rect">
                <a:avLst/>
              </a:prstGeom>
              <a:noFill/>
            </p:spPr>
            <p:txBody>
              <a:bodyPr wrap="square">
                <a:spAutoFit/>
              </a:bodyPr>
              <a:lstStyle/>
              <a:p>
                <a:r>
                  <a:rPr lang="en-US" altLang="zh-CN" sz="1200" dirty="0"/>
                  <a:t>Fig. </a:t>
                </a:r>
                <a14:m>
                  <m:oMath xmlns:m="http://schemas.openxmlformats.org/officeDocument/2006/math">
                    <m:r>
                      <a:rPr lang="en-US" altLang="zh-CN" sz="1200" b="0" i="1" smtClean="0">
                        <a:latin typeface="Cambria Math" panose="02040503050406030204" pitchFamily="18" charset="0"/>
                      </a:rPr>
                      <m:t>𝑉𝐺𝐺</m:t>
                    </m:r>
                    <m:r>
                      <a:rPr lang="en-US" altLang="zh-CN" sz="1200" b="0" i="1" smtClean="0">
                        <a:latin typeface="Cambria Math" panose="02040503050406030204" pitchFamily="18" charset="0"/>
                      </a:rPr>
                      <m:t>−16</m:t>
                    </m:r>
                  </m:oMath>
                </a14:m>
                <a:r>
                  <a:rPr lang="en-US" altLang="zh-CN" sz="1200" dirty="0"/>
                  <a:t>-origin-1channel-10classes, structure</a:t>
                </a:r>
                <a:endParaRPr lang="zh-CN" altLang="en-US" sz="1200" dirty="0"/>
              </a:p>
            </p:txBody>
          </p:sp>
        </mc:Choice>
        <mc:Fallback xmlns="">
          <p:sp>
            <p:nvSpPr>
              <p:cNvPr id="11" name="文本框 10">
                <a:extLst>
                  <a:ext uri="{FF2B5EF4-FFF2-40B4-BE49-F238E27FC236}">
                    <a16:creationId xmlns:a16="http://schemas.microsoft.com/office/drawing/2014/main" id="{661D502D-F7E2-4386-8D46-4DF7ABCB4636}"/>
                  </a:ext>
                </a:extLst>
              </p:cNvPr>
              <p:cNvSpPr txBox="1">
                <a:spLocks noRot="1" noChangeAspect="1" noMove="1" noResize="1" noEditPoints="1" noAdjustHandles="1" noChangeArrowheads="1" noChangeShapeType="1" noTextEdit="1"/>
              </p:cNvSpPr>
              <p:nvPr/>
            </p:nvSpPr>
            <p:spPr>
              <a:xfrm>
                <a:off x="4037114" y="5990872"/>
                <a:ext cx="3557752" cy="276999"/>
              </a:xfrm>
              <a:prstGeom prst="rect">
                <a:avLst/>
              </a:prstGeom>
              <a:blipFill>
                <a:blip r:embed="rId5"/>
                <a:stretch>
                  <a:fillRect t="-2222" b="-1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449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标题 1">
                <a:extLst>
                  <a:ext uri="{FF2B5EF4-FFF2-40B4-BE49-F238E27FC236}">
                    <a16:creationId xmlns:a16="http://schemas.microsoft.com/office/drawing/2014/main" id="{19EC7A62-F33B-4727-AD8F-C0DA805337CC}"/>
                  </a:ext>
                </a:extLst>
              </p:cNvPr>
              <p:cNvSpPr>
                <a:spLocks noGrp="1"/>
              </p:cNvSpPr>
              <p:nvPr>
                <p:ph type="title"/>
              </p:nvPr>
            </p:nvSpPr>
            <p:spPr>
              <a:xfrm>
                <a:off x="762000" y="0"/>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−16 </m:t>
                      </m:r>
                      <m:r>
                        <a:rPr lang="en-US" altLang="zh-CN" i="1" dirty="0" smtClean="0">
                          <a:latin typeface="Cambria Math" panose="02040503050406030204" pitchFamily="18" charset="0"/>
                        </a:rPr>
                        <m:t>𝑂𝑟𝑖𝑔𝑖𝑛𝑎𝑙</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𝑣𝑒𝑟𝑠𝑖𝑜𝑛</m:t>
                      </m:r>
                    </m:oMath>
                  </m:oMathPara>
                </a14:m>
                <a:endParaRPr lang="zh-CN" altLang="en-US" dirty="0"/>
              </a:p>
            </p:txBody>
          </p:sp>
        </mc:Choice>
        <mc:Fallback xmlns="">
          <p:sp>
            <p:nvSpPr>
              <p:cNvPr id="6" name="标题 1">
                <a:extLst>
                  <a:ext uri="{FF2B5EF4-FFF2-40B4-BE49-F238E27FC236}">
                    <a16:creationId xmlns:a16="http://schemas.microsoft.com/office/drawing/2014/main" id="{19EC7A62-F33B-4727-AD8F-C0DA805337CC}"/>
                  </a:ext>
                </a:extLst>
              </p:cNvPr>
              <p:cNvSpPr>
                <a:spLocks noGrp="1" noRot="1" noChangeAspect="1" noMove="1" noResize="1" noEditPoints="1" noAdjustHandles="1" noChangeArrowheads="1" noChangeShapeType="1" noTextEdit="1"/>
              </p:cNvSpPr>
              <p:nvPr>
                <p:ph type="title"/>
              </p:nvPr>
            </p:nvSpPr>
            <p:spPr>
              <a:xfrm>
                <a:off x="762000" y="0"/>
                <a:ext cx="10515600" cy="1325563"/>
              </a:xfr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A125E1D-854E-4282-92F0-255786F8992F}"/>
                  </a:ext>
                </a:extLst>
              </p:cNvPr>
              <p:cNvSpPr txBox="1"/>
              <p:nvPr/>
            </p:nvSpPr>
            <p:spPr>
              <a:xfrm>
                <a:off x="5280817" y="6120604"/>
                <a:ext cx="6098058" cy="307777"/>
              </a:xfrm>
              <a:prstGeom prst="rect">
                <a:avLst/>
              </a:prstGeom>
              <a:noFill/>
            </p:spPr>
            <p:txBody>
              <a:bodyPr wrap="square">
                <a:spAutoFit/>
              </a:bodyPr>
              <a:lstStyle/>
              <a:p>
                <a:pPr algn="l"/>
                <a:r>
                  <a:rPr lang="en-US" altLang="zh-CN" sz="1400" i="0" dirty="0">
                    <a:solidFill>
                      <a:srgbClr val="24292E"/>
                    </a:solidFill>
                    <a:effectLst/>
                    <a:latin typeface="-apple-system"/>
                  </a:rPr>
                  <a:t>Fig. </a:t>
                </a:r>
                <a14:m>
                  <m:oMath xmlns:m="http://schemas.openxmlformats.org/officeDocument/2006/math">
                    <m:r>
                      <a:rPr lang="en-US" altLang="zh-CN" sz="1400" i="1" dirty="0" smtClean="0">
                        <a:solidFill>
                          <a:srgbClr val="24292E"/>
                        </a:solidFill>
                        <a:effectLst/>
                        <a:latin typeface="Cambria Math" panose="02040503050406030204" pitchFamily="18" charset="0"/>
                      </a:rPr>
                      <m:t>𝐾𝑒𝑟𝑎𝑠</m:t>
                    </m:r>
                  </m:oMath>
                </a14:m>
                <a:r>
                  <a:rPr lang="en-US" altLang="zh-CN" sz="1400" i="0" dirty="0">
                    <a:solidFill>
                      <a:srgbClr val="24292E"/>
                    </a:solidFill>
                    <a:effectLst/>
                    <a:latin typeface="-apple-system"/>
                  </a:rPr>
                  <a:t> FLOP Estimator</a:t>
                </a:r>
              </a:p>
            </p:txBody>
          </p:sp>
        </mc:Choice>
        <mc:Fallback xmlns="">
          <p:sp>
            <p:nvSpPr>
              <p:cNvPr id="7" name="文本框 6">
                <a:extLst>
                  <a:ext uri="{FF2B5EF4-FFF2-40B4-BE49-F238E27FC236}">
                    <a16:creationId xmlns:a16="http://schemas.microsoft.com/office/drawing/2014/main" id="{2A125E1D-854E-4282-92F0-255786F8992F}"/>
                  </a:ext>
                </a:extLst>
              </p:cNvPr>
              <p:cNvSpPr txBox="1">
                <a:spLocks noRot="1" noChangeAspect="1" noMove="1" noResize="1" noEditPoints="1" noAdjustHandles="1" noChangeArrowheads="1" noChangeShapeType="1" noTextEdit="1"/>
              </p:cNvSpPr>
              <p:nvPr/>
            </p:nvSpPr>
            <p:spPr>
              <a:xfrm>
                <a:off x="5280817" y="6120604"/>
                <a:ext cx="6098058" cy="307777"/>
              </a:xfrm>
              <a:prstGeom prst="rect">
                <a:avLst/>
              </a:prstGeom>
              <a:blipFill>
                <a:blip r:embed="rId4"/>
                <a:stretch>
                  <a:fillRect l="-300" t="-3922" b="-1960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505A8CC-9AB7-46C7-9740-84347349963F}"/>
              </a:ext>
            </a:extLst>
          </p:cNvPr>
          <p:cNvPicPr>
            <a:picLocks noChangeAspect="1"/>
          </p:cNvPicPr>
          <p:nvPr/>
        </p:nvPicPr>
        <p:blipFill>
          <a:blip r:embed="rId5"/>
          <a:stretch>
            <a:fillRect/>
          </a:stretch>
        </p:blipFill>
        <p:spPr>
          <a:xfrm>
            <a:off x="1712008" y="1171675"/>
            <a:ext cx="9138730" cy="4948929"/>
          </a:xfrm>
          <a:prstGeom prst="rect">
            <a:avLst/>
          </a:prstGeom>
        </p:spPr>
      </p:pic>
    </p:spTree>
    <p:extLst>
      <p:ext uri="{BB962C8B-B14F-4D97-AF65-F5344CB8AC3E}">
        <p14:creationId xmlns:p14="http://schemas.microsoft.com/office/powerpoint/2010/main" val="1812888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FB127413-341A-4033-B2DE-AD3033C63577}"/>
                  </a:ext>
                </a:extLst>
              </p:cNvPr>
              <p:cNvSpPr>
                <a:spLocks noGrp="1"/>
              </p:cNvSpPr>
              <p:nvPr>
                <p:ph type="title"/>
              </p:nvPr>
            </p:nvSpPr>
            <p:spPr>
              <a:xfrm>
                <a:off x="616259" y="185830"/>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m:t>
                      </m:r>
                      <m:r>
                        <a:rPr lang="en-US" altLang="zh-CN" i="1" dirty="0" smtClean="0">
                          <a:latin typeface="Cambria Math" panose="02040503050406030204" pitchFamily="18" charset="0"/>
                        </a:rPr>
                        <m:t>𝑚𝑜𝑑𝑖𝑓𝑖𝑒𝑑</m:t>
                      </m:r>
                    </m:oMath>
                  </m:oMathPara>
                </a14:m>
                <a:endParaRPr lang="zh-CN" altLang="en-US" dirty="0"/>
              </a:p>
            </p:txBody>
          </p:sp>
        </mc:Choice>
        <mc:Fallback xmlns="">
          <p:sp>
            <p:nvSpPr>
              <p:cNvPr id="2" name="标题 1">
                <a:extLst>
                  <a:ext uri="{FF2B5EF4-FFF2-40B4-BE49-F238E27FC236}">
                    <a16:creationId xmlns:a16="http://schemas.microsoft.com/office/drawing/2014/main" id="{FB127413-341A-4033-B2DE-AD3033C63577}"/>
                  </a:ext>
                </a:extLst>
              </p:cNvPr>
              <p:cNvSpPr>
                <a:spLocks noGrp="1" noRot="1" noChangeAspect="1" noMove="1" noResize="1" noEditPoints="1" noAdjustHandles="1" noChangeArrowheads="1" noChangeShapeType="1" noTextEdit="1"/>
              </p:cNvSpPr>
              <p:nvPr>
                <p:ph type="title"/>
              </p:nvPr>
            </p:nvSpPr>
            <p:spPr>
              <a:xfrm>
                <a:off x="616259" y="185830"/>
                <a:ext cx="10515600" cy="1325563"/>
              </a:xfrm>
              <a:blipFill>
                <a:blip r:embed="rId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998423B5-87C6-4C56-86F7-3F9434036A52}"/>
              </a:ext>
            </a:extLst>
          </p:cNvPr>
          <p:cNvSpPr txBox="1"/>
          <p:nvPr/>
        </p:nvSpPr>
        <p:spPr>
          <a:xfrm>
            <a:off x="2915450" y="5122449"/>
            <a:ext cx="6361100" cy="101566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In our </a:t>
            </a:r>
            <a:r>
              <a:rPr lang="en-US" altLang="zh-CN" sz="2000" dirty="0"/>
              <a:t>VGG </a:t>
            </a:r>
            <a:r>
              <a:rPr kumimoji="0" lang="en-US" altLang="zh-CN" sz="2000"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models, it adopts 10-layer neural network, </a:t>
            </a:r>
            <a:r>
              <a:rPr lang="en-US" altLang="zh-CN" sz="2000" dirty="0">
                <a:ea typeface="等线" panose="02010600030101010101" pitchFamily="2" charset="-122"/>
                <a:cs typeface="Times New Roman" panose="02020603050405020304" pitchFamily="18" charset="0"/>
              </a:rPr>
              <a:t>7 </a:t>
            </a:r>
            <a:r>
              <a:rPr kumimoji="0" lang="en-US" altLang="zh-CN" sz="2000"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convolutional layers and 3 full connection layers. It contains about </a:t>
            </a:r>
            <a:r>
              <a:rPr lang="en-US" altLang="zh-CN" sz="2000" dirty="0">
                <a:ea typeface="等线" panose="02010600030101010101" pitchFamily="2" charset="-122"/>
                <a:cs typeface="Times New Roman" panose="02020603050405020304" pitchFamily="18" charset="0"/>
              </a:rPr>
              <a:t>68</a:t>
            </a:r>
            <a:r>
              <a:rPr kumimoji="0" lang="en-US" altLang="zh-CN" sz="2000" b="0" i="0" u="none" strike="noStrike" cap="none" normalizeH="0" baseline="0" dirty="0">
                <a:ln>
                  <a:noFill/>
                </a:ln>
                <a:solidFill>
                  <a:schemeClr val="tx1"/>
                </a:solidFill>
                <a:effectLst/>
                <a:ea typeface="等线" panose="02010600030101010101" pitchFamily="2" charset="-122"/>
                <a:cs typeface="Times New Roman" panose="02020603050405020304" pitchFamily="18" charset="0"/>
              </a:rPr>
              <a:t> million parameters. </a:t>
            </a:r>
            <a:endParaRPr kumimoji="0" lang="en-US" altLang="zh-CN" sz="4400" b="0" i="0" u="none" strike="noStrike" cap="none" normalizeH="0" baseline="0" dirty="0">
              <a:ln>
                <a:noFill/>
              </a:ln>
              <a:solidFill>
                <a:schemeClr val="tx1"/>
              </a:solidFill>
              <a:effectLst/>
            </a:endParaRPr>
          </a:p>
        </p:txBody>
      </p:sp>
      <p:sp>
        <p:nvSpPr>
          <p:cNvPr id="3" name="灯片编号占位符 2">
            <a:extLst>
              <a:ext uri="{FF2B5EF4-FFF2-40B4-BE49-F238E27FC236}">
                <a16:creationId xmlns:a16="http://schemas.microsoft.com/office/drawing/2014/main" id="{78F54578-C153-4AD8-B5AF-B8684A5DD32C}"/>
              </a:ext>
            </a:extLst>
          </p:cNvPr>
          <p:cNvSpPr>
            <a:spLocks noGrp="1"/>
          </p:cNvSpPr>
          <p:nvPr>
            <p:ph type="sldNum" sz="quarter" idx="12"/>
          </p:nvPr>
        </p:nvSpPr>
        <p:spPr/>
        <p:txBody>
          <a:bodyPr/>
          <a:lstStyle/>
          <a:p>
            <a:fld id="{7D9BB5D0-35E4-459D-AEF3-FE4D7C45CC19}" type="slidenum">
              <a:rPr lang="zh-CN" altLang="en-US" smtClean="0"/>
              <a:t>27</a:t>
            </a:fld>
            <a:endParaRPr lang="zh-CN" altLang="en-US"/>
          </a:p>
        </p:txBody>
      </p:sp>
      <p:pic>
        <p:nvPicPr>
          <p:cNvPr id="6" name="图片 5">
            <a:extLst>
              <a:ext uri="{FF2B5EF4-FFF2-40B4-BE49-F238E27FC236}">
                <a16:creationId xmlns:a16="http://schemas.microsoft.com/office/drawing/2014/main" id="{79DE84BD-5B78-4673-BA58-081827955A2D}"/>
              </a:ext>
            </a:extLst>
          </p:cNvPr>
          <p:cNvPicPr>
            <a:picLocks noChangeAspect="1"/>
          </p:cNvPicPr>
          <p:nvPr/>
        </p:nvPicPr>
        <p:blipFill>
          <a:blip r:embed="rId4"/>
          <a:stretch>
            <a:fillRect/>
          </a:stretch>
        </p:blipFill>
        <p:spPr>
          <a:xfrm>
            <a:off x="2591227" y="1216868"/>
            <a:ext cx="7009546" cy="3687344"/>
          </a:xfrm>
          <a:prstGeom prst="rect">
            <a:avLst/>
          </a:prstGeom>
        </p:spPr>
      </p:pic>
    </p:spTree>
    <p:extLst>
      <p:ext uri="{BB962C8B-B14F-4D97-AF65-F5344CB8AC3E}">
        <p14:creationId xmlns:p14="http://schemas.microsoft.com/office/powerpoint/2010/main" val="407805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EE691D-EBE8-4B73-95D4-98A746C35719}"/>
                  </a:ext>
                </a:extLst>
              </p:cNvPr>
              <p:cNvSpPr txBox="1"/>
              <p:nvPr/>
            </p:nvSpPr>
            <p:spPr>
              <a:xfrm>
                <a:off x="4417465" y="5643237"/>
                <a:ext cx="4036214" cy="307777"/>
              </a:xfrm>
              <a:prstGeom prst="rect">
                <a:avLst/>
              </a:prstGeom>
              <a:noFill/>
            </p:spPr>
            <p:txBody>
              <a:bodyPr wrap="square">
                <a:spAutoFit/>
              </a:bodyPr>
              <a:lstStyle/>
              <a:p>
                <a:r>
                  <a:rPr lang="en-US" altLang="zh-CN" sz="1400" dirty="0"/>
                  <a:t>Fig.22 generate by python </a:t>
                </a:r>
                <a14:m>
                  <m:oMath xmlns:m="http://schemas.openxmlformats.org/officeDocument/2006/math">
                    <m:r>
                      <a:rPr lang="en-US" altLang="zh-CN" sz="1400" i="1" dirty="0" smtClean="0">
                        <a:latin typeface="Cambria Math" panose="02040503050406030204" pitchFamily="18" charset="0"/>
                      </a:rPr>
                      <m:t>𝑚𝑜𝑑𝑒𝑙</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𝑠𝑢𝑚𝑚𝑎𝑟𝑦</m:t>
                    </m:r>
                    <m:r>
                      <a:rPr lang="en-US" altLang="zh-CN" sz="1400" i="1" dirty="0" smtClean="0">
                        <a:latin typeface="Cambria Math" panose="02040503050406030204" pitchFamily="18" charset="0"/>
                      </a:rPr>
                      <m:t>() </m:t>
                    </m:r>
                  </m:oMath>
                </a14:m>
                <a:endParaRPr lang="zh-CN" altLang="en-US" sz="1400" dirty="0"/>
              </a:p>
            </p:txBody>
          </p:sp>
        </mc:Choice>
        <mc:Fallback xmlns="">
          <p:sp>
            <p:nvSpPr>
              <p:cNvPr id="5" name="文本框 4">
                <a:extLst>
                  <a:ext uri="{FF2B5EF4-FFF2-40B4-BE49-F238E27FC236}">
                    <a16:creationId xmlns:a16="http://schemas.microsoft.com/office/drawing/2014/main" id="{51EE691D-EBE8-4B73-95D4-98A746C35719}"/>
                  </a:ext>
                </a:extLst>
              </p:cNvPr>
              <p:cNvSpPr txBox="1">
                <a:spLocks noRot="1" noChangeAspect="1" noMove="1" noResize="1" noEditPoints="1" noAdjustHandles="1" noChangeArrowheads="1" noChangeShapeType="1" noTextEdit="1"/>
              </p:cNvSpPr>
              <p:nvPr/>
            </p:nvSpPr>
            <p:spPr>
              <a:xfrm>
                <a:off x="4417465" y="5643237"/>
                <a:ext cx="4036214" cy="307777"/>
              </a:xfrm>
              <a:prstGeom prst="rect">
                <a:avLst/>
              </a:prstGeom>
              <a:blipFill>
                <a:blip r:embed="rId2"/>
                <a:stretch>
                  <a:fillRect l="-453"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标题 1">
                <a:extLst>
                  <a:ext uri="{FF2B5EF4-FFF2-40B4-BE49-F238E27FC236}">
                    <a16:creationId xmlns:a16="http://schemas.microsoft.com/office/drawing/2014/main" id="{4D3D1FAF-DF9C-4DEF-813F-7ECA7CD0DD3C}"/>
                  </a:ext>
                </a:extLst>
              </p:cNvPr>
              <p:cNvSpPr>
                <a:spLocks noGrp="1"/>
              </p:cNvSpPr>
              <p:nvPr>
                <p:ph type="title"/>
              </p:nvPr>
            </p:nvSpPr>
            <p:spPr>
              <a:xfrm>
                <a:off x="616259" y="185830"/>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m:t>
                      </m:r>
                      <m:r>
                        <a:rPr lang="en-US" altLang="zh-CN" i="1" dirty="0" smtClean="0">
                          <a:latin typeface="Cambria Math" panose="02040503050406030204" pitchFamily="18" charset="0"/>
                        </a:rPr>
                        <m:t>𝑚𝑜𝑑𝑖𝑓𝑖𝑒𝑑</m:t>
                      </m:r>
                    </m:oMath>
                  </m:oMathPara>
                </a14:m>
                <a:endParaRPr lang="zh-CN" altLang="en-US" dirty="0"/>
              </a:p>
            </p:txBody>
          </p:sp>
        </mc:Choice>
        <mc:Fallback xmlns="">
          <p:sp>
            <p:nvSpPr>
              <p:cNvPr id="6" name="标题 1">
                <a:extLst>
                  <a:ext uri="{FF2B5EF4-FFF2-40B4-BE49-F238E27FC236}">
                    <a16:creationId xmlns:a16="http://schemas.microsoft.com/office/drawing/2014/main" id="{4D3D1FAF-DF9C-4DEF-813F-7ECA7CD0DD3C}"/>
                  </a:ext>
                </a:extLst>
              </p:cNvPr>
              <p:cNvSpPr>
                <a:spLocks noGrp="1" noRot="1" noChangeAspect="1" noMove="1" noResize="1" noEditPoints="1" noAdjustHandles="1" noChangeArrowheads="1" noChangeShapeType="1" noTextEdit="1"/>
              </p:cNvSpPr>
              <p:nvPr>
                <p:ph type="title"/>
              </p:nvPr>
            </p:nvSpPr>
            <p:spPr>
              <a:xfrm>
                <a:off x="616259" y="185830"/>
                <a:ext cx="10515600" cy="1325563"/>
              </a:xfrm>
              <a:blipFill>
                <a:blip r:embed="rId3"/>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F6A053DE-B173-4D1B-BAC7-019307062D6E}"/>
              </a:ext>
            </a:extLst>
          </p:cNvPr>
          <p:cNvPicPr>
            <a:picLocks noChangeAspect="1"/>
          </p:cNvPicPr>
          <p:nvPr/>
        </p:nvPicPr>
        <p:blipFill>
          <a:blip r:embed="rId4"/>
          <a:stretch>
            <a:fillRect/>
          </a:stretch>
        </p:blipFill>
        <p:spPr>
          <a:xfrm>
            <a:off x="3695700" y="1318885"/>
            <a:ext cx="4800600" cy="4220229"/>
          </a:xfrm>
          <a:prstGeom prst="rect">
            <a:avLst/>
          </a:prstGeom>
        </p:spPr>
      </p:pic>
    </p:spTree>
    <p:extLst>
      <p:ext uri="{BB962C8B-B14F-4D97-AF65-F5344CB8AC3E}">
        <p14:creationId xmlns:p14="http://schemas.microsoft.com/office/powerpoint/2010/main" val="395615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标题 1">
                <a:extLst>
                  <a:ext uri="{FF2B5EF4-FFF2-40B4-BE49-F238E27FC236}">
                    <a16:creationId xmlns:a16="http://schemas.microsoft.com/office/drawing/2014/main" id="{AED59676-9ECD-45ED-BFF4-8977CC0A5D22}"/>
                  </a:ext>
                </a:extLst>
              </p:cNvPr>
              <p:cNvSpPr>
                <a:spLocks noGrp="1"/>
              </p:cNvSpPr>
              <p:nvPr>
                <p:ph type="title"/>
              </p:nvPr>
            </p:nvSpPr>
            <p:spPr>
              <a:xfrm>
                <a:off x="616259" y="185830"/>
                <a:ext cx="10515600" cy="1325563"/>
              </a:xfrm>
            </p:spPr>
            <p: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𝑉𝐺𝐺</m:t>
                      </m:r>
                      <m:r>
                        <a:rPr lang="en-US" altLang="zh-CN" i="1" dirty="0" smtClean="0">
                          <a:latin typeface="Cambria Math" panose="02040503050406030204" pitchFamily="18" charset="0"/>
                        </a:rPr>
                        <m:t>−16−</m:t>
                      </m:r>
                      <m:r>
                        <a:rPr lang="en-US" altLang="zh-CN" i="1" dirty="0" smtClean="0">
                          <a:latin typeface="Cambria Math" panose="02040503050406030204" pitchFamily="18" charset="0"/>
                        </a:rPr>
                        <m:t>𝑚𝑜𝑑𝑖𝑓𝑖𝑒𝑑</m:t>
                      </m:r>
                    </m:oMath>
                  </m:oMathPara>
                </a14:m>
                <a:endParaRPr lang="zh-CN" altLang="en-US" dirty="0"/>
              </a:p>
            </p:txBody>
          </p:sp>
        </mc:Choice>
        <mc:Fallback xmlns="">
          <p:sp>
            <p:nvSpPr>
              <p:cNvPr id="6" name="标题 1">
                <a:extLst>
                  <a:ext uri="{FF2B5EF4-FFF2-40B4-BE49-F238E27FC236}">
                    <a16:creationId xmlns:a16="http://schemas.microsoft.com/office/drawing/2014/main" id="{AED59676-9ECD-45ED-BFF4-8977CC0A5D22}"/>
                  </a:ext>
                </a:extLst>
              </p:cNvPr>
              <p:cNvSpPr>
                <a:spLocks noGrp="1" noRot="1" noChangeAspect="1" noMove="1" noResize="1" noEditPoints="1" noAdjustHandles="1" noChangeArrowheads="1" noChangeShapeType="1" noTextEdit="1"/>
              </p:cNvSpPr>
              <p:nvPr>
                <p:ph type="title"/>
              </p:nvPr>
            </p:nvSpPr>
            <p:spPr>
              <a:xfrm>
                <a:off x="616259" y="185830"/>
                <a:ext cx="10515600" cy="1325563"/>
              </a:xfr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AA2E00F-D477-4225-A674-7EC6FAC6A992}"/>
                  </a:ext>
                </a:extLst>
              </p:cNvPr>
              <p:cNvSpPr txBox="1"/>
              <p:nvPr/>
            </p:nvSpPr>
            <p:spPr>
              <a:xfrm>
                <a:off x="5280817" y="6120604"/>
                <a:ext cx="6098058" cy="307777"/>
              </a:xfrm>
              <a:prstGeom prst="rect">
                <a:avLst/>
              </a:prstGeom>
              <a:noFill/>
            </p:spPr>
            <p:txBody>
              <a:bodyPr wrap="square">
                <a:spAutoFit/>
              </a:bodyPr>
              <a:lstStyle/>
              <a:p>
                <a:pPr algn="l"/>
                <a:r>
                  <a:rPr lang="en-US" altLang="zh-CN" sz="1400" i="0" dirty="0">
                    <a:solidFill>
                      <a:srgbClr val="24292E"/>
                    </a:solidFill>
                    <a:effectLst/>
                    <a:latin typeface="-apple-system"/>
                  </a:rPr>
                  <a:t>Fig. </a:t>
                </a:r>
                <a14:m>
                  <m:oMath xmlns:m="http://schemas.openxmlformats.org/officeDocument/2006/math">
                    <m:r>
                      <a:rPr lang="en-US" altLang="zh-CN" sz="1400" i="1" dirty="0" smtClean="0">
                        <a:solidFill>
                          <a:srgbClr val="24292E"/>
                        </a:solidFill>
                        <a:effectLst/>
                        <a:latin typeface="Cambria Math" panose="02040503050406030204" pitchFamily="18" charset="0"/>
                      </a:rPr>
                      <m:t>𝐾𝑒𝑟𝑎𝑠</m:t>
                    </m:r>
                  </m:oMath>
                </a14:m>
                <a:r>
                  <a:rPr lang="en-US" altLang="zh-CN" sz="1400" i="0" dirty="0">
                    <a:solidFill>
                      <a:srgbClr val="24292E"/>
                    </a:solidFill>
                    <a:effectLst/>
                    <a:latin typeface="-apple-system"/>
                  </a:rPr>
                  <a:t> FLOP Estimator</a:t>
                </a:r>
              </a:p>
            </p:txBody>
          </p:sp>
        </mc:Choice>
        <mc:Fallback xmlns="">
          <p:sp>
            <p:nvSpPr>
              <p:cNvPr id="7" name="文本框 6">
                <a:extLst>
                  <a:ext uri="{FF2B5EF4-FFF2-40B4-BE49-F238E27FC236}">
                    <a16:creationId xmlns:a16="http://schemas.microsoft.com/office/drawing/2014/main" id="{FAA2E00F-D477-4225-A674-7EC6FAC6A992}"/>
                  </a:ext>
                </a:extLst>
              </p:cNvPr>
              <p:cNvSpPr txBox="1">
                <a:spLocks noRot="1" noChangeAspect="1" noMove="1" noResize="1" noEditPoints="1" noAdjustHandles="1" noChangeArrowheads="1" noChangeShapeType="1" noTextEdit="1"/>
              </p:cNvSpPr>
              <p:nvPr/>
            </p:nvSpPr>
            <p:spPr>
              <a:xfrm>
                <a:off x="5280817" y="6120604"/>
                <a:ext cx="6098058" cy="307777"/>
              </a:xfrm>
              <a:prstGeom prst="rect">
                <a:avLst/>
              </a:prstGeom>
              <a:blipFill>
                <a:blip r:embed="rId4"/>
                <a:stretch>
                  <a:fillRect l="-300" t="-3922" b="-1960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61203C2-2001-4292-AF8D-AF80B254B90A}"/>
              </a:ext>
            </a:extLst>
          </p:cNvPr>
          <p:cNvPicPr>
            <a:picLocks noChangeAspect="1"/>
          </p:cNvPicPr>
          <p:nvPr/>
        </p:nvPicPr>
        <p:blipFill>
          <a:blip r:embed="rId5"/>
          <a:stretch>
            <a:fillRect/>
          </a:stretch>
        </p:blipFill>
        <p:spPr>
          <a:xfrm>
            <a:off x="1817511" y="1183227"/>
            <a:ext cx="9027936" cy="4937377"/>
          </a:xfrm>
          <a:prstGeom prst="rect">
            <a:avLst/>
          </a:prstGeom>
        </p:spPr>
      </p:pic>
    </p:spTree>
    <p:extLst>
      <p:ext uri="{BB962C8B-B14F-4D97-AF65-F5344CB8AC3E}">
        <p14:creationId xmlns:p14="http://schemas.microsoft.com/office/powerpoint/2010/main" val="157472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AED00-A0CB-4E18-9148-68B087D1E782}"/>
              </a:ext>
            </a:extLst>
          </p:cNvPr>
          <p:cNvSpPr>
            <a:spLocks noGrp="1"/>
          </p:cNvSpPr>
          <p:nvPr>
            <p:ph type="ctrTitle"/>
          </p:nvPr>
        </p:nvSpPr>
        <p:spPr/>
        <p:txBody>
          <a:bodyPr/>
          <a:lstStyle/>
          <a:p>
            <a:r>
              <a:rPr lang="en-US" altLang="zh-CN" dirty="0"/>
              <a:t>Introduction</a:t>
            </a:r>
            <a:endParaRPr lang="zh-CN" altLang="en-US" dirty="0"/>
          </a:p>
        </p:txBody>
      </p:sp>
      <p:sp>
        <p:nvSpPr>
          <p:cNvPr id="3" name="灯片编号占位符 2">
            <a:extLst>
              <a:ext uri="{FF2B5EF4-FFF2-40B4-BE49-F238E27FC236}">
                <a16:creationId xmlns:a16="http://schemas.microsoft.com/office/drawing/2014/main" id="{60A0B07C-993D-4668-92E5-E041CC638359}"/>
              </a:ext>
            </a:extLst>
          </p:cNvPr>
          <p:cNvSpPr>
            <a:spLocks noGrp="1"/>
          </p:cNvSpPr>
          <p:nvPr>
            <p:ph type="sldNum" sz="quarter" idx="12"/>
          </p:nvPr>
        </p:nvSpPr>
        <p:spPr/>
        <p:txBody>
          <a:bodyPr/>
          <a:lstStyle/>
          <a:p>
            <a:fld id="{7D9BB5D0-35E4-459D-AEF3-FE4D7C45CC19}" type="slidenum">
              <a:rPr lang="zh-CN" altLang="en-US" smtClean="0"/>
              <a:t>3</a:t>
            </a:fld>
            <a:endParaRPr lang="zh-CN" altLang="en-US"/>
          </a:p>
        </p:txBody>
      </p:sp>
    </p:spTree>
    <p:extLst>
      <p:ext uri="{BB962C8B-B14F-4D97-AF65-F5344CB8AC3E}">
        <p14:creationId xmlns:p14="http://schemas.microsoft.com/office/powerpoint/2010/main" val="783201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AED00-A0CB-4E18-9148-68B087D1E782}"/>
              </a:ext>
            </a:extLst>
          </p:cNvPr>
          <p:cNvSpPr>
            <a:spLocks noGrp="1"/>
          </p:cNvSpPr>
          <p:nvPr>
            <p:ph type="ctrTitle"/>
          </p:nvPr>
        </p:nvSpPr>
        <p:spPr/>
        <p:txBody>
          <a:bodyPr/>
          <a:lstStyle/>
          <a:p>
            <a:r>
              <a:rPr lang="en-US" altLang="zh-CN" dirty="0"/>
              <a:t>Experimental Result</a:t>
            </a:r>
            <a:endParaRPr lang="zh-CN" altLang="en-US" dirty="0"/>
          </a:p>
        </p:txBody>
      </p:sp>
      <p:sp>
        <p:nvSpPr>
          <p:cNvPr id="3" name="灯片编号占位符 2">
            <a:extLst>
              <a:ext uri="{FF2B5EF4-FFF2-40B4-BE49-F238E27FC236}">
                <a16:creationId xmlns:a16="http://schemas.microsoft.com/office/drawing/2014/main" id="{60A0B07C-993D-4668-92E5-E041CC638359}"/>
              </a:ext>
            </a:extLst>
          </p:cNvPr>
          <p:cNvSpPr>
            <a:spLocks noGrp="1"/>
          </p:cNvSpPr>
          <p:nvPr>
            <p:ph type="sldNum" sz="quarter" idx="12"/>
          </p:nvPr>
        </p:nvSpPr>
        <p:spPr/>
        <p:txBody>
          <a:bodyPr/>
          <a:lstStyle/>
          <a:p>
            <a:fld id="{7D9BB5D0-35E4-459D-AEF3-FE4D7C45CC19}" type="slidenum">
              <a:rPr lang="zh-CN" altLang="en-US" smtClean="0"/>
              <a:t>30</a:t>
            </a:fld>
            <a:endParaRPr lang="zh-CN" altLang="en-US"/>
          </a:p>
        </p:txBody>
      </p:sp>
    </p:spTree>
    <p:extLst>
      <p:ext uri="{BB962C8B-B14F-4D97-AF65-F5344CB8AC3E}">
        <p14:creationId xmlns:p14="http://schemas.microsoft.com/office/powerpoint/2010/main" val="64696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BAC1C-C344-46F6-9F2A-B47C26BC1221}"/>
              </a:ext>
            </a:extLst>
          </p:cNvPr>
          <p:cNvSpPr>
            <a:spLocks noGrp="1"/>
          </p:cNvSpPr>
          <p:nvPr>
            <p:ph type="title"/>
          </p:nvPr>
        </p:nvSpPr>
        <p:spPr/>
        <p:txBody>
          <a:bodyPr/>
          <a:lstStyle/>
          <a:p>
            <a:r>
              <a:rPr lang="en-US" altLang="zh-CN" dirty="0"/>
              <a:t>Experimental platform and dataset</a:t>
            </a:r>
            <a:endParaRPr lang="zh-CN" altLang="en-US" dirty="0"/>
          </a:p>
        </p:txBody>
      </p:sp>
      <p:sp>
        <p:nvSpPr>
          <p:cNvPr id="3" name="内容占位符 2">
            <a:extLst>
              <a:ext uri="{FF2B5EF4-FFF2-40B4-BE49-F238E27FC236}">
                <a16:creationId xmlns:a16="http://schemas.microsoft.com/office/drawing/2014/main" id="{0D085447-28E0-406B-8249-CD811ED34C1B}"/>
              </a:ext>
            </a:extLst>
          </p:cNvPr>
          <p:cNvSpPr>
            <a:spLocks noGrp="1"/>
          </p:cNvSpPr>
          <p:nvPr>
            <p:ph idx="1"/>
          </p:nvPr>
        </p:nvSpPr>
        <p:spPr>
          <a:xfrm>
            <a:off x="838200" y="1718524"/>
            <a:ext cx="10515600" cy="4351338"/>
          </a:xfrm>
        </p:spPr>
        <p:txBody>
          <a:bodyPr>
            <a:normAutofit/>
          </a:bodyPr>
          <a:lstStyle/>
          <a:p>
            <a:r>
              <a:rPr lang="en-US" altLang="zh-CN" dirty="0"/>
              <a:t>Experimental platform </a:t>
            </a:r>
          </a:p>
          <a:p>
            <a:pPr lvl="1"/>
            <a:r>
              <a:rPr lang="en-US" altLang="zh-CN" dirty="0"/>
              <a:t>Inter(R) Xeon(R) CPU E5-2650 V4, 2.20GHz</a:t>
            </a:r>
          </a:p>
          <a:p>
            <a:pPr lvl="1"/>
            <a:r>
              <a:rPr lang="en-US" altLang="zh-CN" dirty="0"/>
              <a:t>GeForce GTX TITAN X</a:t>
            </a:r>
          </a:p>
          <a:p>
            <a:pPr lvl="1"/>
            <a:r>
              <a:rPr lang="en-US" altLang="zh-CN" dirty="0"/>
              <a:t>Linux system</a:t>
            </a:r>
          </a:p>
          <a:p>
            <a:r>
              <a:rPr lang="en-US" altLang="zh-CN" dirty="0"/>
              <a:t>Experimental dataset</a:t>
            </a:r>
          </a:p>
          <a:p>
            <a:pPr lvl="1"/>
            <a:r>
              <a:rPr lang="en-US" altLang="zh-CN" dirty="0"/>
              <a:t>18,447 image collected by camera, consisting of 5 people in the light of 10 kinds gestures (from 0 to 9)</a:t>
            </a:r>
          </a:p>
          <a:p>
            <a:pPr lvl="1"/>
            <a:r>
              <a:rPr lang="en-US" altLang="zh-CN" dirty="0"/>
              <a:t>Input shape: (224,224)</a:t>
            </a:r>
          </a:p>
          <a:p>
            <a:pPr lvl="1"/>
            <a:r>
              <a:rPr lang="en-US" altLang="zh-CN" dirty="0"/>
              <a:t>Divide into two part: 14,757 training set, 3,690 validation set</a:t>
            </a:r>
          </a:p>
          <a:p>
            <a:endParaRPr lang="en-US" altLang="zh-CN" dirty="0"/>
          </a:p>
          <a:p>
            <a:endParaRPr lang="zh-CN" altLang="en-US" dirty="0"/>
          </a:p>
        </p:txBody>
      </p:sp>
      <p:grpSp>
        <p:nvGrpSpPr>
          <p:cNvPr id="25" name="组合 24">
            <a:extLst>
              <a:ext uri="{FF2B5EF4-FFF2-40B4-BE49-F238E27FC236}">
                <a16:creationId xmlns:a16="http://schemas.microsoft.com/office/drawing/2014/main" id="{B5EB7A87-D267-4286-BA81-756D84A2DCD3}"/>
              </a:ext>
            </a:extLst>
          </p:cNvPr>
          <p:cNvGrpSpPr/>
          <p:nvPr/>
        </p:nvGrpSpPr>
        <p:grpSpPr>
          <a:xfrm>
            <a:off x="1406612" y="5640178"/>
            <a:ext cx="9129395" cy="915039"/>
            <a:chOff x="501015" y="3789516"/>
            <a:chExt cx="9129395" cy="915039"/>
          </a:xfrm>
        </p:grpSpPr>
        <p:pic>
          <p:nvPicPr>
            <p:cNvPr id="6" name="图片 5">
              <a:extLst>
                <a:ext uri="{FF2B5EF4-FFF2-40B4-BE49-F238E27FC236}">
                  <a16:creationId xmlns:a16="http://schemas.microsoft.com/office/drawing/2014/main" id="{313BE612-279B-42D6-B8AC-DDA0A93789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5375" y="3789516"/>
              <a:ext cx="915035" cy="915035"/>
            </a:xfrm>
            <a:prstGeom prst="rect">
              <a:avLst/>
            </a:prstGeom>
          </p:spPr>
        </p:pic>
        <p:pic>
          <p:nvPicPr>
            <p:cNvPr id="8" name="图片 7">
              <a:extLst>
                <a:ext uri="{FF2B5EF4-FFF2-40B4-BE49-F238E27FC236}">
                  <a16:creationId xmlns:a16="http://schemas.microsoft.com/office/drawing/2014/main" id="{BFFE6DEB-9F1D-4C3E-80C5-988467FDD1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340" y="3789516"/>
              <a:ext cx="915035" cy="915035"/>
            </a:xfrm>
            <a:prstGeom prst="rect">
              <a:avLst/>
            </a:prstGeom>
          </p:spPr>
        </p:pic>
        <p:pic>
          <p:nvPicPr>
            <p:cNvPr id="10" name="图片 9" descr="图片包含 游戏机, 服装&#10;&#10;描述已自动生成">
              <a:extLst>
                <a:ext uri="{FF2B5EF4-FFF2-40B4-BE49-F238E27FC236}">
                  <a16:creationId xmlns:a16="http://schemas.microsoft.com/office/drawing/2014/main" id="{D8CF9F17-3837-435F-9B1C-89AF41BB4F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305" y="3789516"/>
              <a:ext cx="915035" cy="915035"/>
            </a:xfrm>
            <a:prstGeom prst="rect">
              <a:avLst/>
            </a:prstGeom>
          </p:spPr>
        </p:pic>
        <p:pic>
          <p:nvPicPr>
            <p:cNvPr id="12" name="图片 11" descr="图片包含 游戏机, 年轻&#10;&#10;描述已自动生成">
              <a:extLst>
                <a:ext uri="{FF2B5EF4-FFF2-40B4-BE49-F238E27FC236}">
                  <a16:creationId xmlns:a16="http://schemas.microsoft.com/office/drawing/2014/main" id="{A20F5D5C-1AEF-4EFA-849C-79D62D7322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0270" y="3789516"/>
              <a:ext cx="915035" cy="915035"/>
            </a:xfrm>
            <a:prstGeom prst="rect">
              <a:avLst/>
            </a:prstGeom>
          </p:spPr>
        </p:pic>
        <p:pic>
          <p:nvPicPr>
            <p:cNvPr id="14" name="图片 13" descr="图片包含 游戏机&#10;&#10;描述已自动生成">
              <a:extLst>
                <a:ext uri="{FF2B5EF4-FFF2-40B4-BE49-F238E27FC236}">
                  <a16:creationId xmlns:a16="http://schemas.microsoft.com/office/drawing/2014/main" id="{7139FBA1-2C15-4355-9770-8243335FF5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5235" y="3789519"/>
              <a:ext cx="915035" cy="915035"/>
            </a:xfrm>
            <a:prstGeom prst="rect">
              <a:avLst/>
            </a:prstGeom>
          </p:spPr>
        </p:pic>
        <p:pic>
          <p:nvPicPr>
            <p:cNvPr id="16" name="图片 15" descr="图片包含 游戏机&#10;&#10;描述已自动生成">
              <a:extLst>
                <a:ext uri="{FF2B5EF4-FFF2-40B4-BE49-F238E27FC236}">
                  <a16:creationId xmlns:a16="http://schemas.microsoft.com/office/drawing/2014/main" id="{582033D5-034A-4127-96A9-384B25E5B4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40200" y="3789519"/>
              <a:ext cx="915035" cy="915035"/>
            </a:xfrm>
            <a:prstGeom prst="rect">
              <a:avLst/>
            </a:prstGeom>
          </p:spPr>
        </p:pic>
        <p:pic>
          <p:nvPicPr>
            <p:cNvPr id="18" name="图片 17" descr="图片包含 游戏机&#10;&#10;描述已自动生成">
              <a:extLst>
                <a:ext uri="{FF2B5EF4-FFF2-40B4-BE49-F238E27FC236}">
                  <a16:creationId xmlns:a16="http://schemas.microsoft.com/office/drawing/2014/main" id="{804F4EE4-28C5-4E1F-800C-3ED2A57E3AB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46120" y="3789520"/>
              <a:ext cx="915035" cy="915035"/>
            </a:xfrm>
            <a:prstGeom prst="rect">
              <a:avLst/>
            </a:prstGeom>
          </p:spPr>
        </p:pic>
        <p:pic>
          <p:nvPicPr>
            <p:cNvPr id="20" name="图片 19" descr="图片包含 游戏机, 女人, 到达, 空气&#10;&#10;描述已自动生成">
              <a:extLst>
                <a:ext uri="{FF2B5EF4-FFF2-40B4-BE49-F238E27FC236}">
                  <a16:creationId xmlns:a16="http://schemas.microsoft.com/office/drawing/2014/main" id="{EF50B78F-5725-4656-B9FF-0F82ABE2D7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1085" y="3789520"/>
              <a:ext cx="915035" cy="915035"/>
            </a:xfrm>
            <a:prstGeom prst="rect">
              <a:avLst/>
            </a:prstGeom>
          </p:spPr>
        </p:pic>
        <p:pic>
          <p:nvPicPr>
            <p:cNvPr id="22" name="图片 21">
              <a:extLst>
                <a:ext uri="{FF2B5EF4-FFF2-40B4-BE49-F238E27FC236}">
                  <a16:creationId xmlns:a16="http://schemas.microsoft.com/office/drawing/2014/main" id="{78D56537-9A84-4727-BC52-78F52B26A8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050" y="3789518"/>
              <a:ext cx="915035" cy="915035"/>
            </a:xfrm>
            <a:prstGeom prst="rect">
              <a:avLst/>
            </a:prstGeom>
          </p:spPr>
        </p:pic>
        <p:pic>
          <p:nvPicPr>
            <p:cNvPr id="24" name="图片 23">
              <a:extLst>
                <a:ext uri="{FF2B5EF4-FFF2-40B4-BE49-F238E27FC236}">
                  <a16:creationId xmlns:a16="http://schemas.microsoft.com/office/drawing/2014/main" id="{06845E93-55FE-4BB3-B18C-AF54D3DFEAD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1015" y="3789516"/>
              <a:ext cx="915035" cy="915035"/>
            </a:xfrm>
            <a:prstGeom prst="rect">
              <a:avLst/>
            </a:prstGeom>
          </p:spPr>
        </p:pic>
      </p:grpSp>
      <p:sp>
        <p:nvSpPr>
          <p:cNvPr id="4" name="灯片编号占位符 3">
            <a:extLst>
              <a:ext uri="{FF2B5EF4-FFF2-40B4-BE49-F238E27FC236}">
                <a16:creationId xmlns:a16="http://schemas.microsoft.com/office/drawing/2014/main" id="{E7713308-CF65-400E-A7CD-5B0D1BC82F36}"/>
              </a:ext>
            </a:extLst>
          </p:cNvPr>
          <p:cNvSpPr>
            <a:spLocks noGrp="1"/>
          </p:cNvSpPr>
          <p:nvPr>
            <p:ph type="sldNum" sz="quarter" idx="12"/>
          </p:nvPr>
        </p:nvSpPr>
        <p:spPr/>
        <p:txBody>
          <a:bodyPr/>
          <a:lstStyle/>
          <a:p>
            <a:fld id="{7D9BB5D0-35E4-459D-AEF3-FE4D7C45CC19}" type="slidenum">
              <a:rPr lang="zh-CN" altLang="en-US" smtClean="0"/>
              <a:t>31</a:t>
            </a:fld>
            <a:endParaRPr lang="zh-CN" altLang="en-US"/>
          </a:p>
        </p:txBody>
      </p:sp>
    </p:spTree>
    <p:extLst>
      <p:ext uri="{BB962C8B-B14F-4D97-AF65-F5344CB8AC3E}">
        <p14:creationId xmlns:p14="http://schemas.microsoft.com/office/powerpoint/2010/main" val="352945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BAC1C-C344-46F6-9F2A-B47C26BC1221}"/>
              </a:ext>
            </a:extLst>
          </p:cNvPr>
          <p:cNvSpPr>
            <a:spLocks noGrp="1"/>
          </p:cNvSpPr>
          <p:nvPr>
            <p:ph type="title"/>
          </p:nvPr>
        </p:nvSpPr>
        <p:spPr>
          <a:xfrm>
            <a:off x="838200" y="376700"/>
            <a:ext cx="10515600" cy="1325563"/>
          </a:xfrm>
        </p:spPr>
        <p:txBody>
          <a:bodyPr/>
          <a:lstStyle/>
          <a:p>
            <a:r>
              <a:rPr lang="en-US" altLang="zh-CN" dirty="0"/>
              <a:t>Results and comparisons</a:t>
            </a:r>
            <a:endParaRPr lang="zh-CN" altLang="en-US" dirty="0"/>
          </a:p>
        </p:txBody>
      </p:sp>
      <p:sp>
        <p:nvSpPr>
          <p:cNvPr id="3" name="内容占位符 2">
            <a:extLst>
              <a:ext uri="{FF2B5EF4-FFF2-40B4-BE49-F238E27FC236}">
                <a16:creationId xmlns:a16="http://schemas.microsoft.com/office/drawing/2014/main" id="{0D085447-28E0-406B-8249-CD811ED34C1B}"/>
              </a:ext>
            </a:extLst>
          </p:cNvPr>
          <p:cNvSpPr>
            <a:spLocks noGrp="1"/>
          </p:cNvSpPr>
          <p:nvPr>
            <p:ph idx="1"/>
          </p:nvPr>
        </p:nvSpPr>
        <p:spPr>
          <a:xfrm>
            <a:off x="838200" y="1518026"/>
            <a:ext cx="10515600" cy="4351338"/>
          </a:xfrm>
        </p:spPr>
        <p:txBody>
          <a:bodyPr/>
          <a:lstStyle/>
          <a:p>
            <a:r>
              <a:rPr lang="en-US" altLang="zh-CN" dirty="0"/>
              <a:t>Accuracy Analysis</a:t>
            </a:r>
            <a:endParaRPr lang="zh-CN" altLang="en-US" dirty="0"/>
          </a:p>
        </p:txBody>
      </p:sp>
      <p:sp>
        <p:nvSpPr>
          <p:cNvPr id="26" name="文本框 25">
            <a:extLst>
              <a:ext uri="{FF2B5EF4-FFF2-40B4-BE49-F238E27FC236}">
                <a16:creationId xmlns:a16="http://schemas.microsoft.com/office/drawing/2014/main" id="{606DC840-72B6-444D-8826-B22F085BB499}"/>
              </a:ext>
            </a:extLst>
          </p:cNvPr>
          <p:cNvSpPr txBox="1"/>
          <p:nvPr/>
        </p:nvSpPr>
        <p:spPr>
          <a:xfrm>
            <a:off x="4099132" y="6308209"/>
            <a:ext cx="3655168" cy="369332"/>
          </a:xfrm>
          <a:prstGeom prst="rect">
            <a:avLst/>
          </a:prstGeom>
          <a:noFill/>
        </p:spPr>
        <p:txBody>
          <a:bodyPr wrap="none" rtlCol="0">
            <a:spAutoFit/>
          </a:bodyPr>
          <a:lstStyle/>
          <a:p>
            <a:r>
              <a:rPr lang="en-US" altLang="zh-CN" u="sng" dirty="0"/>
              <a:t>(+) means that the modified model</a:t>
            </a:r>
            <a:endParaRPr lang="zh-CN" altLang="en-US" u="sng" dirty="0"/>
          </a:p>
        </p:txBody>
      </p:sp>
      <p:sp>
        <p:nvSpPr>
          <p:cNvPr id="4" name="灯片编号占位符 3">
            <a:extLst>
              <a:ext uri="{FF2B5EF4-FFF2-40B4-BE49-F238E27FC236}">
                <a16:creationId xmlns:a16="http://schemas.microsoft.com/office/drawing/2014/main" id="{FC0B7144-B9D3-4758-9A7A-42F81FA56D52}"/>
              </a:ext>
            </a:extLst>
          </p:cNvPr>
          <p:cNvSpPr>
            <a:spLocks noGrp="1"/>
          </p:cNvSpPr>
          <p:nvPr>
            <p:ph type="sldNum" sz="quarter" idx="12"/>
          </p:nvPr>
        </p:nvSpPr>
        <p:spPr/>
        <p:txBody>
          <a:bodyPr/>
          <a:lstStyle/>
          <a:p>
            <a:fld id="{7D9BB5D0-35E4-459D-AEF3-FE4D7C45CC19}" type="slidenum">
              <a:rPr lang="zh-CN" altLang="en-US" smtClean="0"/>
              <a:t>32</a:t>
            </a:fld>
            <a:endParaRPr lang="zh-CN" altLang="en-US"/>
          </a:p>
        </p:txBody>
      </p:sp>
      <p:pic>
        <p:nvPicPr>
          <p:cNvPr id="18" name="图片 17" descr="图表, 折线图&#10;&#10;描述已自动生成">
            <a:extLst>
              <a:ext uri="{FF2B5EF4-FFF2-40B4-BE49-F238E27FC236}">
                <a16:creationId xmlns:a16="http://schemas.microsoft.com/office/drawing/2014/main" id="{5B1DBE29-506D-4A5A-863E-0583A72A4173}"/>
              </a:ext>
            </a:extLst>
          </p:cNvPr>
          <p:cNvPicPr>
            <a:picLocks noChangeAspect="1"/>
          </p:cNvPicPr>
          <p:nvPr/>
        </p:nvPicPr>
        <p:blipFill rotWithShape="1">
          <a:blip r:embed="rId2">
            <a:extLst>
              <a:ext uri="{28A0092B-C50C-407E-A947-70E740481C1C}">
                <a14:useLocalDpi xmlns:a14="http://schemas.microsoft.com/office/drawing/2010/main" val="0"/>
              </a:ext>
            </a:extLst>
          </a:blip>
          <a:srcRect l="2726" t="8145" r="6129" b="7863"/>
          <a:stretch/>
        </p:blipFill>
        <p:spPr>
          <a:xfrm>
            <a:off x="6007176" y="1986645"/>
            <a:ext cx="2969565" cy="4378412"/>
          </a:xfrm>
          <a:prstGeom prst="rect">
            <a:avLst/>
          </a:prstGeom>
        </p:spPr>
      </p:pic>
      <p:pic>
        <p:nvPicPr>
          <p:cNvPr id="20" name="图片 19" descr="图表, 直方图&#10;&#10;描述已自动生成">
            <a:extLst>
              <a:ext uri="{FF2B5EF4-FFF2-40B4-BE49-F238E27FC236}">
                <a16:creationId xmlns:a16="http://schemas.microsoft.com/office/drawing/2014/main" id="{190DBF63-1C5A-4A8B-A7F8-648523E0C364}"/>
              </a:ext>
            </a:extLst>
          </p:cNvPr>
          <p:cNvPicPr>
            <a:picLocks noChangeAspect="1"/>
          </p:cNvPicPr>
          <p:nvPr/>
        </p:nvPicPr>
        <p:blipFill rotWithShape="1">
          <a:blip r:embed="rId3">
            <a:extLst>
              <a:ext uri="{28A0092B-C50C-407E-A947-70E740481C1C}">
                <a14:useLocalDpi xmlns:a14="http://schemas.microsoft.com/office/drawing/2010/main" val="0"/>
              </a:ext>
            </a:extLst>
          </a:blip>
          <a:srcRect l="3598" t="7440" b="5910"/>
          <a:stretch/>
        </p:blipFill>
        <p:spPr>
          <a:xfrm>
            <a:off x="8932441" y="1897075"/>
            <a:ext cx="3169011" cy="4557551"/>
          </a:xfrm>
          <a:prstGeom prst="rect">
            <a:avLst/>
          </a:prstGeom>
        </p:spPr>
      </p:pic>
      <p:pic>
        <p:nvPicPr>
          <p:cNvPr id="8" name="图片 7">
            <a:extLst>
              <a:ext uri="{FF2B5EF4-FFF2-40B4-BE49-F238E27FC236}">
                <a16:creationId xmlns:a16="http://schemas.microsoft.com/office/drawing/2014/main" id="{674D9176-E6FB-4519-9480-176B2AAC4B2B}"/>
              </a:ext>
            </a:extLst>
          </p:cNvPr>
          <p:cNvPicPr>
            <a:picLocks noChangeAspect="1"/>
          </p:cNvPicPr>
          <p:nvPr/>
        </p:nvPicPr>
        <p:blipFill rotWithShape="1">
          <a:blip r:embed="rId4">
            <a:extLst>
              <a:ext uri="{28A0092B-C50C-407E-A947-70E740481C1C}">
                <a14:useLocalDpi xmlns:a14="http://schemas.microsoft.com/office/drawing/2010/main" val="0"/>
              </a:ext>
            </a:extLst>
          </a:blip>
          <a:srcRect l="5564" t="8045" r="6974" b="8171"/>
          <a:stretch/>
        </p:blipFill>
        <p:spPr>
          <a:xfrm>
            <a:off x="3007296" y="1986645"/>
            <a:ext cx="2838960" cy="4351338"/>
          </a:xfrm>
          <a:prstGeom prst="rect">
            <a:avLst/>
          </a:prstGeom>
        </p:spPr>
      </p:pic>
      <p:pic>
        <p:nvPicPr>
          <p:cNvPr id="10" name="图片 9">
            <a:extLst>
              <a:ext uri="{FF2B5EF4-FFF2-40B4-BE49-F238E27FC236}">
                <a16:creationId xmlns:a16="http://schemas.microsoft.com/office/drawing/2014/main" id="{C153AEEA-3C76-4889-9AF9-48379A7AADFA}"/>
              </a:ext>
            </a:extLst>
          </p:cNvPr>
          <p:cNvPicPr>
            <a:picLocks noChangeAspect="1"/>
          </p:cNvPicPr>
          <p:nvPr/>
        </p:nvPicPr>
        <p:blipFill rotWithShape="1">
          <a:blip r:embed="rId5">
            <a:extLst>
              <a:ext uri="{28A0092B-C50C-407E-A947-70E740481C1C}">
                <a14:useLocalDpi xmlns:a14="http://schemas.microsoft.com/office/drawing/2010/main" val="0"/>
              </a:ext>
            </a:extLst>
          </a:blip>
          <a:srcRect l="4040" t="7674" r="8139" b="7843"/>
          <a:stretch/>
        </p:blipFill>
        <p:spPr>
          <a:xfrm>
            <a:off x="168336" y="1995352"/>
            <a:ext cx="2838960" cy="4369705"/>
          </a:xfrm>
          <a:prstGeom prst="rect">
            <a:avLst/>
          </a:prstGeom>
        </p:spPr>
      </p:pic>
    </p:spTree>
    <p:extLst>
      <p:ext uri="{BB962C8B-B14F-4D97-AF65-F5344CB8AC3E}">
        <p14:creationId xmlns:p14="http://schemas.microsoft.com/office/powerpoint/2010/main" val="340332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a:extLst>
              <a:ext uri="{FF2B5EF4-FFF2-40B4-BE49-F238E27FC236}">
                <a16:creationId xmlns:a16="http://schemas.microsoft.com/office/drawing/2014/main" id="{982B6AFF-FD8D-43C1-BFC4-AB32590ACE54}"/>
              </a:ext>
            </a:extLst>
          </p:cNvPr>
          <p:cNvSpPr>
            <a:spLocks noGrp="1"/>
          </p:cNvSpPr>
          <p:nvPr>
            <p:ph type="title"/>
          </p:nvPr>
        </p:nvSpPr>
        <p:spPr>
          <a:xfrm>
            <a:off x="838200" y="241477"/>
            <a:ext cx="10515600" cy="1325563"/>
          </a:xfrm>
        </p:spPr>
        <p:txBody>
          <a:bodyPr/>
          <a:lstStyle/>
          <a:p>
            <a:r>
              <a:rPr lang="en-US" altLang="zh-CN" dirty="0"/>
              <a:t>Results and comparisons</a:t>
            </a:r>
            <a:endParaRPr lang="zh-CN" altLang="en-US" dirty="0"/>
          </a:p>
        </p:txBody>
      </p:sp>
      <p:sp>
        <p:nvSpPr>
          <p:cNvPr id="32" name="内容占位符 2">
            <a:extLst>
              <a:ext uri="{FF2B5EF4-FFF2-40B4-BE49-F238E27FC236}">
                <a16:creationId xmlns:a16="http://schemas.microsoft.com/office/drawing/2014/main" id="{84D757DE-BE64-4830-86A3-264C597C0157}"/>
              </a:ext>
            </a:extLst>
          </p:cNvPr>
          <p:cNvSpPr>
            <a:spLocks noGrp="1"/>
          </p:cNvSpPr>
          <p:nvPr>
            <p:ph idx="1"/>
          </p:nvPr>
        </p:nvSpPr>
        <p:spPr>
          <a:xfrm>
            <a:off x="838200" y="1518026"/>
            <a:ext cx="10515600" cy="4351338"/>
          </a:xfrm>
        </p:spPr>
        <p:txBody>
          <a:bodyPr/>
          <a:lstStyle/>
          <a:p>
            <a:r>
              <a:rPr lang="en-US" altLang="zh-CN" dirty="0"/>
              <a:t>Time Consume Analysis (Predict consuming)</a:t>
            </a:r>
            <a:endParaRPr lang="zh-CN" altLang="en-US" dirty="0"/>
          </a:p>
        </p:txBody>
      </p:sp>
      <p:sp>
        <p:nvSpPr>
          <p:cNvPr id="2" name="灯片编号占位符 1">
            <a:extLst>
              <a:ext uri="{FF2B5EF4-FFF2-40B4-BE49-F238E27FC236}">
                <a16:creationId xmlns:a16="http://schemas.microsoft.com/office/drawing/2014/main" id="{2BE69E6E-7310-4615-849B-C5EFABDB09B8}"/>
              </a:ext>
            </a:extLst>
          </p:cNvPr>
          <p:cNvSpPr>
            <a:spLocks noGrp="1"/>
          </p:cNvSpPr>
          <p:nvPr>
            <p:ph type="sldNum" sz="quarter" idx="12"/>
          </p:nvPr>
        </p:nvSpPr>
        <p:spPr/>
        <p:txBody>
          <a:bodyPr/>
          <a:lstStyle/>
          <a:p>
            <a:fld id="{7D9BB5D0-35E4-459D-AEF3-FE4D7C45CC19}" type="slidenum">
              <a:rPr lang="zh-CN" altLang="en-US" smtClean="0"/>
              <a:t>33</a:t>
            </a:fld>
            <a:endParaRPr lang="zh-CN" altLang="en-US" dirty="0"/>
          </a:p>
        </p:txBody>
      </p:sp>
      <p:sp>
        <p:nvSpPr>
          <p:cNvPr id="13" name="文本框 12">
            <a:extLst>
              <a:ext uri="{FF2B5EF4-FFF2-40B4-BE49-F238E27FC236}">
                <a16:creationId xmlns:a16="http://schemas.microsoft.com/office/drawing/2014/main" id="{9980B83D-DA5A-43BA-BFF6-39404AAE05E5}"/>
              </a:ext>
            </a:extLst>
          </p:cNvPr>
          <p:cNvSpPr txBox="1"/>
          <p:nvPr/>
        </p:nvSpPr>
        <p:spPr>
          <a:xfrm>
            <a:off x="4175012" y="6247191"/>
            <a:ext cx="7178788" cy="369332"/>
          </a:xfrm>
          <a:prstGeom prst="rect">
            <a:avLst/>
          </a:prstGeom>
          <a:noFill/>
        </p:spPr>
        <p:txBody>
          <a:bodyPr wrap="square" rtlCol="0">
            <a:spAutoFit/>
          </a:bodyPr>
          <a:lstStyle/>
          <a:p>
            <a:r>
              <a:rPr lang="en-US" altLang="zh-CN" u="sng" dirty="0"/>
              <a:t>(+) means that the modified model</a:t>
            </a:r>
            <a:endParaRPr lang="zh-CN" altLang="en-US" u="sng" dirty="0"/>
          </a:p>
        </p:txBody>
      </p:sp>
      <p:graphicFrame>
        <p:nvGraphicFramePr>
          <p:cNvPr id="16" name="表格 10">
            <a:extLst>
              <a:ext uri="{FF2B5EF4-FFF2-40B4-BE49-F238E27FC236}">
                <a16:creationId xmlns:a16="http://schemas.microsoft.com/office/drawing/2014/main" id="{43A6BD8E-E38F-400E-8376-21A8FAC5750E}"/>
              </a:ext>
            </a:extLst>
          </p:cNvPr>
          <p:cNvGraphicFramePr>
            <a:graphicFrameLocks noGrp="1"/>
          </p:cNvGraphicFramePr>
          <p:nvPr>
            <p:extLst>
              <p:ext uri="{D42A27DB-BD31-4B8C-83A1-F6EECF244321}">
                <p14:modId xmlns:p14="http://schemas.microsoft.com/office/powerpoint/2010/main" val="3556573190"/>
              </p:ext>
            </p:extLst>
          </p:nvPr>
        </p:nvGraphicFramePr>
        <p:xfrm>
          <a:off x="3244229" y="3627311"/>
          <a:ext cx="4956122" cy="1381760"/>
        </p:xfrm>
        <a:graphic>
          <a:graphicData uri="http://schemas.openxmlformats.org/drawingml/2006/table">
            <a:tbl>
              <a:tblPr firstRow="1" bandRow="1">
                <a:tableStyleId>{5C22544A-7EE6-4342-B048-85BDC9FD1C3A}</a:tableStyleId>
              </a:tblPr>
              <a:tblGrid>
                <a:gridCol w="2478061">
                  <a:extLst>
                    <a:ext uri="{9D8B030D-6E8A-4147-A177-3AD203B41FA5}">
                      <a16:colId xmlns:a16="http://schemas.microsoft.com/office/drawing/2014/main" val="2545786315"/>
                    </a:ext>
                  </a:extLst>
                </a:gridCol>
                <a:gridCol w="2478061">
                  <a:extLst>
                    <a:ext uri="{9D8B030D-6E8A-4147-A177-3AD203B41FA5}">
                      <a16:colId xmlns:a16="http://schemas.microsoft.com/office/drawing/2014/main" val="3409996590"/>
                    </a:ext>
                  </a:extLst>
                </a:gridCol>
              </a:tblGrid>
              <a:tr h="385812">
                <a:tc>
                  <a:txBody>
                    <a:bodyPr/>
                    <a:lstStyle/>
                    <a:p>
                      <a:pPr algn="ctr"/>
                      <a:r>
                        <a:rPr lang="en-US" altLang="zh-CN" dirty="0"/>
                        <a:t>Model</a:t>
                      </a:r>
                      <a:endParaRPr lang="zh-CN" altLang="en-US" dirty="0"/>
                    </a:p>
                  </a:txBody>
                  <a:tcPr/>
                </a:tc>
                <a:tc>
                  <a:txBody>
                    <a:bodyPr/>
                    <a:lstStyle/>
                    <a:p>
                      <a:pPr algn="ctr"/>
                      <a:r>
                        <a:rPr lang="en-US" altLang="zh-CN" dirty="0"/>
                        <a:t>Predict consuming per image(s)</a:t>
                      </a:r>
                      <a:endParaRPr lang="zh-CN" altLang="en-US" dirty="0"/>
                    </a:p>
                  </a:txBody>
                  <a:tcPr/>
                </a:tc>
                <a:extLst>
                  <a:ext uri="{0D108BD9-81ED-4DB2-BD59-A6C34878D82A}">
                    <a16:rowId xmlns:a16="http://schemas.microsoft.com/office/drawing/2014/main" val="955733347"/>
                  </a:ext>
                </a:extLst>
              </a:tr>
              <a:tr h="370840">
                <a:tc>
                  <a:txBody>
                    <a:bodyPr/>
                    <a:lstStyle/>
                    <a:p>
                      <a:pPr algn="ctr"/>
                      <a:r>
                        <a:rPr lang="en-US" altLang="zh-CN" dirty="0"/>
                        <a:t>VGG-16(+)</a:t>
                      </a:r>
                      <a:endParaRPr lang="zh-CN" altLang="en-US" dirty="0"/>
                    </a:p>
                  </a:txBody>
                  <a:tcPr/>
                </a:tc>
                <a:tc>
                  <a:txBody>
                    <a:bodyPr/>
                    <a:lstStyle/>
                    <a:p>
                      <a:pPr algn="ctr"/>
                      <a:r>
                        <a:rPr lang="en-US" altLang="zh-CN" dirty="0"/>
                        <a:t>0.83</a:t>
                      </a:r>
                      <a:endParaRPr lang="zh-CN" altLang="en-US" dirty="0"/>
                    </a:p>
                  </a:txBody>
                  <a:tcPr/>
                </a:tc>
                <a:extLst>
                  <a:ext uri="{0D108BD9-81ED-4DB2-BD59-A6C34878D82A}">
                    <a16:rowId xmlns:a16="http://schemas.microsoft.com/office/drawing/2014/main" val="3200212095"/>
                  </a:ext>
                </a:extLst>
              </a:tr>
              <a:tr h="370840">
                <a:tc>
                  <a:txBody>
                    <a:bodyPr/>
                    <a:lstStyle/>
                    <a:p>
                      <a:pPr algn="ctr"/>
                      <a:r>
                        <a:rPr lang="en-US" altLang="zh-CN" dirty="0" err="1"/>
                        <a:t>AlexNet</a:t>
                      </a:r>
                      <a:r>
                        <a:rPr lang="en-US" altLang="zh-CN" dirty="0"/>
                        <a:t>(+)</a:t>
                      </a:r>
                      <a:r>
                        <a:rPr lang="zh-CN" altLang="en-US" dirty="0"/>
                        <a:t> ✔</a:t>
                      </a:r>
                    </a:p>
                  </a:txBody>
                  <a:tcPr/>
                </a:tc>
                <a:tc>
                  <a:txBody>
                    <a:bodyPr/>
                    <a:lstStyle/>
                    <a:p>
                      <a:pPr algn="ctr"/>
                      <a:r>
                        <a:rPr lang="en-US" altLang="zh-CN" dirty="0"/>
                        <a:t>0.03</a:t>
                      </a:r>
                      <a:endParaRPr lang="zh-CN" altLang="en-US" dirty="0"/>
                    </a:p>
                  </a:txBody>
                  <a:tcPr/>
                </a:tc>
                <a:extLst>
                  <a:ext uri="{0D108BD9-81ED-4DB2-BD59-A6C34878D82A}">
                    <a16:rowId xmlns:a16="http://schemas.microsoft.com/office/drawing/2014/main" val="2039167166"/>
                  </a:ext>
                </a:extLst>
              </a:tr>
            </a:tbl>
          </a:graphicData>
        </a:graphic>
      </p:graphicFrame>
    </p:spTree>
    <p:extLst>
      <p:ext uri="{BB962C8B-B14F-4D97-AF65-F5344CB8AC3E}">
        <p14:creationId xmlns:p14="http://schemas.microsoft.com/office/powerpoint/2010/main" val="376909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95F8C87-7751-4CC2-A6D2-F5E0701FB918}"/>
              </a:ext>
            </a:extLst>
          </p:cNvPr>
          <p:cNvSpPr>
            <a:spLocks noGrp="1"/>
          </p:cNvSpPr>
          <p:nvPr>
            <p:ph type="title"/>
          </p:nvPr>
        </p:nvSpPr>
        <p:spPr>
          <a:xfrm>
            <a:off x="838200" y="241477"/>
            <a:ext cx="10515600" cy="1325563"/>
          </a:xfrm>
        </p:spPr>
        <p:txBody>
          <a:bodyPr/>
          <a:lstStyle/>
          <a:p>
            <a:r>
              <a:rPr lang="en-US" altLang="zh-CN" dirty="0"/>
              <a:t>Results and comparisons</a:t>
            </a:r>
            <a:endParaRPr lang="zh-CN" altLang="en-US" dirty="0"/>
          </a:p>
        </p:txBody>
      </p:sp>
      <p:sp>
        <p:nvSpPr>
          <p:cNvPr id="6" name="内容占位符 2">
            <a:extLst>
              <a:ext uri="{FF2B5EF4-FFF2-40B4-BE49-F238E27FC236}">
                <a16:creationId xmlns:a16="http://schemas.microsoft.com/office/drawing/2014/main" id="{E042BE49-2293-44C7-BCDF-72273DD9EB14}"/>
              </a:ext>
            </a:extLst>
          </p:cNvPr>
          <p:cNvSpPr txBox="1">
            <a:spLocks/>
          </p:cNvSpPr>
          <p:nvPr/>
        </p:nvSpPr>
        <p:spPr>
          <a:xfrm>
            <a:off x="838200" y="151802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Time Complexity Analysis (related to predict consuming)</a:t>
            </a:r>
            <a:endParaRPr lang="zh-CN" altLang="en-US" dirty="0"/>
          </a:p>
        </p:txBody>
      </p:sp>
      <p:pic>
        <p:nvPicPr>
          <p:cNvPr id="8" name="图片 7">
            <a:extLst>
              <a:ext uri="{FF2B5EF4-FFF2-40B4-BE49-F238E27FC236}">
                <a16:creationId xmlns:a16="http://schemas.microsoft.com/office/drawing/2014/main" id="{1BBA382B-9037-4574-8875-4210E68AAE12}"/>
              </a:ext>
            </a:extLst>
          </p:cNvPr>
          <p:cNvPicPr>
            <a:picLocks noChangeAspect="1"/>
          </p:cNvPicPr>
          <p:nvPr/>
        </p:nvPicPr>
        <p:blipFill>
          <a:blip r:embed="rId2"/>
          <a:stretch>
            <a:fillRect/>
          </a:stretch>
        </p:blipFill>
        <p:spPr>
          <a:xfrm>
            <a:off x="3478422" y="2937426"/>
            <a:ext cx="3286125" cy="561975"/>
          </a:xfrm>
          <a:prstGeom prst="rect">
            <a:avLst/>
          </a:prstGeom>
        </p:spPr>
      </p:pic>
      <p:pic>
        <p:nvPicPr>
          <p:cNvPr id="9" name="图片 8">
            <a:extLst>
              <a:ext uri="{FF2B5EF4-FFF2-40B4-BE49-F238E27FC236}">
                <a16:creationId xmlns:a16="http://schemas.microsoft.com/office/drawing/2014/main" id="{69EDFCEB-551A-4F53-902E-34B27C23AD49}"/>
              </a:ext>
            </a:extLst>
          </p:cNvPr>
          <p:cNvPicPr>
            <a:picLocks noChangeAspect="1"/>
          </p:cNvPicPr>
          <p:nvPr/>
        </p:nvPicPr>
        <p:blipFill>
          <a:blip r:embed="rId3"/>
          <a:stretch>
            <a:fillRect/>
          </a:stretch>
        </p:blipFill>
        <p:spPr>
          <a:xfrm>
            <a:off x="3478422" y="3674563"/>
            <a:ext cx="4200525" cy="438150"/>
          </a:xfrm>
          <a:prstGeom prst="rect">
            <a:avLst/>
          </a:prstGeom>
        </p:spPr>
      </p:pic>
      <p:sp>
        <p:nvSpPr>
          <p:cNvPr id="11" name="文本框 10">
            <a:extLst>
              <a:ext uri="{FF2B5EF4-FFF2-40B4-BE49-F238E27FC236}">
                <a16:creationId xmlns:a16="http://schemas.microsoft.com/office/drawing/2014/main" id="{4609676B-23D9-4EC1-8A03-3589C11C30F7}"/>
              </a:ext>
            </a:extLst>
          </p:cNvPr>
          <p:cNvSpPr txBox="1"/>
          <p:nvPr/>
        </p:nvSpPr>
        <p:spPr>
          <a:xfrm>
            <a:off x="838200" y="2285868"/>
            <a:ext cx="5498864" cy="461665"/>
          </a:xfrm>
          <a:prstGeom prst="rect">
            <a:avLst/>
          </a:prstGeom>
          <a:noFill/>
        </p:spPr>
        <p:txBody>
          <a:bodyPr wrap="square" rtlCol="0">
            <a:spAutoFit/>
          </a:bodyPr>
          <a:lstStyle/>
          <a:p>
            <a:r>
              <a:rPr lang="en-US" altLang="zh-CN" sz="2400" dirty="0"/>
              <a:t>Formula mentioned in pervious slide:</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9CF501B-60A0-4E65-87DD-478B86B1B6F6}"/>
                  </a:ext>
                </a:extLst>
              </p:cNvPr>
              <p:cNvSpPr txBox="1"/>
              <p:nvPr/>
            </p:nvSpPr>
            <p:spPr>
              <a:xfrm>
                <a:off x="838200" y="4628410"/>
                <a:ext cx="11247120" cy="1891415"/>
              </a:xfrm>
              <a:prstGeom prst="rect">
                <a:avLst/>
              </a:prstGeom>
              <a:noFill/>
            </p:spPr>
            <p:txBody>
              <a:bodyPr wrap="square" rtlCol="0">
                <a:spAutoFit/>
              </a:bodyPr>
              <a:lstStyle/>
              <a:p>
                <a:r>
                  <a:rPr lang="en-US" altLang="zh-CN" sz="2000" kern="100" dirty="0">
                    <a:effectLst/>
                    <a:latin typeface="+mn-ea"/>
                    <a:cs typeface="Times New Roman" panose="02020603050405020304" pitchFamily="18" charset="0"/>
                  </a:rPr>
                  <a:t>The time complexity for mortified </a:t>
                </a:r>
                <a:r>
                  <a:rPr lang="en-US" altLang="zh-CN" sz="2000" kern="100" dirty="0" err="1">
                    <a:effectLst/>
                    <a:latin typeface="+mn-ea"/>
                    <a:cs typeface="Times New Roman" panose="02020603050405020304" pitchFamily="18" charset="0"/>
                  </a:rPr>
                  <a:t>AlexNet</a:t>
                </a:r>
                <a:r>
                  <a:rPr lang="en-US" altLang="zh-CN" sz="2000" kern="100" dirty="0">
                    <a:effectLst/>
                    <a:latin typeface="+mn-ea"/>
                    <a:cs typeface="Times New Roman" panose="02020603050405020304" pitchFamily="18" charset="0"/>
                  </a:rPr>
                  <a:t> is 0.83</a:t>
                </a:r>
              </a:p>
              <a:p>
                <a:r>
                  <a:rPr lang="en-US" altLang="zh-CN" sz="2000" kern="100" dirty="0">
                    <a:effectLst/>
                    <a:latin typeface="+mn-ea"/>
                    <a:cs typeface="Times New Roman" panose="02020603050405020304" pitchFamily="18" charset="0"/>
                  </a:rPr>
                  <a:t>The time complexity for mortified VGG-16 is </a:t>
                </a:r>
                <a14:m>
                  <m:oMath xmlns:m="http://schemas.openxmlformats.org/officeDocument/2006/math">
                    <m:r>
                      <a:rPr lang="en-US" altLang="zh-CN" sz="2000" i="1" kern="100" dirty="0">
                        <a:latin typeface="Cambria Math" panose="02040503050406030204" pitchFamily="18" charset="0"/>
                        <a:cs typeface="Times New Roman" panose="02020603050405020304" pitchFamily="18" charset="0"/>
                      </a:rPr>
                      <m:t>2</m:t>
                    </m:r>
                  </m:oMath>
                </a14:m>
                <a:r>
                  <a:rPr lang="en-US" altLang="zh-CN" sz="2000" kern="100" dirty="0">
                    <a:effectLst/>
                    <a:latin typeface="+mn-ea"/>
                    <a:cs typeface="Times New Roman" panose="02020603050405020304" pitchFamily="18" charset="0"/>
                  </a:rPr>
                  <a:t>1.44</a:t>
                </a:r>
              </a:p>
              <a:p>
                <a:endParaRPr lang="en-US" altLang="zh-CN" sz="2000" kern="100" dirty="0">
                  <a:effectLst/>
                  <a:latin typeface="+mn-ea"/>
                  <a:cs typeface="Times New Roman" panose="02020603050405020304" pitchFamily="18" charset="0"/>
                </a:endParaRPr>
              </a:p>
              <a:p>
                <a:r>
                  <a:rPr lang="en-US" altLang="zh-CN" sz="2800" dirty="0">
                    <a:latin typeface="+mn-ea"/>
                  </a:rPr>
                  <a:t>Close to the processing (prediction) time’s multiple (25).</a:t>
                </a:r>
              </a:p>
              <a:p>
                <a:endParaRPr lang="zh-CN" altLang="en-US" sz="2800" dirty="0">
                  <a:latin typeface="+mn-ea"/>
                </a:endParaRPr>
              </a:p>
            </p:txBody>
          </p:sp>
        </mc:Choice>
        <mc:Fallback>
          <p:sp>
            <p:nvSpPr>
              <p:cNvPr id="12" name="文本框 11">
                <a:extLst>
                  <a:ext uri="{FF2B5EF4-FFF2-40B4-BE49-F238E27FC236}">
                    <a16:creationId xmlns:a16="http://schemas.microsoft.com/office/drawing/2014/main" id="{49CF501B-60A0-4E65-87DD-478B86B1B6F6}"/>
                  </a:ext>
                </a:extLst>
              </p:cNvPr>
              <p:cNvSpPr txBox="1">
                <a:spLocks noRot="1" noChangeAspect="1" noMove="1" noResize="1" noEditPoints="1" noAdjustHandles="1" noChangeArrowheads="1" noChangeShapeType="1" noTextEdit="1"/>
              </p:cNvSpPr>
              <p:nvPr/>
            </p:nvSpPr>
            <p:spPr>
              <a:xfrm>
                <a:off x="838200" y="4628410"/>
                <a:ext cx="11247120" cy="1891415"/>
              </a:xfrm>
              <a:prstGeom prst="rect">
                <a:avLst/>
              </a:prstGeom>
              <a:blipFill>
                <a:blip r:embed="rId4"/>
                <a:stretch>
                  <a:fillRect l="-1138" t="-1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81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BAC1C-C344-46F6-9F2A-B47C26BC1221}"/>
              </a:ext>
            </a:extLst>
          </p:cNvPr>
          <p:cNvSpPr>
            <a:spLocks noGrp="1"/>
          </p:cNvSpPr>
          <p:nvPr>
            <p:ph type="title"/>
          </p:nvPr>
        </p:nvSpPr>
        <p:spPr/>
        <p:txBody>
          <a:bodyPr/>
          <a:lstStyle/>
          <a:p>
            <a:r>
              <a:rPr lang="en-US" altLang="zh-CN" dirty="0"/>
              <a:t>Results and comparisons</a:t>
            </a:r>
            <a:endParaRPr lang="zh-CN" altLang="en-US" dirty="0"/>
          </a:p>
        </p:txBody>
      </p:sp>
      <p:graphicFrame>
        <p:nvGraphicFramePr>
          <p:cNvPr id="10" name="表格 10">
            <a:extLst>
              <a:ext uri="{FF2B5EF4-FFF2-40B4-BE49-F238E27FC236}">
                <a16:creationId xmlns:a16="http://schemas.microsoft.com/office/drawing/2014/main" id="{49F298D6-116F-4809-B3D9-ECF8597C20AB}"/>
              </a:ext>
            </a:extLst>
          </p:cNvPr>
          <p:cNvGraphicFramePr>
            <a:graphicFrameLocks noGrp="1"/>
          </p:cNvGraphicFramePr>
          <p:nvPr>
            <p:extLst>
              <p:ext uri="{D42A27DB-BD31-4B8C-83A1-F6EECF244321}">
                <p14:modId xmlns:p14="http://schemas.microsoft.com/office/powerpoint/2010/main" val="2036050627"/>
              </p:ext>
            </p:extLst>
          </p:nvPr>
        </p:nvGraphicFramePr>
        <p:xfrm>
          <a:off x="1547781" y="1524363"/>
          <a:ext cx="4772892" cy="1849120"/>
        </p:xfrm>
        <a:graphic>
          <a:graphicData uri="http://schemas.openxmlformats.org/drawingml/2006/table">
            <a:tbl>
              <a:tblPr firstRow="1" bandRow="1">
                <a:tableStyleId>{5C22544A-7EE6-4342-B048-85BDC9FD1C3A}</a:tableStyleId>
              </a:tblPr>
              <a:tblGrid>
                <a:gridCol w="2386446">
                  <a:extLst>
                    <a:ext uri="{9D8B030D-6E8A-4147-A177-3AD203B41FA5}">
                      <a16:colId xmlns:a16="http://schemas.microsoft.com/office/drawing/2014/main" val="2545786315"/>
                    </a:ext>
                  </a:extLst>
                </a:gridCol>
                <a:gridCol w="2386446">
                  <a:extLst>
                    <a:ext uri="{9D8B030D-6E8A-4147-A177-3AD203B41FA5}">
                      <a16:colId xmlns:a16="http://schemas.microsoft.com/office/drawing/2014/main" val="3409996590"/>
                    </a:ext>
                  </a:extLst>
                </a:gridCol>
              </a:tblGrid>
              <a:tr h="321499">
                <a:tc>
                  <a:txBody>
                    <a:bodyPr/>
                    <a:lstStyle/>
                    <a:p>
                      <a:pPr algn="ctr"/>
                      <a:r>
                        <a:rPr lang="en-US" altLang="zh-CN" dirty="0"/>
                        <a:t>Model</a:t>
                      </a:r>
                      <a:endParaRPr lang="zh-CN" altLang="en-US" dirty="0"/>
                    </a:p>
                  </a:txBody>
                  <a:tcPr/>
                </a:tc>
                <a:tc>
                  <a:txBody>
                    <a:bodyPr/>
                    <a:lstStyle/>
                    <a:p>
                      <a:pPr algn="ctr"/>
                      <a:r>
                        <a:rPr lang="en-US" altLang="zh-CN" dirty="0"/>
                        <a:t>Test Accuracy(%)</a:t>
                      </a:r>
                      <a:endParaRPr lang="zh-CN" altLang="en-US" dirty="0"/>
                    </a:p>
                  </a:txBody>
                  <a:tcPr/>
                </a:tc>
                <a:extLst>
                  <a:ext uri="{0D108BD9-81ED-4DB2-BD59-A6C34878D82A}">
                    <a16:rowId xmlns:a16="http://schemas.microsoft.com/office/drawing/2014/main" val="955733347"/>
                  </a:ext>
                </a:extLst>
              </a:tr>
              <a:tr h="370840">
                <a:tc>
                  <a:txBody>
                    <a:bodyPr/>
                    <a:lstStyle/>
                    <a:p>
                      <a:pPr algn="ctr"/>
                      <a:r>
                        <a:rPr lang="en-US" altLang="zh-CN" dirty="0"/>
                        <a:t>VGG-16</a:t>
                      </a:r>
                      <a:endParaRPr lang="zh-CN" altLang="en-US" dirty="0"/>
                    </a:p>
                  </a:txBody>
                  <a:tcPr/>
                </a:tc>
                <a:tc>
                  <a:txBody>
                    <a:bodyPr/>
                    <a:lstStyle/>
                    <a:p>
                      <a:pPr algn="ctr"/>
                      <a:r>
                        <a:rPr lang="en-US" altLang="zh-CN" dirty="0"/>
                        <a:t>96.56</a:t>
                      </a:r>
                      <a:endParaRPr lang="zh-CN" altLang="en-US" dirty="0"/>
                    </a:p>
                  </a:txBody>
                  <a:tcPr/>
                </a:tc>
                <a:extLst>
                  <a:ext uri="{0D108BD9-81ED-4DB2-BD59-A6C34878D82A}">
                    <a16:rowId xmlns:a16="http://schemas.microsoft.com/office/drawing/2014/main" val="3200212095"/>
                  </a:ext>
                </a:extLst>
              </a:tr>
              <a:tr h="370840">
                <a:tc>
                  <a:txBody>
                    <a:bodyPr/>
                    <a:lstStyle/>
                    <a:p>
                      <a:pPr algn="ctr"/>
                      <a:r>
                        <a:rPr lang="en-US" altLang="zh-CN" dirty="0"/>
                        <a:t>VGG-16(+)</a:t>
                      </a:r>
                      <a:r>
                        <a:rPr lang="zh-CN" altLang="en-US" dirty="0"/>
                        <a:t> ✔</a:t>
                      </a:r>
                    </a:p>
                  </a:txBody>
                  <a:tcPr/>
                </a:tc>
                <a:tc>
                  <a:txBody>
                    <a:bodyPr/>
                    <a:lstStyle/>
                    <a:p>
                      <a:pPr algn="ctr"/>
                      <a:r>
                        <a:rPr lang="en-US" altLang="zh-CN" dirty="0"/>
                        <a:t>99.49</a:t>
                      </a:r>
                      <a:endParaRPr lang="zh-CN" altLang="en-US" dirty="0"/>
                    </a:p>
                  </a:txBody>
                  <a:tcPr/>
                </a:tc>
                <a:extLst>
                  <a:ext uri="{0D108BD9-81ED-4DB2-BD59-A6C34878D82A}">
                    <a16:rowId xmlns:a16="http://schemas.microsoft.com/office/drawing/2014/main" val="2039167166"/>
                  </a:ext>
                </a:extLst>
              </a:tr>
              <a:tr h="370840">
                <a:tc>
                  <a:txBody>
                    <a:bodyPr/>
                    <a:lstStyle/>
                    <a:p>
                      <a:pPr algn="ctr"/>
                      <a:r>
                        <a:rPr lang="en-US" altLang="zh-CN" dirty="0" err="1"/>
                        <a:t>AlexNet</a:t>
                      </a:r>
                      <a:endParaRPr lang="zh-CN" altLang="en-US" dirty="0"/>
                    </a:p>
                  </a:txBody>
                  <a:tcPr/>
                </a:tc>
                <a:tc>
                  <a:txBody>
                    <a:bodyPr/>
                    <a:lstStyle/>
                    <a:p>
                      <a:pPr algn="ctr"/>
                      <a:r>
                        <a:rPr lang="en-US" altLang="zh-CN" dirty="0"/>
                        <a:t>97.51</a:t>
                      </a:r>
                      <a:endParaRPr lang="zh-CN" altLang="en-US" dirty="0"/>
                    </a:p>
                  </a:txBody>
                  <a:tcPr/>
                </a:tc>
                <a:extLst>
                  <a:ext uri="{0D108BD9-81ED-4DB2-BD59-A6C34878D82A}">
                    <a16:rowId xmlns:a16="http://schemas.microsoft.com/office/drawing/2014/main" val="1554532009"/>
                  </a:ext>
                </a:extLst>
              </a:tr>
              <a:tr h="370840">
                <a:tc>
                  <a:txBody>
                    <a:bodyPr/>
                    <a:lstStyle/>
                    <a:p>
                      <a:pPr algn="ctr"/>
                      <a:r>
                        <a:rPr lang="en-US" altLang="zh-CN" dirty="0" err="1"/>
                        <a:t>AlexNet</a:t>
                      </a:r>
                      <a:r>
                        <a:rPr lang="en-US" altLang="zh-CN" dirty="0"/>
                        <a:t>(+)</a:t>
                      </a:r>
                      <a:r>
                        <a:rPr lang="zh-CN" altLang="en-US" dirty="0"/>
                        <a:t> ✔</a:t>
                      </a:r>
                    </a:p>
                  </a:txBody>
                  <a:tcPr/>
                </a:tc>
                <a:tc>
                  <a:txBody>
                    <a:bodyPr/>
                    <a:lstStyle/>
                    <a:p>
                      <a:pPr algn="ctr"/>
                      <a:r>
                        <a:rPr lang="en-US" altLang="zh-CN" dirty="0"/>
                        <a:t>99.43</a:t>
                      </a:r>
                      <a:endParaRPr lang="zh-CN" altLang="en-US" dirty="0"/>
                    </a:p>
                  </a:txBody>
                  <a:tcPr/>
                </a:tc>
                <a:extLst>
                  <a:ext uri="{0D108BD9-81ED-4DB2-BD59-A6C34878D82A}">
                    <a16:rowId xmlns:a16="http://schemas.microsoft.com/office/drawing/2014/main" val="284671943"/>
                  </a:ext>
                </a:extLst>
              </a:tr>
            </a:tbl>
          </a:graphicData>
        </a:graphic>
      </p:graphicFrame>
      <p:graphicFrame>
        <p:nvGraphicFramePr>
          <p:cNvPr id="12" name="表格 10">
            <a:extLst>
              <a:ext uri="{FF2B5EF4-FFF2-40B4-BE49-F238E27FC236}">
                <a16:creationId xmlns:a16="http://schemas.microsoft.com/office/drawing/2014/main" id="{2F11A469-1B5D-4C70-8126-2714C83870C4}"/>
              </a:ext>
            </a:extLst>
          </p:cNvPr>
          <p:cNvGraphicFramePr>
            <a:graphicFrameLocks noGrp="1"/>
          </p:cNvGraphicFramePr>
          <p:nvPr>
            <p:extLst>
              <p:ext uri="{D42A27DB-BD31-4B8C-83A1-F6EECF244321}">
                <p14:modId xmlns:p14="http://schemas.microsoft.com/office/powerpoint/2010/main" val="3659545808"/>
              </p:ext>
            </p:extLst>
          </p:nvPr>
        </p:nvGraphicFramePr>
        <p:xfrm>
          <a:off x="532534" y="3720501"/>
          <a:ext cx="6238010" cy="1112520"/>
        </p:xfrm>
        <a:graphic>
          <a:graphicData uri="http://schemas.openxmlformats.org/drawingml/2006/table">
            <a:tbl>
              <a:tblPr firstRow="1" bandRow="1">
                <a:tableStyleId>{5C22544A-7EE6-4342-B048-85BDC9FD1C3A}</a:tableStyleId>
              </a:tblPr>
              <a:tblGrid>
                <a:gridCol w="3119005">
                  <a:extLst>
                    <a:ext uri="{9D8B030D-6E8A-4147-A177-3AD203B41FA5}">
                      <a16:colId xmlns:a16="http://schemas.microsoft.com/office/drawing/2014/main" val="2545786315"/>
                    </a:ext>
                  </a:extLst>
                </a:gridCol>
                <a:gridCol w="3119005">
                  <a:extLst>
                    <a:ext uri="{9D8B030D-6E8A-4147-A177-3AD203B41FA5}">
                      <a16:colId xmlns:a16="http://schemas.microsoft.com/office/drawing/2014/main" val="3409996590"/>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Time consume per epoch(s)</a:t>
                      </a:r>
                      <a:endParaRPr lang="zh-CN" altLang="en-US" dirty="0"/>
                    </a:p>
                  </a:txBody>
                  <a:tcPr/>
                </a:tc>
                <a:extLst>
                  <a:ext uri="{0D108BD9-81ED-4DB2-BD59-A6C34878D82A}">
                    <a16:rowId xmlns:a16="http://schemas.microsoft.com/office/drawing/2014/main" val="955733347"/>
                  </a:ext>
                </a:extLst>
              </a:tr>
              <a:tr h="370840">
                <a:tc>
                  <a:txBody>
                    <a:bodyPr/>
                    <a:lstStyle/>
                    <a:p>
                      <a:pPr algn="ctr"/>
                      <a:r>
                        <a:rPr lang="en-US" altLang="zh-CN" dirty="0"/>
                        <a:t>VGG-16(+)</a:t>
                      </a:r>
                      <a:endParaRPr lang="zh-CN" altLang="en-US" dirty="0"/>
                    </a:p>
                  </a:txBody>
                  <a:tcPr/>
                </a:tc>
                <a:tc>
                  <a:txBody>
                    <a:bodyPr/>
                    <a:lstStyle/>
                    <a:p>
                      <a:pPr algn="ctr"/>
                      <a:r>
                        <a:rPr lang="en-US" altLang="zh-CN" dirty="0"/>
                        <a:t>230</a:t>
                      </a:r>
                      <a:endParaRPr lang="zh-CN" altLang="en-US" dirty="0"/>
                    </a:p>
                  </a:txBody>
                  <a:tcPr/>
                </a:tc>
                <a:extLst>
                  <a:ext uri="{0D108BD9-81ED-4DB2-BD59-A6C34878D82A}">
                    <a16:rowId xmlns:a16="http://schemas.microsoft.com/office/drawing/2014/main" val="3200212095"/>
                  </a:ext>
                </a:extLst>
              </a:tr>
              <a:tr h="370840">
                <a:tc>
                  <a:txBody>
                    <a:bodyPr/>
                    <a:lstStyle/>
                    <a:p>
                      <a:pPr algn="ctr"/>
                      <a:r>
                        <a:rPr lang="en-US" altLang="zh-CN" dirty="0" err="1"/>
                        <a:t>AlexNet</a:t>
                      </a:r>
                      <a:r>
                        <a:rPr lang="en-US" altLang="zh-CN" dirty="0"/>
                        <a:t>(+)</a:t>
                      </a:r>
                      <a:r>
                        <a:rPr lang="zh-CN" altLang="en-US" dirty="0"/>
                        <a:t> ✔</a:t>
                      </a:r>
                    </a:p>
                  </a:txBody>
                  <a:tcPr/>
                </a:tc>
                <a:tc>
                  <a:txBody>
                    <a:bodyPr/>
                    <a:lstStyle/>
                    <a:p>
                      <a:pPr algn="ctr"/>
                      <a:r>
                        <a:rPr lang="en-US" altLang="zh-CN" dirty="0"/>
                        <a:t>41</a:t>
                      </a:r>
                      <a:endParaRPr lang="zh-CN" altLang="en-US" dirty="0"/>
                    </a:p>
                  </a:txBody>
                  <a:tcPr/>
                </a:tc>
                <a:extLst>
                  <a:ext uri="{0D108BD9-81ED-4DB2-BD59-A6C34878D82A}">
                    <a16:rowId xmlns:a16="http://schemas.microsoft.com/office/drawing/2014/main" val="2039167166"/>
                  </a:ext>
                </a:extLst>
              </a:tr>
            </a:tbl>
          </a:graphicData>
        </a:graphic>
      </p:graphicFrame>
      <p:sp>
        <p:nvSpPr>
          <p:cNvPr id="13" name="右大括号 12">
            <a:extLst>
              <a:ext uri="{FF2B5EF4-FFF2-40B4-BE49-F238E27FC236}">
                <a16:creationId xmlns:a16="http://schemas.microsoft.com/office/drawing/2014/main" id="{A70275D2-4BEA-4B9B-95D3-3EF693B8EC9E}"/>
              </a:ext>
            </a:extLst>
          </p:cNvPr>
          <p:cNvSpPr/>
          <p:nvPr/>
        </p:nvSpPr>
        <p:spPr>
          <a:xfrm>
            <a:off x="7055428" y="2224726"/>
            <a:ext cx="1163781" cy="3789575"/>
          </a:xfrm>
          <a:prstGeom prst="rightBrace">
            <a:avLst>
              <a:gd name="adj1" fmla="val 11905"/>
              <a:gd name="adj2" fmla="val 4779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9E2A6C-B396-4AB4-B42B-9E7933E1AA58}"/>
              </a:ext>
            </a:extLst>
          </p:cNvPr>
          <p:cNvSpPr txBox="1"/>
          <p:nvPr/>
        </p:nvSpPr>
        <p:spPr>
          <a:xfrm>
            <a:off x="8788978" y="3448026"/>
            <a:ext cx="3134590" cy="523220"/>
          </a:xfrm>
          <a:prstGeom prst="rect">
            <a:avLst/>
          </a:prstGeom>
          <a:noFill/>
        </p:spPr>
        <p:txBody>
          <a:bodyPr wrap="square" rtlCol="0">
            <a:spAutoFit/>
          </a:bodyPr>
          <a:lstStyle/>
          <a:p>
            <a:pPr algn="ctr"/>
            <a:r>
              <a:rPr lang="en-US" altLang="zh-CN" sz="2800" dirty="0"/>
              <a:t>Modified </a:t>
            </a:r>
            <a:r>
              <a:rPr lang="en-US" altLang="zh-CN" sz="2800" dirty="0" err="1"/>
              <a:t>AlexNet</a:t>
            </a:r>
            <a:r>
              <a:rPr lang="en-US" altLang="zh-CN" sz="2800" dirty="0"/>
              <a:t> </a:t>
            </a:r>
          </a:p>
        </p:txBody>
      </p:sp>
      <p:sp>
        <p:nvSpPr>
          <p:cNvPr id="3" name="灯片编号占位符 2">
            <a:extLst>
              <a:ext uri="{FF2B5EF4-FFF2-40B4-BE49-F238E27FC236}">
                <a16:creationId xmlns:a16="http://schemas.microsoft.com/office/drawing/2014/main" id="{CAA6D905-8157-4DAD-95D8-9439BFB2CD1C}"/>
              </a:ext>
            </a:extLst>
          </p:cNvPr>
          <p:cNvSpPr>
            <a:spLocks noGrp="1"/>
          </p:cNvSpPr>
          <p:nvPr>
            <p:ph type="sldNum" sz="quarter" idx="12"/>
          </p:nvPr>
        </p:nvSpPr>
        <p:spPr/>
        <p:txBody>
          <a:bodyPr/>
          <a:lstStyle/>
          <a:p>
            <a:fld id="{7D9BB5D0-35E4-459D-AEF3-FE4D7C45CC19}" type="slidenum">
              <a:rPr lang="zh-CN" altLang="en-US" smtClean="0"/>
              <a:t>35</a:t>
            </a:fld>
            <a:endParaRPr lang="zh-CN" altLang="en-US"/>
          </a:p>
        </p:txBody>
      </p:sp>
      <p:sp>
        <p:nvSpPr>
          <p:cNvPr id="4" name="文本框 3">
            <a:extLst>
              <a:ext uri="{FF2B5EF4-FFF2-40B4-BE49-F238E27FC236}">
                <a16:creationId xmlns:a16="http://schemas.microsoft.com/office/drawing/2014/main" id="{37FD4D90-E28F-4B76-860D-CA0F24103C63}"/>
              </a:ext>
            </a:extLst>
          </p:cNvPr>
          <p:cNvSpPr txBox="1"/>
          <p:nvPr/>
        </p:nvSpPr>
        <p:spPr>
          <a:xfrm>
            <a:off x="8060625" y="2870976"/>
            <a:ext cx="1768433" cy="523220"/>
          </a:xfrm>
          <a:prstGeom prst="rect">
            <a:avLst/>
          </a:prstGeom>
          <a:noFill/>
        </p:spPr>
        <p:txBody>
          <a:bodyPr wrap="none" rtlCol="0">
            <a:spAutoFit/>
          </a:bodyPr>
          <a:lstStyle/>
          <a:p>
            <a:r>
              <a:rPr lang="en-US" altLang="zh-CN" sz="2800" dirty="0"/>
              <a:t>We chose:</a:t>
            </a:r>
            <a:endParaRPr lang="zh-CN" altLang="en-US" sz="2800" dirty="0"/>
          </a:p>
        </p:txBody>
      </p:sp>
      <p:graphicFrame>
        <p:nvGraphicFramePr>
          <p:cNvPr id="9" name="表格 10">
            <a:extLst>
              <a:ext uri="{FF2B5EF4-FFF2-40B4-BE49-F238E27FC236}">
                <a16:creationId xmlns:a16="http://schemas.microsoft.com/office/drawing/2014/main" id="{4353B7B9-D4DC-415B-AB61-EBE9D38B45CF}"/>
              </a:ext>
            </a:extLst>
          </p:cNvPr>
          <p:cNvGraphicFramePr>
            <a:graphicFrameLocks noGrp="1"/>
          </p:cNvGraphicFramePr>
          <p:nvPr>
            <p:extLst>
              <p:ext uri="{D42A27DB-BD31-4B8C-83A1-F6EECF244321}">
                <p14:modId xmlns:p14="http://schemas.microsoft.com/office/powerpoint/2010/main" val="3487378227"/>
              </p:ext>
            </p:extLst>
          </p:nvPr>
        </p:nvGraphicFramePr>
        <p:xfrm>
          <a:off x="1727215" y="5111115"/>
          <a:ext cx="4956122" cy="1381760"/>
        </p:xfrm>
        <a:graphic>
          <a:graphicData uri="http://schemas.openxmlformats.org/drawingml/2006/table">
            <a:tbl>
              <a:tblPr firstRow="1" bandRow="1">
                <a:tableStyleId>{5C22544A-7EE6-4342-B048-85BDC9FD1C3A}</a:tableStyleId>
              </a:tblPr>
              <a:tblGrid>
                <a:gridCol w="2478061">
                  <a:extLst>
                    <a:ext uri="{9D8B030D-6E8A-4147-A177-3AD203B41FA5}">
                      <a16:colId xmlns:a16="http://schemas.microsoft.com/office/drawing/2014/main" val="2545786315"/>
                    </a:ext>
                  </a:extLst>
                </a:gridCol>
                <a:gridCol w="2478061">
                  <a:extLst>
                    <a:ext uri="{9D8B030D-6E8A-4147-A177-3AD203B41FA5}">
                      <a16:colId xmlns:a16="http://schemas.microsoft.com/office/drawing/2014/main" val="3409996590"/>
                    </a:ext>
                  </a:extLst>
                </a:gridCol>
              </a:tblGrid>
              <a:tr h="385812">
                <a:tc>
                  <a:txBody>
                    <a:bodyPr/>
                    <a:lstStyle/>
                    <a:p>
                      <a:pPr algn="ctr"/>
                      <a:r>
                        <a:rPr lang="en-US" altLang="zh-CN" dirty="0"/>
                        <a:t>Model</a:t>
                      </a:r>
                      <a:endParaRPr lang="zh-CN" altLang="en-US" dirty="0"/>
                    </a:p>
                  </a:txBody>
                  <a:tcPr/>
                </a:tc>
                <a:tc>
                  <a:txBody>
                    <a:bodyPr/>
                    <a:lstStyle/>
                    <a:p>
                      <a:pPr algn="ctr"/>
                      <a:r>
                        <a:rPr lang="en-US" altLang="zh-CN" dirty="0"/>
                        <a:t>Predict consuming per image(s)</a:t>
                      </a:r>
                      <a:endParaRPr lang="zh-CN" altLang="en-US" dirty="0"/>
                    </a:p>
                  </a:txBody>
                  <a:tcPr/>
                </a:tc>
                <a:extLst>
                  <a:ext uri="{0D108BD9-81ED-4DB2-BD59-A6C34878D82A}">
                    <a16:rowId xmlns:a16="http://schemas.microsoft.com/office/drawing/2014/main" val="955733347"/>
                  </a:ext>
                </a:extLst>
              </a:tr>
              <a:tr h="370840">
                <a:tc>
                  <a:txBody>
                    <a:bodyPr/>
                    <a:lstStyle/>
                    <a:p>
                      <a:pPr algn="ctr"/>
                      <a:r>
                        <a:rPr lang="en-US" altLang="zh-CN" dirty="0"/>
                        <a:t>VGG-16(+)</a:t>
                      </a:r>
                      <a:endParaRPr lang="zh-CN" altLang="en-US" dirty="0"/>
                    </a:p>
                  </a:txBody>
                  <a:tcPr/>
                </a:tc>
                <a:tc>
                  <a:txBody>
                    <a:bodyPr/>
                    <a:lstStyle/>
                    <a:p>
                      <a:pPr algn="ctr"/>
                      <a:r>
                        <a:rPr lang="en-US" altLang="zh-CN" dirty="0"/>
                        <a:t>0.85</a:t>
                      </a:r>
                      <a:endParaRPr lang="zh-CN" altLang="en-US" dirty="0"/>
                    </a:p>
                  </a:txBody>
                  <a:tcPr/>
                </a:tc>
                <a:extLst>
                  <a:ext uri="{0D108BD9-81ED-4DB2-BD59-A6C34878D82A}">
                    <a16:rowId xmlns:a16="http://schemas.microsoft.com/office/drawing/2014/main" val="3200212095"/>
                  </a:ext>
                </a:extLst>
              </a:tr>
              <a:tr h="370840">
                <a:tc>
                  <a:txBody>
                    <a:bodyPr/>
                    <a:lstStyle/>
                    <a:p>
                      <a:pPr algn="ctr"/>
                      <a:r>
                        <a:rPr lang="en-US" altLang="zh-CN" dirty="0" err="1"/>
                        <a:t>AlexNet</a:t>
                      </a:r>
                      <a:r>
                        <a:rPr lang="en-US" altLang="zh-CN" dirty="0"/>
                        <a:t>(+)</a:t>
                      </a:r>
                      <a:r>
                        <a:rPr lang="zh-CN" altLang="en-US" dirty="0"/>
                        <a:t> ✔</a:t>
                      </a:r>
                    </a:p>
                  </a:txBody>
                  <a:tcPr/>
                </a:tc>
                <a:tc>
                  <a:txBody>
                    <a:bodyPr/>
                    <a:lstStyle/>
                    <a:p>
                      <a:pPr algn="ctr"/>
                      <a:r>
                        <a:rPr lang="en-US" altLang="zh-CN" dirty="0"/>
                        <a:t>0.03</a:t>
                      </a:r>
                      <a:endParaRPr lang="zh-CN" altLang="en-US" dirty="0"/>
                    </a:p>
                  </a:txBody>
                  <a:tcPr/>
                </a:tc>
                <a:extLst>
                  <a:ext uri="{0D108BD9-81ED-4DB2-BD59-A6C34878D82A}">
                    <a16:rowId xmlns:a16="http://schemas.microsoft.com/office/drawing/2014/main" val="2039167166"/>
                  </a:ext>
                </a:extLst>
              </a:tr>
            </a:tbl>
          </a:graphicData>
        </a:graphic>
      </p:graphicFrame>
    </p:spTree>
    <p:extLst>
      <p:ext uri="{BB962C8B-B14F-4D97-AF65-F5344CB8AC3E}">
        <p14:creationId xmlns:p14="http://schemas.microsoft.com/office/powerpoint/2010/main" val="1616513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9EE1ACF-A235-4C09-BF3A-5604D63E19F4}"/>
                  </a:ext>
                </a:extLst>
              </p:cNvPr>
              <p:cNvSpPr>
                <a:spLocks noGrp="1"/>
              </p:cNvSpPr>
              <p:nvPr>
                <p:ph type="title"/>
              </p:nvPr>
            </p:nvSpPr>
            <p:spPr>
              <a:xfrm>
                <a:off x="685800" y="2766218"/>
                <a:ext cx="10515600" cy="1325563"/>
              </a:xfrm>
            </p:spPr>
            <p:txBody>
              <a:bodyPr/>
              <a:lstStyle/>
              <a:p>
                <a:pPr algn="ctr"/>
                <a:r>
                  <a:rPr lang="en-US" altLang="zh-CN" dirty="0"/>
                  <a:t>Demo(</a:t>
                </a:r>
                <a14:m>
                  <m:oMath xmlns:m="http://schemas.openxmlformats.org/officeDocument/2006/math">
                    <m:r>
                      <a:rPr lang="en-US" altLang="zh-CN" i="1" dirty="0" smtClean="0">
                        <a:latin typeface="Cambria Math" panose="02040503050406030204" pitchFamily="18" charset="0"/>
                      </a:rPr>
                      <m:t>𝐴𝑙𝑒𝑥𝑁𝑒𝑡</m:t>
                    </m:r>
                  </m:oMath>
                </a14:m>
                <a:r>
                  <a:rPr lang="en-US" altLang="zh-CN" dirty="0"/>
                  <a:t> + data preprocessing) </a:t>
                </a:r>
                <a:endParaRPr lang="zh-CN" altLang="en-US" dirty="0"/>
              </a:p>
            </p:txBody>
          </p:sp>
        </mc:Choice>
        <mc:Fallback xmlns="">
          <p:sp>
            <p:nvSpPr>
              <p:cNvPr id="2" name="标题 1">
                <a:extLst>
                  <a:ext uri="{FF2B5EF4-FFF2-40B4-BE49-F238E27FC236}">
                    <a16:creationId xmlns:a16="http://schemas.microsoft.com/office/drawing/2014/main" id="{99EE1ACF-A235-4C09-BF3A-5604D63E19F4}"/>
                  </a:ext>
                </a:extLst>
              </p:cNvPr>
              <p:cNvSpPr>
                <a:spLocks noGrp="1" noRot="1" noChangeAspect="1" noMove="1" noResize="1" noEditPoints="1" noAdjustHandles="1" noChangeArrowheads="1" noChangeShapeType="1" noTextEdit="1"/>
              </p:cNvSpPr>
              <p:nvPr>
                <p:ph type="title"/>
              </p:nvPr>
            </p:nvSpPr>
            <p:spPr>
              <a:xfrm>
                <a:off x="685800" y="2766218"/>
                <a:ext cx="10515600" cy="1325563"/>
              </a:xfrm>
              <a:blipFill>
                <a:blip r:embed="rId2"/>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AAE26051-7786-4E7D-AAE4-B5202AAFEF13}"/>
              </a:ext>
            </a:extLst>
          </p:cNvPr>
          <p:cNvSpPr>
            <a:spLocks noGrp="1"/>
          </p:cNvSpPr>
          <p:nvPr>
            <p:ph type="sldNum" sz="quarter" idx="12"/>
          </p:nvPr>
        </p:nvSpPr>
        <p:spPr/>
        <p:txBody>
          <a:bodyPr/>
          <a:lstStyle/>
          <a:p>
            <a:fld id="{7D9BB5D0-35E4-459D-AEF3-FE4D7C45CC19}" type="slidenum">
              <a:rPr lang="zh-CN" altLang="en-US" smtClean="0"/>
              <a:t>36</a:t>
            </a:fld>
            <a:endParaRPr lang="zh-CN" altLang="en-US"/>
          </a:p>
        </p:txBody>
      </p:sp>
    </p:spTree>
    <p:extLst>
      <p:ext uri="{BB962C8B-B14F-4D97-AF65-F5344CB8AC3E}">
        <p14:creationId xmlns:p14="http://schemas.microsoft.com/office/powerpoint/2010/main" val="2177142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2870B0D-9CE9-4056-A0B4-47D7C43C6E5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Future work</a:t>
            </a:r>
            <a:endParaRPr lang="zh-CN" altLang="en-US" dirty="0"/>
          </a:p>
        </p:txBody>
      </p:sp>
      <p:sp>
        <p:nvSpPr>
          <p:cNvPr id="6" name="内容占位符 2">
            <a:extLst>
              <a:ext uri="{FF2B5EF4-FFF2-40B4-BE49-F238E27FC236}">
                <a16:creationId xmlns:a16="http://schemas.microsoft.com/office/drawing/2014/main" id="{CEC04A16-A868-4DEA-8454-2EF8A1E819ED}"/>
              </a:ext>
            </a:extLst>
          </p:cNvPr>
          <p:cNvSpPr>
            <a:spLocks noGrp="1"/>
          </p:cNvSpPr>
          <p:nvPr>
            <p:ph idx="1"/>
          </p:nvPr>
        </p:nvSpPr>
        <p:spPr>
          <a:xfrm>
            <a:off x="1257299" y="1673587"/>
            <a:ext cx="9677401" cy="4321174"/>
          </a:xfrm>
        </p:spPr>
        <p:txBody>
          <a:bodyPr>
            <a:normAutofit/>
          </a:bodyPr>
          <a:lstStyle/>
          <a:p>
            <a:r>
              <a:rPr lang="en-US" altLang="zh-CN" dirty="0"/>
              <a:t>WHAT ELSE CAN WE DO?</a:t>
            </a:r>
          </a:p>
          <a:p>
            <a:pPr lvl="1"/>
            <a:r>
              <a:rPr lang="en-US" altLang="zh-CN" dirty="0"/>
              <a:t>Dynamic hand gesture recognize</a:t>
            </a:r>
          </a:p>
          <a:p>
            <a:pPr lvl="1"/>
            <a:r>
              <a:rPr lang="en-US" altLang="zh-CN" dirty="0"/>
              <a:t>3d hand gesture recognize</a:t>
            </a:r>
          </a:p>
          <a:p>
            <a:pPr marL="457200" lvl="1" indent="0">
              <a:buNone/>
            </a:pPr>
            <a:endParaRPr lang="en-US" altLang="zh-CN" dirty="0"/>
          </a:p>
          <a:p>
            <a:r>
              <a:rPr lang="en-US" altLang="zh-CN" dirty="0"/>
              <a:t>IDEA</a:t>
            </a:r>
          </a:p>
          <a:p>
            <a:pPr lvl="1"/>
            <a:r>
              <a:rPr lang="en-US" altLang="zh-CN" dirty="0"/>
              <a:t>Combine hand gestures and movements</a:t>
            </a:r>
          </a:p>
          <a:p>
            <a:pPr lvl="1"/>
            <a:r>
              <a:rPr lang="en-US" altLang="zh-CN" dirty="0"/>
              <a:t>Use the feature that inside the contour</a:t>
            </a:r>
          </a:p>
          <a:p>
            <a:pPr lvl="1"/>
            <a:r>
              <a:rPr lang="en-US" altLang="zh-CN" dirty="0"/>
              <a:t>Better model (Resnet-50, Hidden Gauss-Markov Models)[1]</a:t>
            </a:r>
          </a:p>
          <a:p>
            <a:pPr lvl="1"/>
            <a:r>
              <a:rPr lang="en-US" altLang="zh-CN" dirty="0"/>
              <a:t>Depth image (KINECT)[2]</a:t>
            </a:r>
          </a:p>
          <a:p>
            <a:pPr lvl="1"/>
            <a:endParaRPr lang="en-US" altLang="zh-CN" dirty="0"/>
          </a:p>
          <a:p>
            <a:pPr lvl="1"/>
            <a:endParaRPr lang="zh-CN" altLang="en-US" dirty="0"/>
          </a:p>
        </p:txBody>
      </p:sp>
      <p:sp>
        <p:nvSpPr>
          <p:cNvPr id="2" name="灯片编号占位符 1">
            <a:extLst>
              <a:ext uri="{FF2B5EF4-FFF2-40B4-BE49-F238E27FC236}">
                <a16:creationId xmlns:a16="http://schemas.microsoft.com/office/drawing/2014/main" id="{37E11D35-2C5E-4D6B-8E81-4F48CD7618AC}"/>
              </a:ext>
            </a:extLst>
          </p:cNvPr>
          <p:cNvSpPr>
            <a:spLocks noGrp="1"/>
          </p:cNvSpPr>
          <p:nvPr>
            <p:ph type="sldNum" sz="quarter" idx="12"/>
          </p:nvPr>
        </p:nvSpPr>
        <p:spPr/>
        <p:txBody>
          <a:bodyPr/>
          <a:lstStyle/>
          <a:p>
            <a:fld id="{7D9BB5D0-35E4-459D-AEF3-FE4D7C45CC19}" type="slidenum">
              <a:rPr lang="zh-CN" altLang="en-US" smtClean="0"/>
              <a:t>37</a:t>
            </a:fld>
            <a:endParaRPr lang="zh-CN" altLang="en-US"/>
          </a:p>
        </p:txBody>
      </p:sp>
      <p:sp>
        <p:nvSpPr>
          <p:cNvPr id="4" name="文本框 3">
            <a:extLst>
              <a:ext uri="{FF2B5EF4-FFF2-40B4-BE49-F238E27FC236}">
                <a16:creationId xmlns:a16="http://schemas.microsoft.com/office/drawing/2014/main" id="{B545D76E-E09A-4A45-82D2-D7A9DD411BF4}"/>
              </a:ext>
            </a:extLst>
          </p:cNvPr>
          <p:cNvSpPr txBox="1"/>
          <p:nvPr/>
        </p:nvSpPr>
        <p:spPr>
          <a:xfrm>
            <a:off x="261503" y="6056268"/>
            <a:ext cx="11668991" cy="600164"/>
          </a:xfrm>
          <a:prstGeom prst="rect">
            <a:avLst/>
          </a:prstGeom>
          <a:noFill/>
        </p:spPr>
        <p:txBody>
          <a:bodyPr wrap="square" rtlCol="0">
            <a:spAutoFit/>
          </a:bodyPr>
          <a:lstStyle/>
          <a:p>
            <a:r>
              <a:rPr lang="en-US" altLang="zh-CN" sz="1100" dirty="0">
                <a:latin typeface="等线" panose="02010600030101010101" pitchFamily="2" charset="-122"/>
              </a:rPr>
              <a:t>[1] Wang, Z. , Li, G. , &amp; Yang, L. . (2020). Dynamic hand gesture recognition based on micro-doppler radar signatures using hidden gauss-</a:t>
            </a:r>
            <a:r>
              <a:rPr lang="en-US" altLang="zh-CN" sz="1100" dirty="0" err="1">
                <a:latin typeface="等线" panose="02010600030101010101" pitchFamily="2" charset="-122"/>
              </a:rPr>
              <a:t>markov</a:t>
            </a:r>
            <a:r>
              <a:rPr lang="en-US" altLang="zh-CN" sz="1100" dirty="0">
                <a:latin typeface="等线" panose="02010600030101010101" pitchFamily="2" charset="-122"/>
              </a:rPr>
              <a:t> models. </a:t>
            </a:r>
            <a:r>
              <a:rPr lang="en-US" altLang="zh-CN" sz="1100" i="1" dirty="0">
                <a:latin typeface="等线" panose="02010600030101010101" pitchFamily="2" charset="-122"/>
              </a:rPr>
              <a:t>IEEE </a:t>
            </a:r>
            <a:r>
              <a:rPr lang="en-US" altLang="zh-CN" sz="1100" i="1" dirty="0" err="1">
                <a:latin typeface="等线" panose="02010600030101010101" pitchFamily="2" charset="-122"/>
              </a:rPr>
              <a:t>Geoence</a:t>
            </a:r>
            <a:r>
              <a:rPr lang="en-US" altLang="zh-CN" sz="1100" i="1" dirty="0">
                <a:latin typeface="等线" panose="02010600030101010101" pitchFamily="2" charset="-122"/>
              </a:rPr>
              <a:t> and Remote Sensing Letters, PP(99), 1-1.</a:t>
            </a:r>
          </a:p>
          <a:p>
            <a:r>
              <a:rPr lang="en-US" altLang="zh-CN" sz="1100" dirty="0">
                <a:latin typeface="等线" panose="02010600030101010101" pitchFamily="2" charset="-122"/>
              </a:rPr>
              <a:t>[2] </a:t>
            </a:r>
            <a:r>
              <a:rPr lang="en-US" altLang="zh-CN" sz="1100" dirty="0" err="1">
                <a:latin typeface="等线" panose="02010600030101010101" pitchFamily="2" charset="-122"/>
              </a:rPr>
              <a:t>Camgoz</a:t>
            </a:r>
            <a:r>
              <a:rPr lang="en-US" altLang="zh-CN" sz="1100" dirty="0">
                <a:latin typeface="等线" panose="02010600030101010101" pitchFamily="2" charset="-122"/>
              </a:rPr>
              <a:t>, N. C. . (2017). Using Convolutional 3D Neural Networks for User-Independent Continuous Gesture </a:t>
            </a:r>
            <a:r>
              <a:rPr lang="en-US" altLang="zh-CN" sz="1100" i="1" dirty="0">
                <a:latin typeface="等线" panose="02010600030101010101" pitchFamily="2" charset="-122"/>
              </a:rPr>
              <a:t>Recognition. International Conference on Pattern Recognition. IEEE.</a:t>
            </a:r>
          </a:p>
        </p:txBody>
      </p:sp>
    </p:spTree>
    <p:extLst>
      <p:ext uri="{BB962C8B-B14F-4D97-AF65-F5344CB8AC3E}">
        <p14:creationId xmlns:p14="http://schemas.microsoft.com/office/powerpoint/2010/main" val="205086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A33-C8CF-4084-AD80-EC4DDDF7004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a:xfrm>
            <a:off x="1029341" y="1690688"/>
            <a:ext cx="10515600" cy="4351338"/>
          </a:xfrm>
        </p:spPr>
        <p:txBody>
          <a:bodyPr>
            <a:normAutofit/>
          </a:bodyPr>
          <a:lstStyle/>
          <a:p>
            <a:pPr marL="514350" indent="-514350">
              <a:lnSpc>
                <a:spcPct val="150000"/>
              </a:lnSpc>
              <a:buAutoNum type="arabicPeriod"/>
            </a:pPr>
            <a:r>
              <a:rPr lang="en-US" altLang="zh-CN" sz="2400" dirty="0"/>
              <a:t>Proposed a useful preprocessing method to process the dataset made by ourselves.</a:t>
            </a:r>
          </a:p>
          <a:p>
            <a:pPr marL="514350" indent="-514350">
              <a:lnSpc>
                <a:spcPct val="150000"/>
              </a:lnSpc>
              <a:buFont typeface="Arial" panose="020B0604020202020204" pitchFamily="34" charset="0"/>
              <a:buAutoNum type="arabicPeriod"/>
            </a:pPr>
            <a:r>
              <a:rPr lang="en-US" altLang="zh-CN" sz="2400" dirty="0"/>
              <a:t>We improve the VGG and </a:t>
            </a:r>
            <a:r>
              <a:rPr lang="en-US" altLang="zh-CN" sz="2400" dirty="0" err="1"/>
              <a:t>AlexNet</a:t>
            </a:r>
            <a:r>
              <a:rPr lang="en-US" altLang="zh-CN" sz="2400" dirty="0"/>
              <a:t>.</a:t>
            </a:r>
          </a:p>
          <a:p>
            <a:pPr marL="514350" indent="-514350">
              <a:lnSpc>
                <a:spcPct val="150000"/>
              </a:lnSpc>
              <a:buAutoNum type="arabicPeriod"/>
            </a:pPr>
            <a:r>
              <a:rPr lang="en-US" altLang="zh-CN" sz="2400" dirty="0"/>
              <a:t>Compared with the data set without preprocessing and the model without processing, the accuracy after our preprocessing and model changes has been improved. And </a:t>
            </a:r>
            <a:r>
              <a:rPr lang="en-US" altLang="zh-CN" sz="2400" dirty="0" err="1"/>
              <a:t>AlexNet</a:t>
            </a:r>
            <a:r>
              <a:rPr lang="en-US" altLang="zh-CN" sz="2400" dirty="0"/>
              <a:t> performed best.</a:t>
            </a:r>
          </a:p>
          <a:p>
            <a:pPr marL="514350" indent="-514350">
              <a:lnSpc>
                <a:spcPct val="150000"/>
              </a:lnSpc>
              <a:buAutoNum type="arabicPeriod"/>
            </a:pPr>
            <a:endParaRPr lang="en-US" altLang="zh-CN" sz="2400" dirty="0"/>
          </a:p>
          <a:p>
            <a:pPr marL="514350" indent="-514350">
              <a:buAutoNum type="arabicPeriod"/>
            </a:pPr>
            <a:endParaRPr lang="en-US" altLang="zh-CN" sz="2400" dirty="0"/>
          </a:p>
        </p:txBody>
      </p:sp>
      <p:sp>
        <p:nvSpPr>
          <p:cNvPr id="4" name="灯片编号占位符 3">
            <a:extLst>
              <a:ext uri="{FF2B5EF4-FFF2-40B4-BE49-F238E27FC236}">
                <a16:creationId xmlns:a16="http://schemas.microsoft.com/office/drawing/2014/main" id="{B83C504B-1B25-4AB2-9029-CDBE47026BFC}"/>
              </a:ext>
            </a:extLst>
          </p:cNvPr>
          <p:cNvSpPr>
            <a:spLocks noGrp="1"/>
          </p:cNvSpPr>
          <p:nvPr>
            <p:ph type="sldNum" sz="quarter" idx="12"/>
          </p:nvPr>
        </p:nvSpPr>
        <p:spPr/>
        <p:txBody>
          <a:bodyPr/>
          <a:lstStyle/>
          <a:p>
            <a:fld id="{7D9BB5D0-35E4-459D-AEF3-FE4D7C45CC19}" type="slidenum">
              <a:rPr lang="zh-CN" altLang="en-US" smtClean="0"/>
              <a:t>38</a:t>
            </a:fld>
            <a:endParaRPr lang="zh-CN" altLang="en-US"/>
          </a:p>
        </p:txBody>
      </p:sp>
    </p:spTree>
    <p:extLst>
      <p:ext uri="{BB962C8B-B14F-4D97-AF65-F5344CB8AC3E}">
        <p14:creationId xmlns:p14="http://schemas.microsoft.com/office/powerpoint/2010/main" val="517452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EE2F7-82C2-4885-AA40-A69B12BF38CD}"/>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F85CFDFF-8831-4C36-ADBF-1DC9373B567F}"/>
              </a:ext>
            </a:extLst>
          </p:cNvPr>
          <p:cNvSpPr>
            <a:spLocks noGrp="1"/>
          </p:cNvSpPr>
          <p:nvPr>
            <p:ph idx="1"/>
          </p:nvPr>
        </p:nvSpPr>
        <p:spPr/>
        <p:txBody>
          <a:bodyPr>
            <a:normAutofit fontScale="92500" lnSpcReduction="20000"/>
          </a:bodyPr>
          <a:lstStyle/>
          <a:p>
            <a:pPr marL="342900" lvl="0" indent="-342900" algn="just">
              <a:buFont typeface="+mj-lt"/>
              <a:buAutoNum type="arabicPeriod"/>
            </a:pPr>
            <a:r>
              <a:rPr lang="en-US" altLang="zh-CN" sz="18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Strezoski</a:t>
            </a:r>
            <a:r>
              <a:rPr lang="en-US" altLang="zh-CN" sz="18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G., </a:t>
            </a:r>
            <a:r>
              <a:rPr lang="en-US" altLang="zh-CN" sz="18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Stojanovski</a:t>
            </a:r>
            <a:r>
              <a:rPr lang="en-US" altLang="zh-CN" sz="18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D., </a:t>
            </a:r>
            <a:r>
              <a:rPr lang="en-US" altLang="zh-CN" sz="18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Dimitrovski</a:t>
            </a:r>
            <a:r>
              <a:rPr lang="en-US" altLang="zh-CN" sz="18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I., &amp; </a:t>
            </a:r>
            <a:r>
              <a:rPr lang="en-US" altLang="zh-CN" sz="18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Madjarov</a:t>
            </a:r>
            <a:r>
              <a:rPr lang="en-US" altLang="zh-CN" sz="18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G. (2016, September). Hand gesture recognition using deep convolutional neural networks. In International conference on ICT innovations (pp. 49-58). Springer, Cham.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 Liu, Z. Gan, Y Sun. Static hand gesture recognition and its application based on support vector machines. The Ninth ACIS International Conference on Software Engineering, Artificial Intelligence, Networking, and Parallel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Distributed Computing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Phukgt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Thailand, 2008: 517-521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 Fang, K. Wang, J. Cheng, et. A real-time hand gesture recognition method. IEEE International Conference on Multimedia and Expo, Beijing, China, 2007: 995-998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 K., Zhang, X., Ren, S., &amp; Sun, J. (2016). Deep residual learning for image recognition. In Proceedings of the IEEE conference on computer vision and pattern recognition (pp. 770-778).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Al-</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johania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 &amp;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Elrefaei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(2019). Dorsal hand vein recognition by convolutional neural networks: Feature learning and transfer learning approaches. International Journal of Intelligent Engineering and Systems, 12(3), 178-191.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Wachs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 Stern, Y Edan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et a1.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Gestix</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 doctor-computer sterile gesture interface for dynamic environments. Soft Computing in Industrial Applications, 2007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30-39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Popa, 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Simion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Gui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 &amp;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Otesteanu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(2008). Real time trajectory based hand gesture recognition. WSEAS Transactions on Information Science and Applications, 5(4), 532-546.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D43F53B-29EA-4A69-88F9-02E807850CDC}"/>
              </a:ext>
            </a:extLst>
          </p:cNvPr>
          <p:cNvSpPr>
            <a:spLocks noGrp="1"/>
          </p:cNvSpPr>
          <p:nvPr>
            <p:ph type="sldNum" sz="quarter" idx="12"/>
          </p:nvPr>
        </p:nvSpPr>
        <p:spPr/>
        <p:txBody>
          <a:bodyPr/>
          <a:lstStyle/>
          <a:p>
            <a:fld id="{7D9BB5D0-35E4-459D-AEF3-FE4D7C45CC19}" type="slidenum">
              <a:rPr lang="zh-CN" altLang="en-US" smtClean="0"/>
              <a:t>39</a:t>
            </a:fld>
            <a:endParaRPr lang="zh-CN" altLang="en-US"/>
          </a:p>
        </p:txBody>
      </p:sp>
    </p:spTree>
    <p:extLst>
      <p:ext uri="{BB962C8B-B14F-4D97-AF65-F5344CB8AC3E}">
        <p14:creationId xmlns:p14="http://schemas.microsoft.com/office/powerpoint/2010/main" val="2934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BD456-90D3-40AD-9F4F-1F6A01EDAEF7}"/>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C2634886-19DB-49BD-B917-CB272F5151AB}"/>
              </a:ext>
            </a:extLst>
          </p:cNvPr>
          <p:cNvSpPr>
            <a:spLocks noGrp="1"/>
          </p:cNvSpPr>
          <p:nvPr>
            <p:ph idx="1"/>
          </p:nvPr>
        </p:nvSpPr>
        <p:spPr>
          <a:xfrm>
            <a:off x="838200" y="1690688"/>
            <a:ext cx="10515600" cy="4351338"/>
          </a:xfrm>
        </p:spPr>
        <p:txBody>
          <a:bodyPr>
            <a:normAutofit fontScale="85000" lnSpcReduction="20000"/>
          </a:bodyPr>
          <a:lstStyle/>
          <a:p>
            <a:pPr marL="0" indent="0">
              <a:lnSpc>
                <a:spcPct val="150000"/>
              </a:lnSpc>
              <a:buNone/>
            </a:pPr>
            <a:r>
              <a:rPr lang="en-US" altLang="zh-CN" sz="3200" dirty="0"/>
              <a:t>Background:</a:t>
            </a:r>
          </a:p>
          <a:p>
            <a:pPr>
              <a:lnSpc>
                <a:spcPct val="150000"/>
              </a:lnSpc>
            </a:pPr>
            <a:r>
              <a:rPr lang="en-US" altLang="zh-CN" dirty="0"/>
              <a:t>Gesture recognition is an issue that recognizes human gestures through </a:t>
            </a:r>
            <a:r>
              <a:rPr lang="en-US" altLang="zh-CN" dirty="0">
                <a:solidFill>
                  <a:srgbClr val="FF0000"/>
                </a:solidFill>
              </a:rPr>
              <a:t>computer</a:t>
            </a:r>
            <a:r>
              <a:rPr lang="en-US" altLang="zh-CN" dirty="0"/>
              <a:t>. </a:t>
            </a:r>
          </a:p>
          <a:p>
            <a:pPr>
              <a:lnSpc>
                <a:spcPct val="150000"/>
              </a:lnSpc>
            </a:pPr>
            <a:r>
              <a:rPr lang="en-US" altLang="zh-CN" dirty="0"/>
              <a:t>Two categories: </a:t>
            </a:r>
            <a:r>
              <a:rPr lang="en-US" altLang="zh-CN" dirty="0">
                <a:solidFill>
                  <a:srgbClr val="FF0000"/>
                </a:solidFill>
              </a:rPr>
              <a:t>static gesture </a:t>
            </a:r>
            <a:r>
              <a:rPr lang="en-US" altLang="zh-CN" dirty="0"/>
              <a:t>and </a:t>
            </a:r>
            <a:r>
              <a:rPr lang="en-US" altLang="zh-CN" dirty="0">
                <a:solidFill>
                  <a:srgbClr val="FF0000"/>
                </a:solidFill>
              </a:rPr>
              <a:t>dynamic gesture</a:t>
            </a:r>
            <a:r>
              <a:rPr lang="en-US" altLang="zh-CN" dirty="0"/>
              <a:t>. </a:t>
            </a:r>
          </a:p>
          <a:p>
            <a:pPr>
              <a:lnSpc>
                <a:spcPct val="150000"/>
              </a:lnSpc>
            </a:pPr>
            <a:r>
              <a:rPr lang="en-US" altLang="zh-CN" dirty="0"/>
              <a:t>A way for computers to understand human language, thereby hand gesture recognition can building a richer bridge between the machine and the human than the original text user interface or even GUI (graphical user interface).</a:t>
            </a:r>
            <a:endParaRPr lang="zh-CN" altLang="zh-CN" dirty="0"/>
          </a:p>
          <a:p>
            <a:pPr>
              <a:lnSpc>
                <a:spcPct val="150000"/>
              </a:lnSpc>
            </a:pPr>
            <a:endParaRPr lang="en-US" altLang="zh-CN" dirty="0"/>
          </a:p>
          <a:p>
            <a:pPr>
              <a:lnSpc>
                <a:spcPct val="150000"/>
              </a:lnSpc>
            </a:pPr>
            <a:endParaRPr lang="zh-CN" altLang="en-US" dirty="0"/>
          </a:p>
        </p:txBody>
      </p:sp>
      <p:sp>
        <p:nvSpPr>
          <p:cNvPr id="3" name="灯片编号占位符 2">
            <a:extLst>
              <a:ext uri="{FF2B5EF4-FFF2-40B4-BE49-F238E27FC236}">
                <a16:creationId xmlns:a16="http://schemas.microsoft.com/office/drawing/2014/main" id="{CFFE35F0-4D65-45B1-99F2-4ABF6861F69E}"/>
              </a:ext>
            </a:extLst>
          </p:cNvPr>
          <p:cNvSpPr>
            <a:spLocks noGrp="1"/>
          </p:cNvSpPr>
          <p:nvPr>
            <p:ph type="sldNum" sz="quarter" idx="12"/>
          </p:nvPr>
        </p:nvSpPr>
        <p:spPr/>
        <p:txBody>
          <a:bodyPr/>
          <a:lstStyle/>
          <a:p>
            <a:fld id="{7D9BB5D0-35E4-459D-AEF3-FE4D7C45CC19}" type="slidenum">
              <a:rPr lang="zh-CN" altLang="en-US" smtClean="0"/>
              <a:t>4</a:t>
            </a:fld>
            <a:endParaRPr lang="zh-CN" altLang="en-US"/>
          </a:p>
        </p:txBody>
      </p:sp>
    </p:spTree>
    <p:extLst>
      <p:ext uri="{BB962C8B-B14F-4D97-AF65-F5344CB8AC3E}">
        <p14:creationId xmlns:p14="http://schemas.microsoft.com/office/powerpoint/2010/main" val="3884654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37B99-C5DD-4A10-AD2C-C159CDF08C92}"/>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1787459A-00C6-472E-BD03-A219CC8D0D42}"/>
              </a:ext>
            </a:extLst>
          </p:cNvPr>
          <p:cNvSpPr>
            <a:spLocks noGrp="1"/>
          </p:cNvSpPr>
          <p:nvPr>
            <p:ph idx="1"/>
          </p:nvPr>
        </p:nvSpPr>
        <p:spPr>
          <a:xfrm>
            <a:off x="838200" y="1760220"/>
            <a:ext cx="10515600" cy="4351338"/>
          </a:xfrm>
        </p:spPr>
        <p:txBody>
          <a:bodyPr>
            <a:normAutofit/>
          </a:bodyPr>
          <a:lstStyle/>
          <a:p>
            <a:pPr marL="342900" indent="-342900">
              <a:buFont typeface="+mj-lt"/>
              <a:buAutoNum type="arabicPeriod" startAt="8"/>
            </a:pPr>
            <a:r>
              <a:rPr lang="en-US" altLang="zh-CN" sz="1600" dirty="0">
                <a:latin typeface="等线" panose="02010600030101010101" pitchFamily="2" charset="-122"/>
                <a:ea typeface="等线" panose="02010600030101010101" pitchFamily="2" charset="-122"/>
              </a:rPr>
              <a:t>S. Kolkur1 , D. Kalbande2 , P. Shimpi2 , C. Bapat2 , and J. Jatakia2 , Human Skin Detection Using RGB, HSV and </a:t>
            </a:r>
            <a:r>
              <a:rPr lang="en-US" altLang="zh-CN" sz="1600" dirty="0" err="1">
                <a:latin typeface="等线" panose="02010600030101010101" pitchFamily="2" charset="-122"/>
                <a:ea typeface="等线" panose="02010600030101010101" pitchFamily="2" charset="-122"/>
              </a:rPr>
              <a:t>YCbCr</a:t>
            </a:r>
            <a:r>
              <a:rPr lang="en-US" altLang="zh-CN" sz="1600" dirty="0">
                <a:latin typeface="等线" panose="02010600030101010101" pitchFamily="2" charset="-122"/>
                <a:ea typeface="等线" panose="02010600030101010101" pitchFamily="2" charset="-122"/>
              </a:rPr>
              <a:t> Color Models (2017), Page 324-229</a:t>
            </a:r>
          </a:p>
          <a:p>
            <a:pPr marL="342900" indent="-342900">
              <a:buFont typeface="+mj-lt"/>
              <a:buAutoNum type="arabicPeriod" startAt="8"/>
            </a:pPr>
            <a:r>
              <a:rPr lang="pt-BR" altLang="zh-CN" sz="1600" dirty="0">
                <a:latin typeface="等线" panose="02010600030101010101" pitchFamily="2" charset="-122"/>
                <a:ea typeface="等线" panose="02010600030101010101" pitchFamily="2" charset="-122"/>
              </a:rPr>
              <a:t>João F. Henriques, Rui Caseiro, Pedro Martins, Jorge Batista, </a:t>
            </a:r>
            <a:r>
              <a:rPr lang="en-US" altLang="zh-CN" sz="1600" dirty="0">
                <a:latin typeface="等线" panose="02010600030101010101" pitchFamily="2" charset="-122"/>
                <a:ea typeface="等线" panose="02010600030101010101" pitchFamily="2" charset="-122"/>
              </a:rPr>
              <a:t>High-Speed Tracking with Kernelized Correlation Filters, [Submitted on 30 Apr 2014 (</a:t>
            </a:r>
            <a:r>
              <a:rPr lang="en-US" altLang="zh-CN" sz="1600" dirty="0">
                <a:latin typeface="等线" panose="02010600030101010101" pitchFamily="2" charset="-122"/>
                <a:ea typeface="等线" panose="02010600030101010101" pitchFamily="2" charset="-122"/>
                <a:hlinkClick r:id="rId2">
                  <a:extLst>
                    <a:ext uri="{A12FA001-AC4F-418D-AE19-62706E023703}">
                      <ahyp:hlinkClr xmlns:ahyp="http://schemas.microsoft.com/office/drawing/2018/hyperlinkcolor" val="tx"/>
                    </a:ext>
                  </a:extLst>
                </a:hlinkClick>
              </a:rPr>
              <a:t>v1</a:t>
            </a:r>
            <a:r>
              <a:rPr lang="en-US" altLang="zh-CN" sz="1600" dirty="0">
                <a:latin typeface="等线" panose="02010600030101010101" pitchFamily="2" charset="-122"/>
                <a:ea typeface="等线" panose="02010600030101010101" pitchFamily="2" charset="-122"/>
              </a:rPr>
              <a:t>), last revised 5 Nov 2014 (this version, v3)]</a:t>
            </a:r>
            <a:endParaRPr lang="en-US" altLang="zh-CN" sz="17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mj-lt"/>
              <a:buAutoNum type="arabicPeriod" startAt="8"/>
            </a:pPr>
            <a:r>
              <a:rPr lang="en-US" altLang="zh-CN" sz="1600" dirty="0">
                <a:latin typeface="等线" panose="02010600030101010101" pitchFamily="2" charset="-122"/>
                <a:ea typeface="等线" panose="02010600030101010101" pitchFamily="2" charset="-122"/>
              </a:rPr>
              <a:t>Wang, Z. , Li, G. , &amp; Yang, L. . (2020). Dynamic hand gesture recognition based on micro-doppler radar signatures using hidden gauss-</a:t>
            </a:r>
            <a:r>
              <a:rPr lang="en-US" altLang="zh-CN" sz="1600" dirty="0" err="1">
                <a:latin typeface="等线" panose="02010600030101010101" pitchFamily="2" charset="-122"/>
                <a:ea typeface="等线" panose="02010600030101010101" pitchFamily="2" charset="-122"/>
              </a:rPr>
              <a:t>markov</a:t>
            </a:r>
            <a:r>
              <a:rPr lang="en-US" altLang="zh-CN" sz="1600" dirty="0">
                <a:latin typeface="等线" panose="02010600030101010101" pitchFamily="2" charset="-122"/>
                <a:ea typeface="等线" panose="02010600030101010101" pitchFamily="2" charset="-122"/>
              </a:rPr>
              <a:t> models. </a:t>
            </a:r>
            <a:r>
              <a:rPr lang="en-US" altLang="zh-CN" sz="1600" i="1" dirty="0">
                <a:latin typeface="等线" panose="02010600030101010101" pitchFamily="2" charset="-122"/>
                <a:ea typeface="等线" panose="02010600030101010101" pitchFamily="2" charset="-122"/>
              </a:rPr>
              <a:t>IEEE </a:t>
            </a:r>
            <a:r>
              <a:rPr lang="en-US" altLang="zh-CN" sz="1600" i="1" dirty="0" err="1">
                <a:latin typeface="等线" panose="02010600030101010101" pitchFamily="2" charset="-122"/>
                <a:ea typeface="等线" panose="02010600030101010101" pitchFamily="2" charset="-122"/>
              </a:rPr>
              <a:t>Geoence</a:t>
            </a:r>
            <a:r>
              <a:rPr lang="en-US" altLang="zh-CN" sz="1600" i="1" dirty="0">
                <a:latin typeface="等线" panose="02010600030101010101" pitchFamily="2" charset="-122"/>
                <a:ea typeface="等线" panose="02010600030101010101" pitchFamily="2" charset="-122"/>
              </a:rPr>
              <a:t> and Remote Sensing Letters, PP(99), 1-1.</a:t>
            </a:r>
          </a:p>
          <a:p>
            <a:pPr marL="342900" indent="-342900">
              <a:buFont typeface="+mj-lt"/>
              <a:buAutoNum type="arabicPeriod" startAt="8"/>
            </a:pPr>
            <a:r>
              <a:rPr lang="en-US" altLang="zh-CN" sz="1600" dirty="0" err="1">
                <a:latin typeface="等线" panose="02010600030101010101" pitchFamily="2" charset="-122"/>
                <a:ea typeface="等线" panose="02010600030101010101" pitchFamily="2" charset="-122"/>
              </a:rPr>
              <a:t>Camgoz</a:t>
            </a:r>
            <a:r>
              <a:rPr lang="en-US" altLang="zh-CN" sz="1600" dirty="0">
                <a:latin typeface="等线" panose="02010600030101010101" pitchFamily="2" charset="-122"/>
                <a:ea typeface="等线" panose="02010600030101010101" pitchFamily="2" charset="-122"/>
              </a:rPr>
              <a:t>, N. C. . (2017). Using Convolutional 3D Neural Networks for User-Independent Continuous Gesture </a:t>
            </a:r>
            <a:r>
              <a:rPr lang="en-US" altLang="zh-CN" sz="1600" i="1" dirty="0">
                <a:latin typeface="等线" panose="02010600030101010101" pitchFamily="2" charset="-122"/>
                <a:ea typeface="等线" panose="02010600030101010101" pitchFamily="2" charset="-122"/>
              </a:rPr>
              <a:t>Recognition. International Conference on Pattern Recognition. IEEE.</a:t>
            </a:r>
          </a:p>
          <a:p>
            <a:pPr marL="342900" indent="-342900">
              <a:buFont typeface="+mj-lt"/>
              <a:buAutoNum type="arabicPeriod" startAt="8"/>
            </a:pPr>
            <a:endParaRPr lang="zh-CN" altLang="en-US" sz="17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6364711C-4D78-40A0-9570-785E0FC6082A}"/>
              </a:ext>
            </a:extLst>
          </p:cNvPr>
          <p:cNvSpPr>
            <a:spLocks noGrp="1"/>
          </p:cNvSpPr>
          <p:nvPr>
            <p:ph type="sldNum" sz="quarter" idx="12"/>
          </p:nvPr>
        </p:nvSpPr>
        <p:spPr/>
        <p:txBody>
          <a:bodyPr/>
          <a:lstStyle/>
          <a:p>
            <a:fld id="{7D9BB5D0-35E4-459D-AEF3-FE4D7C45CC19}" type="slidenum">
              <a:rPr lang="zh-CN" altLang="en-US" smtClean="0"/>
              <a:t>40</a:t>
            </a:fld>
            <a:endParaRPr lang="zh-CN" altLang="en-US"/>
          </a:p>
        </p:txBody>
      </p:sp>
    </p:spTree>
    <p:extLst>
      <p:ext uri="{BB962C8B-B14F-4D97-AF65-F5344CB8AC3E}">
        <p14:creationId xmlns:p14="http://schemas.microsoft.com/office/powerpoint/2010/main" val="1074671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A2704-5405-445D-A92E-B8328B101670}"/>
              </a:ext>
            </a:extLst>
          </p:cNvPr>
          <p:cNvSpPr>
            <a:spLocks noGrp="1"/>
          </p:cNvSpPr>
          <p:nvPr>
            <p:ph type="title"/>
          </p:nvPr>
        </p:nvSpPr>
        <p:spPr>
          <a:xfrm>
            <a:off x="838200" y="2766218"/>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351465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A33-C8CF-4084-AD80-EC4DDDF7004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p:txBody>
          <a:bodyPr>
            <a:normAutofit/>
          </a:bodyPr>
          <a:lstStyle/>
          <a:p>
            <a:pPr marL="0" indent="0">
              <a:lnSpc>
                <a:spcPct val="150000"/>
              </a:lnSpc>
              <a:buNone/>
            </a:pPr>
            <a:r>
              <a:rPr lang="en-US" altLang="zh-CN" sz="3200" dirty="0"/>
              <a:t>Motivation: </a:t>
            </a:r>
          </a:p>
          <a:p>
            <a:pPr>
              <a:lnSpc>
                <a:spcPct val="150000"/>
              </a:lnSpc>
            </a:pPr>
            <a:r>
              <a:rPr lang="en-US" altLang="zh-CN" dirty="0"/>
              <a:t>Users can use simple gestures to control or interact with devices</a:t>
            </a:r>
          </a:p>
          <a:p>
            <a:pPr>
              <a:lnSpc>
                <a:spcPct val="150000"/>
              </a:lnSpc>
            </a:pPr>
            <a:r>
              <a:rPr lang="en-US" altLang="zh-CN" dirty="0"/>
              <a:t>At the same time, it’s very helpful to the daily life of the disabled.</a:t>
            </a:r>
            <a:endParaRPr lang="zh-CN" altLang="en-US" dirty="0"/>
          </a:p>
        </p:txBody>
      </p:sp>
      <p:sp>
        <p:nvSpPr>
          <p:cNvPr id="4" name="灯片编号占位符 3">
            <a:extLst>
              <a:ext uri="{FF2B5EF4-FFF2-40B4-BE49-F238E27FC236}">
                <a16:creationId xmlns:a16="http://schemas.microsoft.com/office/drawing/2014/main" id="{A4D4716C-53ED-4B5B-8CAC-BB1AC32E7B83}"/>
              </a:ext>
            </a:extLst>
          </p:cNvPr>
          <p:cNvSpPr>
            <a:spLocks noGrp="1"/>
          </p:cNvSpPr>
          <p:nvPr>
            <p:ph type="sldNum" sz="quarter" idx="12"/>
          </p:nvPr>
        </p:nvSpPr>
        <p:spPr/>
        <p:txBody>
          <a:bodyPr/>
          <a:lstStyle/>
          <a:p>
            <a:fld id="{7D9BB5D0-35E4-459D-AEF3-FE4D7C45CC19}" type="slidenum">
              <a:rPr lang="zh-CN" altLang="en-US" smtClean="0"/>
              <a:t>5</a:t>
            </a:fld>
            <a:endParaRPr lang="zh-CN" altLang="en-US"/>
          </a:p>
        </p:txBody>
      </p:sp>
    </p:spTree>
    <p:extLst>
      <p:ext uri="{BB962C8B-B14F-4D97-AF65-F5344CB8AC3E}">
        <p14:creationId xmlns:p14="http://schemas.microsoft.com/office/powerpoint/2010/main" val="153640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a:xfrm>
            <a:off x="328558" y="581457"/>
            <a:ext cx="9787385" cy="3686137"/>
          </a:xfrm>
        </p:spPr>
        <p:txBody>
          <a:bodyPr>
            <a:normAutofit fontScale="92500" lnSpcReduction="20000"/>
          </a:bodyPr>
          <a:lstStyle/>
          <a:p>
            <a:pPr marL="0" indent="0">
              <a:lnSpc>
                <a:spcPct val="150000"/>
              </a:lnSpc>
              <a:buNone/>
            </a:pPr>
            <a:r>
              <a:rPr lang="en-US" altLang="zh-CN" sz="1800" dirty="0"/>
              <a:t>Related work: </a:t>
            </a:r>
          </a:p>
          <a:p>
            <a:pPr>
              <a:lnSpc>
                <a:spcPct val="150000"/>
              </a:lnSpc>
            </a:pPr>
            <a:r>
              <a:rPr lang="en-US" altLang="zh-CN" sz="1900" dirty="0">
                <a:effectLst/>
                <a:ea typeface="宋体" panose="02010600030101010101" pitchFamily="2" charset="-122"/>
              </a:rPr>
              <a:t>Convolutional neural networks have the characteristics of self-adaptation and self-organization, and can automatically extract features, so they are often used for classification and recognition.</a:t>
            </a:r>
          </a:p>
          <a:p>
            <a:pPr>
              <a:lnSpc>
                <a:spcPct val="150000"/>
              </a:lnSpc>
            </a:pPr>
            <a:r>
              <a:rPr lang="en-US" altLang="zh-CN" sz="1900" dirty="0" err="1"/>
              <a:t>Gjorgji</a:t>
            </a:r>
            <a:r>
              <a:rPr lang="en-US" altLang="zh-CN" sz="1900" dirty="0"/>
              <a:t> </a:t>
            </a:r>
            <a:r>
              <a:rPr lang="en-US" altLang="zh-CN" sz="1900" dirty="0" err="1"/>
              <a:t>Strezoski</a:t>
            </a:r>
            <a:r>
              <a:rPr lang="en-US" altLang="zh-CN" sz="1900" dirty="0"/>
              <a:t> et al. used </a:t>
            </a:r>
            <a:r>
              <a:rPr lang="en-US" altLang="zh-CN" sz="1900" dirty="0">
                <a:solidFill>
                  <a:srgbClr val="FF0000"/>
                </a:solidFill>
              </a:rPr>
              <a:t>VGG, </a:t>
            </a:r>
            <a:r>
              <a:rPr lang="en-US" altLang="zh-CN" sz="1900" dirty="0" err="1">
                <a:solidFill>
                  <a:srgbClr val="FF0000"/>
                </a:solidFill>
              </a:rPr>
              <a:t>AlexNet</a:t>
            </a:r>
            <a:r>
              <a:rPr lang="en-US" altLang="zh-CN" sz="1900" dirty="0">
                <a:solidFill>
                  <a:srgbClr val="FF0000"/>
                </a:solidFill>
              </a:rPr>
              <a:t> ,</a:t>
            </a:r>
            <a:r>
              <a:rPr lang="en-US" altLang="zh-CN" sz="1900" dirty="0" err="1">
                <a:solidFill>
                  <a:srgbClr val="FF0000"/>
                </a:solidFill>
              </a:rPr>
              <a:t>GoogLenet</a:t>
            </a:r>
            <a:r>
              <a:rPr lang="en-US" altLang="zh-CN" sz="1900" dirty="0">
                <a:solidFill>
                  <a:srgbClr val="FF0000"/>
                </a:solidFill>
              </a:rPr>
              <a:t>, </a:t>
            </a:r>
            <a:r>
              <a:rPr lang="en-US" altLang="zh-CN" sz="1900" dirty="0" err="1">
                <a:solidFill>
                  <a:srgbClr val="FF0000"/>
                </a:solidFill>
              </a:rPr>
              <a:t>lenet</a:t>
            </a:r>
            <a:r>
              <a:rPr lang="en-US" altLang="zh-CN" sz="1900" dirty="0">
                <a:solidFill>
                  <a:srgbClr val="FF0000"/>
                </a:solidFill>
              </a:rPr>
              <a:t> </a:t>
            </a:r>
            <a:r>
              <a:rPr lang="en-US" altLang="zh-CN" sz="1900" dirty="0"/>
              <a:t>and</a:t>
            </a:r>
            <a:r>
              <a:rPr lang="en-US" altLang="zh-CN" sz="1900" dirty="0">
                <a:solidFill>
                  <a:srgbClr val="FF0000"/>
                </a:solidFill>
              </a:rPr>
              <a:t> </a:t>
            </a:r>
            <a:r>
              <a:rPr lang="en-US" altLang="zh-CN" sz="1900" dirty="0"/>
              <a:t>other model to train on Marcel data set and compared the results. [1] </a:t>
            </a:r>
          </a:p>
          <a:p>
            <a:pPr>
              <a:lnSpc>
                <a:spcPct val="150000"/>
              </a:lnSpc>
            </a:pPr>
            <a:r>
              <a:rPr lang="en-US" altLang="zh-CN" sz="1900" dirty="0" err="1"/>
              <a:t>Googlenet</a:t>
            </a:r>
            <a:r>
              <a:rPr lang="en-US" altLang="zh-CN" sz="1900" dirty="0"/>
              <a:t> had a high accuracy but slow in the classification.</a:t>
            </a:r>
          </a:p>
          <a:p>
            <a:pPr>
              <a:lnSpc>
                <a:spcPct val="150000"/>
              </a:lnSpc>
            </a:pPr>
            <a:r>
              <a:rPr lang="en-US" altLang="zh-CN" sz="1900" dirty="0" err="1"/>
              <a:t>Letnet</a:t>
            </a:r>
            <a:r>
              <a:rPr lang="en-US" altLang="zh-CN" sz="1900" dirty="0"/>
              <a:t> categorized fast however the accuracy is low.</a:t>
            </a:r>
          </a:p>
          <a:p>
            <a:pPr>
              <a:lnSpc>
                <a:spcPct val="150000"/>
              </a:lnSpc>
            </a:pPr>
            <a:r>
              <a:rPr lang="en-US" altLang="zh-CN" sz="1900" dirty="0"/>
              <a:t>In the VGG model and </a:t>
            </a:r>
            <a:r>
              <a:rPr lang="en-US" altLang="zh-CN" sz="1900" dirty="0" err="1"/>
              <a:t>AlexNet</a:t>
            </a:r>
            <a:r>
              <a:rPr lang="en-US" altLang="zh-CN" sz="1900" dirty="0"/>
              <a:t> performance average.</a:t>
            </a:r>
          </a:p>
        </p:txBody>
      </p:sp>
      <p:sp>
        <p:nvSpPr>
          <p:cNvPr id="7" name="文本框 6">
            <a:extLst>
              <a:ext uri="{FF2B5EF4-FFF2-40B4-BE49-F238E27FC236}">
                <a16:creationId xmlns:a16="http://schemas.microsoft.com/office/drawing/2014/main" id="{2A0030C9-4846-4E66-8FD0-DA3E9F55D853}"/>
              </a:ext>
            </a:extLst>
          </p:cNvPr>
          <p:cNvSpPr txBox="1"/>
          <p:nvPr/>
        </p:nvSpPr>
        <p:spPr>
          <a:xfrm>
            <a:off x="571502" y="5913459"/>
            <a:ext cx="4677407" cy="369332"/>
          </a:xfrm>
          <a:prstGeom prst="rect">
            <a:avLst/>
          </a:prstGeom>
          <a:noFill/>
        </p:spPr>
        <p:txBody>
          <a:bodyPr wrap="square" rtlCol="0">
            <a:spAutoFit/>
          </a:bodyPr>
          <a:lstStyle/>
          <a:p>
            <a:r>
              <a:rPr lang="en-US" altLang="zh-CN" dirty="0"/>
              <a:t>Fig.2 The accuracy between different model</a:t>
            </a:r>
            <a:endParaRPr lang="zh-CN" altLang="en-US" dirty="0"/>
          </a:p>
        </p:txBody>
      </p:sp>
      <p:sp>
        <p:nvSpPr>
          <p:cNvPr id="8" name="文本框 7">
            <a:extLst>
              <a:ext uri="{FF2B5EF4-FFF2-40B4-BE49-F238E27FC236}">
                <a16:creationId xmlns:a16="http://schemas.microsoft.com/office/drawing/2014/main" id="{3CA9EB02-DFDA-46AD-96A1-A835C241EF58}"/>
              </a:ext>
            </a:extLst>
          </p:cNvPr>
          <p:cNvSpPr txBox="1"/>
          <p:nvPr/>
        </p:nvSpPr>
        <p:spPr>
          <a:xfrm>
            <a:off x="6096000" y="5732747"/>
            <a:ext cx="5446036" cy="369332"/>
          </a:xfrm>
          <a:prstGeom prst="rect">
            <a:avLst/>
          </a:prstGeom>
          <a:noFill/>
        </p:spPr>
        <p:txBody>
          <a:bodyPr wrap="square" rtlCol="0">
            <a:spAutoFit/>
          </a:bodyPr>
          <a:lstStyle/>
          <a:p>
            <a:r>
              <a:rPr lang="en-US" altLang="zh-CN" dirty="0"/>
              <a:t>Fig.3 The timing evaluation between different model</a:t>
            </a:r>
            <a:endParaRPr lang="zh-CN" altLang="en-US" dirty="0"/>
          </a:p>
        </p:txBody>
      </p:sp>
      <p:pic>
        <p:nvPicPr>
          <p:cNvPr id="11" name="图片 10">
            <a:extLst>
              <a:ext uri="{FF2B5EF4-FFF2-40B4-BE49-F238E27FC236}">
                <a16:creationId xmlns:a16="http://schemas.microsoft.com/office/drawing/2014/main" id="{B2851856-530C-4DCE-9043-57C26B415CE9}"/>
              </a:ext>
            </a:extLst>
          </p:cNvPr>
          <p:cNvPicPr>
            <a:picLocks noChangeAspect="1"/>
          </p:cNvPicPr>
          <p:nvPr/>
        </p:nvPicPr>
        <p:blipFill rotWithShape="1">
          <a:blip r:embed="rId2">
            <a:extLst>
              <a:ext uri="{28A0092B-C50C-407E-A947-70E740481C1C}">
                <a14:useLocalDpi xmlns:a14="http://schemas.microsoft.com/office/drawing/2010/main" val="0"/>
              </a:ext>
            </a:extLst>
          </a:blip>
          <a:srcRect r="1822"/>
          <a:stretch/>
        </p:blipFill>
        <p:spPr>
          <a:xfrm>
            <a:off x="663991" y="4144025"/>
            <a:ext cx="4002278" cy="1823901"/>
          </a:xfrm>
          <a:prstGeom prst="rect">
            <a:avLst/>
          </a:prstGeom>
        </p:spPr>
      </p:pic>
      <p:pic>
        <p:nvPicPr>
          <p:cNvPr id="13" name="图片 12">
            <a:extLst>
              <a:ext uri="{FF2B5EF4-FFF2-40B4-BE49-F238E27FC236}">
                <a16:creationId xmlns:a16="http://schemas.microsoft.com/office/drawing/2014/main" id="{33DF605D-8452-4B2C-B4E7-AFAD4D008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2" y="4099853"/>
            <a:ext cx="6050828" cy="1632894"/>
          </a:xfrm>
          <a:prstGeom prst="rect">
            <a:avLst/>
          </a:prstGeom>
        </p:spPr>
      </p:pic>
      <p:sp>
        <p:nvSpPr>
          <p:cNvPr id="4" name="灯片编号占位符 3">
            <a:extLst>
              <a:ext uri="{FF2B5EF4-FFF2-40B4-BE49-F238E27FC236}">
                <a16:creationId xmlns:a16="http://schemas.microsoft.com/office/drawing/2014/main" id="{E78D6F82-1415-4AEA-8081-D71F055A06B8}"/>
              </a:ext>
            </a:extLst>
          </p:cNvPr>
          <p:cNvSpPr>
            <a:spLocks noGrp="1"/>
          </p:cNvSpPr>
          <p:nvPr>
            <p:ph type="sldNum" sz="quarter" idx="12"/>
          </p:nvPr>
        </p:nvSpPr>
        <p:spPr/>
        <p:txBody>
          <a:bodyPr/>
          <a:lstStyle/>
          <a:p>
            <a:fld id="{7D9BB5D0-35E4-459D-AEF3-FE4D7C45CC19}" type="slidenum">
              <a:rPr lang="zh-CN" altLang="en-US" smtClean="0"/>
              <a:t>6</a:t>
            </a:fld>
            <a:endParaRPr lang="zh-CN" altLang="en-US"/>
          </a:p>
        </p:txBody>
      </p:sp>
      <p:sp>
        <p:nvSpPr>
          <p:cNvPr id="14" name="标题 1">
            <a:extLst>
              <a:ext uri="{FF2B5EF4-FFF2-40B4-BE49-F238E27FC236}">
                <a16:creationId xmlns:a16="http://schemas.microsoft.com/office/drawing/2014/main" id="{60769796-051B-4258-9F8C-29D39D5B7745}"/>
              </a:ext>
            </a:extLst>
          </p:cNvPr>
          <p:cNvSpPr>
            <a:spLocks noGrp="1"/>
          </p:cNvSpPr>
          <p:nvPr>
            <p:ph type="title"/>
          </p:nvPr>
        </p:nvSpPr>
        <p:spPr>
          <a:xfrm>
            <a:off x="150878" y="-254633"/>
            <a:ext cx="10515600" cy="1325563"/>
          </a:xfrm>
        </p:spPr>
        <p:txBody>
          <a:bodyPr/>
          <a:lstStyle/>
          <a:p>
            <a:r>
              <a:rPr lang="en-US" altLang="zh-CN" dirty="0"/>
              <a:t>Introduction</a:t>
            </a:r>
            <a:endParaRPr lang="zh-CN" altLang="en-US" dirty="0"/>
          </a:p>
        </p:txBody>
      </p:sp>
      <p:sp>
        <p:nvSpPr>
          <p:cNvPr id="2" name="文本框 1">
            <a:extLst>
              <a:ext uri="{FF2B5EF4-FFF2-40B4-BE49-F238E27FC236}">
                <a16:creationId xmlns:a16="http://schemas.microsoft.com/office/drawing/2014/main" id="{5AABC2B8-32CF-45E1-9100-E9C59EFC098F}"/>
              </a:ext>
            </a:extLst>
          </p:cNvPr>
          <p:cNvSpPr txBox="1"/>
          <p:nvPr/>
        </p:nvSpPr>
        <p:spPr>
          <a:xfrm>
            <a:off x="571502" y="6305976"/>
            <a:ext cx="10387121" cy="800219"/>
          </a:xfrm>
          <a:prstGeom prst="rect">
            <a:avLst/>
          </a:prstGeom>
          <a:noFill/>
        </p:spPr>
        <p:txBody>
          <a:bodyPr wrap="square" rtlCol="0">
            <a:spAutoFit/>
          </a:bodyPr>
          <a:lstStyle/>
          <a:p>
            <a:r>
              <a:rPr lang="en-US" altLang="zh-CN" sz="1100" dirty="0"/>
              <a:t>[1] </a:t>
            </a:r>
            <a:r>
              <a:rPr lang="en-US" altLang="zh-CN" sz="11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Strezoski</a:t>
            </a:r>
            <a:r>
              <a:rPr lang="en-US" altLang="zh-CN" sz="11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G., </a:t>
            </a:r>
            <a:r>
              <a:rPr lang="en-US" altLang="zh-CN" sz="11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Stojanovski</a:t>
            </a:r>
            <a:r>
              <a:rPr lang="en-US" altLang="zh-CN" sz="11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D., </a:t>
            </a:r>
            <a:r>
              <a:rPr lang="en-US" altLang="zh-CN" sz="11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Dimitrovski</a:t>
            </a:r>
            <a:r>
              <a:rPr lang="en-US" altLang="zh-CN" sz="11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I., &amp; </a:t>
            </a:r>
            <a:r>
              <a:rPr lang="en-US" altLang="zh-CN" sz="1100" kern="100" dirty="0" err="1">
                <a:solidFill>
                  <a:srgbClr val="222222"/>
                </a:solidFill>
                <a:effectLst/>
                <a:latin typeface="等线" panose="02010600030101010101" pitchFamily="2" charset="-122"/>
                <a:ea typeface="等线" panose="02010600030101010101" pitchFamily="2" charset="-122"/>
                <a:cs typeface="Arial" panose="020B0604020202020204" pitchFamily="34" charset="0"/>
              </a:rPr>
              <a:t>Madjarov</a:t>
            </a:r>
            <a:r>
              <a:rPr lang="en-US" altLang="zh-CN" sz="1100" kern="100" dirty="0">
                <a:solidFill>
                  <a:srgbClr val="222222"/>
                </a:solidFill>
                <a:effectLst/>
                <a:latin typeface="等线" panose="02010600030101010101" pitchFamily="2" charset="-122"/>
                <a:ea typeface="等线" panose="02010600030101010101" pitchFamily="2" charset="-122"/>
                <a:cs typeface="Arial" panose="020B0604020202020204" pitchFamily="34" charset="0"/>
              </a:rPr>
              <a:t>, G. (2016, September). Hand gesture recognition using deep convolutional neural networks. In International conference on ICT innovations (pp. 49-58). Springer, Cham.</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62451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A33-C8CF-4084-AD80-EC4DDDF7004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p:txBody>
          <a:bodyPr>
            <a:normAutofit/>
          </a:bodyPr>
          <a:lstStyle/>
          <a:p>
            <a:pPr marL="0" indent="0">
              <a:buNone/>
            </a:pPr>
            <a:r>
              <a:rPr lang="en-US" altLang="zh-CN" dirty="0"/>
              <a:t>Problem: Some of the dataset contain too many </a:t>
            </a:r>
            <a:r>
              <a:rPr lang="en-US" altLang="zh-CN" dirty="0">
                <a:solidFill>
                  <a:srgbClr val="FF0000"/>
                </a:solidFill>
              </a:rPr>
              <a:t>interferences</a:t>
            </a:r>
            <a:r>
              <a:rPr lang="en-US" altLang="zh-CN" dirty="0"/>
              <a:t>. </a:t>
            </a:r>
          </a:p>
        </p:txBody>
      </p:sp>
      <p:pic>
        <p:nvPicPr>
          <p:cNvPr id="6" name="图片 5">
            <a:extLst>
              <a:ext uri="{FF2B5EF4-FFF2-40B4-BE49-F238E27FC236}">
                <a16:creationId xmlns:a16="http://schemas.microsoft.com/office/drawing/2014/main" id="{61B2930B-815E-4FD9-AAEE-4E65EDC66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8" y="2270420"/>
            <a:ext cx="6722104" cy="3461748"/>
          </a:xfrm>
          <a:prstGeom prst="rect">
            <a:avLst/>
          </a:prstGeom>
        </p:spPr>
      </p:pic>
      <p:sp>
        <p:nvSpPr>
          <p:cNvPr id="7" name="文本框 6">
            <a:extLst>
              <a:ext uri="{FF2B5EF4-FFF2-40B4-BE49-F238E27FC236}">
                <a16:creationId xmlns:a16="http://schemas.microsoft.com/office/drawing/2014/main" id="{BE60C45A-F223-4FF7-B30C-0B7D9896215A}"/>
              </a:ext>
            </a:extLst>
          </p:cNvPr>
          <p:cNvSpPr txBox="1"/>
          <p:nvPr/>
        </p:nvSpPr>
        <p:spPr>
          <a:xfrm>
            <a:off x="4182139" y="5769899"/>
            <a:ext cx="3827721" cy="369332"/>
          </a:xfrm>
          <a:prstGeom prst="rect">
            <a:avLst/>
          </a:prstGeom>
          <a:noFill/>
        </p:spPr>
        <p:txBody>
          <a:bodyPr wrap="square" rtlCol="0">
            <a:spAutoFit/>
          </a:bodyPr>
          <a:lstStyle/>
          <a:p>
            <a:r>
              <a:rPr lang="en-US" altLang="zh-CN" dirty="0"/>
              <a:t>Fig.4 Dataset from the</a:t>
            </a:r>
            <a:r>
              <a:rPr lang="zh-CN" altLang="en-US" dirty="0"/>
              <a:t> </a:t>
            </a:r>
            <a:r>
              <a:rPr lang="en-US" altLang="zh-CN" dirty="0"/>
              <a:t>website</a:t>
            </a:r>
            <a:endParaRPr lang="zh-CN" altLang="en-US" dirty="0"/>
          </a:p>
        </p:txBody>
      </p:sp>
      <p:sp>
        <p:nvSpPr>
          <p:cNvPr id="4" name="灯片编号占位符 3">
            <a:extLst>
              <a:ext uri="{FF2B5EF4-FFF2-40B4-BE49-F238E27FC236}">
                <a16:creationId xmlns:a16="http://schemas.microsoft.com/office/drawing/2014/main" id="{663F1D52-043D-4C20-9FC5-C474BAA5FB3A}"/>
              </a:ext>
            </a:extLst>
          </p:cNvPr>
          <p:cNvSpPr>
            <a:spLocks noGrp="1"/>
          </p:cNvSpPr>
          <p:nvPr>
            <p:ph type="sldNum" sz="quarter" idx="12"/>
          </p:nvPr>
        </p:nvSpPr>
        <p:spPr/>
        <p:txBody>
          <a:bodyPr/>
          <a:lstStyle/>
          <a:p>
            <a:fld id="{7D9BB5D0-35E4-459D-AEF3-FE4D7C45CC19}" type="slidenum">
              <a:rPr lang="zh-CN" altLang="en-US" smtClean="0"/>
              <a:t>7</a:t>
            </a:fld>
            <a:endParaRPr lang="zh-CN" altLang="en-US"/>
          </a:p>
        </p:txBody>
      </p:sp>
    </p:spTree>
    <p:extLst>
      <p:ext uri="{BB962C8B-B14F-4D97-AF65-F5344CB8AC3E}">
        <p14:creationId xmlns:p14="http://schemas.microsoft.com/office/powerpoint/2010/main" val="26222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AED00-A0CB-4E18-9148-68B087D1E782}"/>
              </a:ext>
            </a:extLst>
          </p:cNvPr>
          <p:cNvSpPr>
            <a:spLocks noGrp="1"/>
          </p:cNvSpPr>
          <p:nvPr>
            <p:ph type="ctrTitle"/>
          </p:nvPr>
        </p:nvSpPr>
        <p:spPr/>
        <p:txBody>
          <a:bodyPr/>
          <a:lstStyle/>
          <a:p>
            <a:r>
              <a:rPr lang="en-US" altLang="zh-CN" dirty="0"/>
              <a:t>Major contribution</a:t>
            </a:r>
            <a:endParaRPr lang="zh-CN" altLang="en-US" dirty="0"/>
          </a:p>
        </p:txBody>
      </p:sp>
      <p:sp>
        <p:nvSpPr>
          <p:cNvPr id="3" name="灯片编号占位符 2">
            <a:extLst>
              <a:ext uri="{FF2B5EF4-FFF2-40B4-BE49-F238E27FC236}">
                <a16:creationId xmlns:a16="http://schemas.microsoft.com/office/drawing/2014/main" id="{60A0B07C-993D-4668-92E5-E041CC638359}"/>
              </a:ext>
            </a:extLst>
          </p:cNvPr>
          <p:cNvSpPr>
            <a:spLocks noGrp="1"/>
          </p:cNvSpPr>
          <p:nvPr>
            <p:ph type="sldNum" sz="quarter" idx="12"/>
          </p:nvPr>
        </p:nvSpPr>
        <p:spPr/>
        <p:txBody>
          <a:bodyPr/>
          <a:lstStyle/>
          <a:p>
            <a:fld id="{7D9BB5D0-35E4-459D-AEF3-FE4D7C45CC19}" type="slidenum">
              <a:rPr lang="zh-CN" altLang="en-US" smtClean="0"/>
              <a:t>8</a:t>
            </a:fld>
            <a:endParaRPr lang="zh-CN" altLang="en-US"/>
          </a:p>
        </p:txBody>
      </p:sp>
    </p:spTree>
    <p:extLst>
      <p:ext uri="{BB962C8B-B14F-4D97-AF65-F5344CB8AC3E}">
        <p14:creationId xmlns:p14="http://schemas.microsoft.com/office/powerpoint/2010/main" val="198483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A33-C8CF-4084-AD80-EC4DDDF7004D}"/>
              </a:ext>
            </a:extLst>
          </p:cNvPr>
          <p:cNvSpPr>
            <a:spLocks noGrp="1"/>
          </p:cNvSpPr>
          <p:nvPr>
            <p:ph type="title"/>
          </p:nvPr>
        </p:nvSpPr>
        <p:spPr/>
        <p:txBody>
          <a:bodyPr/>
          <a:lstStyle/>
          <a:p>
            <a:r>
              <a:rPr lang="en-US" altLang="zh-CN" dirty="0"/>
              <a:t>Major contribution</a:t>
            </a:r>
            <a:endParaRPr lang="zh-CN" altLang="en-US" dirty="0"/>
          </a:p>
        </p:txBody>
      </p:sp>
      <p:sp>
        <p:nvSpPr>
          <p:cNvPr id="3" name="内容占位符 2">
            <a:extLst>
              <a:ext uri="{FF2B5EF4-FFF2-40B4-BE49-F238E27FC236}">
                <a16:creationId xmlns:a16="http://schemas.microsoft.com/office/drawing/2014/main" id="{241B4148-557E-4CF6-94E2-0A8F0D2960D3}"/>
              </a:ext>
            </a:extLst>
          </p:cNvPr>
          <p:cNvSpPr>
            <a:spLocks noGrp="1"/>
          </p:cNvSpPr>
          <p:nvPr>
            <p:ph idx="1"/>
          </p:nvPr>
        </p:nvSpPr>
        <p:spPr/>
        <p:txBody>
          <a:bodyPr>
            <a:normAutofit/>
          </a:bodyPr>
          <a:lstStyle/>
          <a:p>
            <a:pPr marL="0" indent="0">
              <a:lnSpc>
                <a:spcPct val="150000"/>
              </a:lnSpc>
              <a:buNone/>
            </a:pPr>
            <a:r>
              <a:rPr lang="en-US" altLang="zh-CN" dirty="0"/>
              <a:t>Innovation:</a:t>
            </a:r>
          </a:p>
          <a:p>
            <a:pPr marL="0" indent="0">
              <a:lnSpc>
                <a:spcPct val="150000"/>
              </a:lnSpc>
              <a:buNone/>
            </a:pPr>
            <a:r>
              <a:rPr lang="en-US" altLang="zh-CN" sz="2400" dirty="0"/>
              <a:t>Design a project that can complete real-time gesture recognition with a high recognition accuracy in a </a:t>
            </a:r>
            <a:r>
              <a:rPr lang="en-US" altLang="zh-CN" sz="2400" dirty="0">
                <a:solidFill>
                  <a:srgbClr val="FF0000"/>
                </a:solidFill>
              </a:rPr>
              <a:t>complex background</a:t>
            </a:r>
            <a:r>
              <a:rPr lang="en-US" altLang="zh-CN" sz="2400" dirty="0"/>
              <a:t>, and the project model can be trained with only general equipment without spending a lot of time. At the same time, the model prediction time is short.</a:t>
            </a:r>
          </a:p>
        </p:txBody>
      </p:sp>
      <p:sp>
        <p:nvSpPr>
          <p:cNvPr id="4" name="灯片编号占位符 3">
            <a:extLst>
              <a:ext uri="{FF2B5EF4-FFF2-40B4-BE49-F238E27FC236}">
                <a16:creationId xmlns:a16="http://schemas.microsoft.com/office/drawing/2014/main" id="{36B59D97-837A-476A-B0C3-8068AA209437}"/>
              </a:ext>
            </a:extLst>
          </p:cNvPr>
          <p:cNvSpPr>
            <a:spLocks noGrp="1"/>
          </p:cNvSpPr>
          <p:nvPr>
            <p:ph type="sldNum" sz="quarter" idx="12"/>
          </p:nvPr>
        </p:nvSpPr>
        <p:spPr/>
        <p:txBody>
          <a:bodyPr/>
          <a:lstStyle/>
          <a:p>
            <a:fld id="{7D9BB5D0-35E4-459D-AEF3-FE4D7C45CC19}" type="slidenum">
              <a:rPr lang="zh-CN" altLang="en-US" smtClean="0"/>
              <a:t>9</a:t>
            </a:fld>
            <a:endParaRPr lang="zh-CN" altLang="en-US"/>
          </a:p>
        </p:txBody>
      </p:sp>
    </p:spTree>
    <p:extLst>
      <p:ext uri="{BB962C8B-B14F-4D97-AF65-F5344CB8AC3E}">
        <p14:creationId xmlns:p14="http://schemas.microsoft.com/office/powerpoint/2010/main" val="799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2251</Words>
  <Application>Microsoft Office PowerPoint</Application>
  <PresentationFormat>宽屏</PresentationFormat>
  <Paragraphs>249</Paragraphs>
  <Slides>41</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-apple-system</vt:lpstr>
      <vt:lpstr>等线</vt:lpstr>
      <vt:lpstr>等线 Light</vt:lpstr>
      <vt:lpstr>Arial</vt:lpstr>
      <vt:lpstr>Cambria Math</vt:lpstr>
      <vt:lpstr>Times New Roman</vt:lpstr>
      <vt:lpstr>Office 主题​​</vt:lpstr>
      <vt:lpstr>Hand gesture recognition based on deep learning</vt:lpstr>
      <vt:lpstr>Workflow</vt:lpstr>
      <vt:lpstr>Introduction</vt:lpstr>
      <vt:lpstr>Introduction</vt:lpstr>
      <vt:lpstr>Introduction</vt:lpstr>
      <vt:lpstr>Introduction</vt:lpstr>
      <vt:lpstr>Introduction</vt:lpstr>
      <vt:lpstr>Major contribution</vt:lpstr>
      <vt:lpstr>Major contribution</vt:lpstr>
      <vt:lpstr>Major contribution</vt:lpstr>
      <vt:lpstr>Algorithm and improvement</vt:lpstr>
      <vt:lpstr>PowerPoint 演示文稿</vt:lpstr>
      <vt:lpstr>Skin detection: YCrCb color space + Otsu threshold segmentation</vt:lpstr>
      <vt:lpstr>PowerPoint 演示文稿</vt:lpstr>
      <vt:lpstr>PowerPoint 演示文稿</vt:lpstr>
      <vt:lpstr>AlexNet</vt:lpstr>
      <vt:lpstr>Advantages of AlexNet</vt:lpstr>
      <vt:lpstr>AlexNet-Original</vt:lpstr>
      <vt:lpstr>AlexNet-Original</vt:lpstr>
      <vt:lpstr>AlexNet-Modified</vt:lpstr>
      <vt:lpstr>AlexNet-Modified</vt:lpstr>
      <vt:lpstr>AlexNet-Modified</vt:lpstr>
      <vt:lpstr>VGG-16</vt:lpstr>
      <vt:lpstr>Advantages of VGG</vt:lpstr>
      <vt:lpstr>VGG-16 Original version</vt:lpstr>
      <vt:lpstr>VGG-16 Original version</vt:lpstr>
      <vt:lpstr>VGG-16-modified</vt:lpstr>
      <vt:lpstr>VGG-16-modified</vt:lpstr>
      <vt:lpstr>VGG-16-modified</vt:lpstr>
      <vt:lpstr>Experimental Result</vt:lpstr>
      <vt:lpstr>Experimental platform and dataset</vt:lpstr>
      <vt:lpstr>Results and comparisons</vt:lpstr>
      <vt:lpstr>Results and comparisons</vt:lpstr>
      <vt:lpstr>Results and comparisons</vt:lpstr>
      <vt:lpstr>Results and comparisons</vt:lpstr>
      <vt:lpstr>Demo(AlexNet + data preprocessing) </vt:lpstr>
      <vt:lpstr>PowerPoint 演示文稿</vt:lpstr>
      <vt:lpstr>Conclusion</vt:lpstr>
      <vt:lpstr>Reference</vt:lpstr>
      <vt:lpstr>Reference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zhenxuan liang</dc:creator>
  <cp:lastModifiedBy>苏鸣 邓</cp:lastModifiedBy>
  <cp:revision>129</cp:revision>
  <dcterms:created xsi:type="dcterms:W3CDTF">2020-11-26T13:48:13Z</dcterms:created>
  <dcterms:modified xsi:type="dcterms:W3CDTF">2020-12-30T10:39:27Z</dcterms:modified>
</cp:coreProperties>
</file>