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20"/>
  </p:notesMasterIdLst>
  <p:sldIdLst>
    <p:sldId id="256" r:id="rId2"/>
    <p:sldId id="257" r:id="rId3"/>
    <p:sldId id="271" r:id="rId4"/>
    <p:sldId id="266" r:id="rId5"/>
    <p:sldId id="261" r:id="rId6"/>
    <p:sldId id="260" r:id="rId7"/>
    <p:sldId id="259" r:id="rId8"/>
    <p:sldId id="262" r:id="rId9"/>
    <p:sldId id="264" r:id="rId10"/>
    <p:sldId id="258" r:id="rId11"/>
    <p:sldId id="267" r:id="rId12"/>
    <p:sldId id="268" r:id="rId13"/>
    <p:sldId id="263" r:id="rId14"/>
    <p:sldId id="269" r:id="rId15"/>
    <p:sldId id="270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07382-6F00-4615-8118-2756B43E6846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79487-7873-4563-8D66-80C20781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2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was</a:t>
            </a:r>
            <a:r>
              <a:rPr lang="en-US" baseline="0" dirty="0" smtClean="0"/>
              <a:t> created by Jay Kreps, the same manager of Kafka</a:t>
            </a:r>
          </a:p>
          <a:p>
            <a:r>
              <a:rPr lang="en-US" baseline="0" dirty="0" smtClean="0"/>
              <a:t>Camus is used to stream the data into Hadoop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79487-7873-4563-8D66-80C20781EA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Almost all PMC (Project management </a:t>
            </a:r>
            <a:r>
              <a:rPr lang="en-US" dirty="0" err="1" smtClean="0"/>
              <a:t>comitee</a:t>
            </a:r>
            <a:r>
              <a:rPr lang="en-US" dirty="0" smtClean="0"/>
              <a:t>) </a:t>
            </a:r>
            <a:r>
              <a:rPr lang="en-US" dirty="0" err="1" smtClean="0"/>
              <a:t>amd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contributors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79487-7873-4563-8D66-80C20781EA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1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79487-7873-4563-8D66-80C20781EA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3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7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77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2661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29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29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8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2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3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5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0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6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9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74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wiki.apache.org/confluence/display/KAFKA/Powered+B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holar.google.nl/scholar?hl=nl&amp;q=%22Apache+Kafka%22&amp;btnG=&amp;lr=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documentation.html#consumerapi" TargetMode="External"/><Relationship Id="rId2" Type="http://schemas.openxmlformats.org/officeDocument/2006/relationships/hyperlink" Target="https://kafka.apache.org/documentation.html#producer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afka.apache.org/documentation.html#connect" TargetMode="External"/><Relationship Id="rId4" Type="http://schemas.openxmlformats.org/officeDocument/2006/relationships/hyperlink" Target="https://kafka.apache.org/documentation/strea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https://kafka.apache.org/</a:t>
            </a:r>
            <a:endParaRPr lang="en-US" dirty="0"/>
          </a:p>
        </p:txBody>
      </p:sp>
      <p:pic>
        <p:nvPicPr>
          <p:cNvPr id="4098" name="Picture 2" descr="https://kafka.apache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462"/>
            <a:ext cx="928687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6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it be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12094"/>
            <a:ext cx="10350133" cy="3694113"/>
          </a:xfrm>
        </p:spPr>
        <p:txBody>
          <a:bodyPr/>
          <a:lstStyle/>
          <a:p>
            <a:pPr lvl="1"/>
            <a:r>
              <a:rPr lang="en-US" dirty="0" smtClean="0"/>
              <a:t>Building </a:t>
            </a:r>
            <a:r>
              <a:rPr lang="en-US" dirty="0"/>
              <a:t>real-time streaming data pipelines that reliably get data between systems or applications</a:t>
            </a:r>
          </a:p>
          <a:p>
            <a:pPr lvl="1"/>
            <a:r>
              <a:rPr lang="en-US" dirty="0"/>
              <a:t>Building real-time streaming applications that transform or react to the streams of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798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(almost)</a:t>
            </a:r>
            <a:endParaRPr lang="en-US" dirty="0"/>
          </a:p>
        </p:txBody>
      </p:sp>
      <p:pic>
        <p:nvPicPr>
          <p:cNvPr id="11266" name="Picture 2" descr="https://content.linkedin.com/content/dam/engineering/en-us/blog/migrated/datapipeline_simpl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774" y="2011363"/>
            <a:ext cx="8815778" cy="36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06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12290" name="Picture 2" descr="https://kafka.apache.org/0102/images/streams-architecture-topology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963902"/>
            <a:ext cx="3445751" cy="411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kafka.apache.org/0102/images/streams-architecture-overvie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26" y="1963903"/>
            <a:ext cx="5046785" cy="411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04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2" y="1494692"/>
            <a:ext cx="9905999" cy="4296509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Aquirers</a:t>
            </a:r>
            <a:r>
              <a:rPr lang="en-US" dirty="0" smtClean="0"/>
              <a:t> – system is paid for by the users of the service.</a:t>
            </a:r>
          </a:p>
          <a:p>
            <a:r>
              <a:rPr lang="en-US" dirty="0" smtClean="0"/>
              <a:t>Assessors – if not part of the service, probably none.</a:t>
            </a:r>
          </a:p>
          <a:p>
            <a:r>
              <a:rPr lang="en-US" dirty="0" smtClean="0"/>
              <a:t>Communicators – Training is up to clients, documentation exists on kafka.apache.org</a:t>
            </a:r>
          </a:p>
          <a:p>
            <a:r>
              <a:rPr lang="en-US" dirty="0" smtClean="0"/>
              <a:t>Developers – 3 engineers who work(</a:t>
            </a:r>
            <a:r>
              <a:rPr lang="en-US" dirty="0" err="1" smtClean="0"/>
              <a:t>ed</a:t>
            </a:r>
            <a:r>
              <a:rPr lang="en-US" dirty="0" smtClean="0"/>
              <a:t>) for LinkedIn</a:t>
            </a:r>
          </a:p>
          <a:p>
            <a:r>
              <a:rPr lang="en-US" dirty="0" smtClean="0"/>
              <a:t>Maintainers – the Developers and third party developers (clients)</a:t>
            </a:r>
          </a:p>
          <a:p>
            <a:r>
              <a:rPr lang="en-US" dirty="0" smtClean="0"/>
              <a:t>Suppliers / Support Staff / System Administrators – various service providers, notably the Developers themselves</a:t>
            </a:r>
          </a:p>
          <a:p>
            <a:r>
              <a:rPr lang="en-US" dirty="0" smtClean="0"/>
              <a:t>Users – clients (software developers) who need a MQ service</a:t>
            </a:r>
          </a:p>
        </p:txBody>
      </p:sp>
    </p:spTree>
    <p:extLst>
      <p:ext uri="{BB962C8B-B14F-4D97-AF65-F5344CB8AC3E}">
        <p14:creationId xmlns:p14="http://schemas.microsoft.com/office/powerpoint/2010/main" val="1005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927290"/>
              </p:ext>
            </p:extLst>
          </p:nvPr>
        </p:nvGraphicFramePr>
        <p:xfrm>
          <a:off x="879231" y="509952"/>
          <a:ext cx="10629900" cy="6163159"/>
        </p:xfrm>
        <a:graphic>
          <a:graphicData uri="http://schemas.openxmlformats.org/drawingml/2006/table">
            <a:tbl>
              <a:tblPr/>
              <a:tblGrid>
                <a:gridCol w="3543300">
                  <a:extLst>
                    <a:ext uri="{9D8B030D-6E8A-4147-A177-3AD203B41FA5}">
                      <a16:colId xmlns:a16="http://schemas.microsoft.com/office/drawing/2014/main" val="3201968881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1967355856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3010033054"/>
                    </a:ext>
                  </a:extLst>
                </a:gridCol>
              </a:tblGrid>
              <a:tr h="108941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Class of stakeholders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Role(s) and concern(s)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Kafka stakeholder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87109"/>
                  </a:ext>
                </a:extLst>
              </a:tr>
              <a:tr h="2627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Acquirers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Oversee the procurement of the system or product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PMC (Project Management Committee)</a:t>
                      </a:r>
                      <a:endParaRPr lang="en-US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622546"/>
                  </a:ext>
                </a:extLst>
              </a:tr>
              <a:tr h="33963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Assessors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Oversee the system’s conformance to standards and legal regulation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PMC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977059"/>
                  </a:ext>
                </a:extLst>
              </a:tr>
              <a:tr h="6472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Communicators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Explain the system to other stakeholders via its documentation and training materials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PMC and Committers, but also developers and system administrators that use Kafka that communicate through the Apache Kafka website and documentation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36544"/>
                  </a:ext>
                </a:extLst>
              </a:tr>
              <a:tr h="5190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Developers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Construct and deploy the system from specifications (or lead the teams that do this)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PMC (in the form of development managers), Committers and other GitHub contributors as core developers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50486"/>
                  </a:ext>
                </a:extLst>
              </a:tr>
              <a:tr h="26274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Maintainers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Manage the evolution of the system once it is operational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PMC and Committers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42452"/>
                  </a:ext>
                </a:extLst>
              </a:tr>
              <a:tr h="33963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Production Engineers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Design, deploy, and manage the hardware and software environments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Third party software organizations such as JIRA, Jenkins,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Gradle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CheckStyle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ect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171610"/>
                  </a:ext>
                </a:extLst>
              </a:tr>
              <a:tr h="33963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Suppliers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Build and/or supply the hardware, software, or infrastructure on which the system will run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JVM, Scala, Apache Zookeeper, Clients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132501"/>
                  </a:ext>
                </a:extLst>
              </a:tr>
              <a:tr h="41653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Support Staff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Provide support to users for the product or system when it is running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PMC and Committers, but also individual developers active in the Kafka's users mailing lists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297950"/>
                  </a:ext>
                </a:extLst>
              </a:tr>
              <a:tr h="26274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System Administrators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Run the system once it has been deployed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System administrators at companies that use Kafka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04884"/>
                  </a:ext>
                </a:extLst>
              </a:tr>
              <a:tr h="570337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Testers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Test the system to ensure that it is suitable for use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PMC and Committers vote for approval, Users also contribute to (context specific) testing and the creation of issues, as well as Developers in general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307473"/>
                  </a:ext>
                </a:extLst>
              </a:tr>
              <a:tr h="570337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Users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Define the system’s functionality and ultimately make use of it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Confluent and LinkedIn seem to play a major role in defining functionality, a 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hlinkClick r:id="rId3"/>
                        </a:rPr>
                        <a:t>multitude of (large) companies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 are regular users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936417"/>
                  </a:ext>
                </a:extLst>
              </a:tr>
              <a:tr h="6472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Researchers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Work with or on the system from a research perspective, Apache Kafka is thereby a separate object of study or used in a larger system under study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An active community of researchers (Kafka is stated in 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over 800 papers</a:t>
                      </a: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that may also be PMC members, Committers or other developers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823411"/>
                  </a:ext>
                </a:extLst>
              </a:tr>
              <a:tr h="6472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Competitors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Offer (a subset of) similar functionalities as Kafka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Traditional messaging platforms such as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ZeroMQ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and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RabbitMQ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, related modern messaging platforms such as Amazon Kinesis and Apache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Flink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21062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69731" y="1"/>
            <a:ext cx="44078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Stakeholders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410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3" y="-172790"/>
            <a:ext cx="9905998" cy="1478570"/>
          </a:xfrm>
        </p:spPr>
        <p:txBody>
          <a:bodyPr/>
          <a:lstStyle/>
          <a:p>
            <a:r>
              <a:rPr lang="en-US" dirty="0" smtClean="0"/>
              <a:t>Context View (1)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9164" y="943833"/>
            <a:ext cx="8532836" cy="591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9913" y="1389185"/>
            <a:ext cx="287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organisation</a:t>
            </a:r>
            <a:r>
              <a:rPr lang="en-US" dirty="0"/>
              <a:t> that has started the project: LinkedIn.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4875" y="2118921"/>
            <a:ext cx="294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 of the project: Apache Software Foundation.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865" y="2848657"/>
            <a:ext cx="3056010" cy="123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Programming languages used in the project: Java (63.7%), Scala (31.3%), Python (4.2%), Other (0.8%)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4875" y="4079355"/>
            <a:ext cx="3056010" cy="94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services used for development and issue tracking: GitHub and JIRA.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4875" y="5020270"/>
            <a:ext cx="30560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test entities: </a:t>
            </a:r>
            <a:r>
              <a:rPr lang="en-US" dirty="0" err="1"/>
              <a:t>EasyMock</a:t>
            </a:r>
            <a:r>
              <a:rPr lang="en-US" dirty="0"/>
              <a:t> and JUnit software used to develop test cases. The other test entities through which automated testing is applied are </a:t>
            </a:r>
            <a:r>
              <a:rPr lang="en-US" dirty="0" err="1"/>
              <a:t>Ducktape</a:t>
            </a:r>
            <a:r>
              <a:rPr lang="en-US" dirty="0"/>
              <a:t> and Jenkins</a:t>
            </a:r>
          </a:p>
        </p:txBody>
      </p:sp>
    </p:spTree>
    <p:extLst>
      <p:ext uri="{BB962C8B-B14F-4D97-AF65-F5344CB8AC3E}">
        <p14:creationId xmlns:p14="http://schemas.microsoft.com/office/powerpoint/2010/main" val="3285773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3" y="-172790"/>
            <a:ext cx="9905998" cy="1478570"/>
          </a:xfrm>
        </p:spPr>
        <p:txBody>
          <a:bodyPr/>
          <a:lstStyle/>
          <a:p>
            <a:r>
              <a:rPr lang="en-US" dirty="0" smtClean="0"/>
              <a:t>Context View (2)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9164" y="943833"/>
            <a:ext cx="8532836" cy="591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9913" y="1389185"/>
            <a:ext cx="2876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quality assurance tools: </a:t>
            </a:r>
            <a:r>
              <a:rPr lang="en-US" dirty="0" err="1"/>
              <a:t>Checkstyle</a:t>
            </a:r>
            <a:r>
              <a:rPr lang="en-US" dirty="0"/>
              <a:t> and </a:t>
            </a:r>
            <a:r>
              <a:rPr lang="en-US" dirty="0" err="1"/>
              <a:t>FindBugs</a:t>
            </a:r>
            <a:r>
              <a:rPr lang="en-US" dirty="0"/>
              <a:t> for </a:t>
            </a:r>
            <a:r>
              <a:rPr lang="en-US" dirty="0" err="1"/>
              <a:t>codestyle</a:t>
            </a:r>
            <a:r>
              <a:rPr lang="en-US" dirty="0"/>
              <a:t> and bugs respectively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9913" y="2670218"/>
            <a:ext cx="30560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integration software: </a:t>
            </a:r>
            <a:r>
              <a:rPr lang="en-US" dirty="0" err="1"/>
              <a:t>ASFBot</a:t>
            </a:r>
            <a:r>
              <a:rPr lang="en-US" dirty="0"/>
              <a:t>, which integrates GitHub with JIRA.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9913" y="3674252"/>
            <a:ext cx="30560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Users: </a:t>
            </a:r>
            <a:r>
              <a:rPr lang="en-US" dirty="0" smtClean="0"/>
              <a:t>companies that use the Kafka platform in their </a:t>
            </a:r>
            <a:r>
              <a:rPr lang="en-US" dirty="0"/>
              <a:t>own processes e.g. Spotify, Uber and Netflix, which may also actively contribute to the project, e.g. LinkedIn and Cloudera.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33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3" y="-172790"/>
            <a:ext cx="9905998" cy="1478570"/>
          </a:xfrm>
        </p:spPr>
        <p:txBody>
          <a:bodyPr/>
          <a:lstStyle/>
          <a:p>
            <a:r>
              <a:rPr lang="en-US" dirty="0" smtClean="0"/>
              <a:t>Context View (3)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9164" y="943833"/>
            <a:ext cx="8532836" cy="591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9913" y="1389185"/>
            <a:ext cx="2876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development community: consisting of PMC members, Committers, Users, Researchers and other GitHub contributors</a:t>
            </a:r>
          </a:p>
        </p:txBody>
      </p:sp>
    </p:spTree>
    <p:extLst>
      <p:ext uri="{BB962C8B-B14F-4D97-AF65-F5344CB8AC3E}">
        <p14:creationId xmlns:p14="http://schemas.microsoft.com/office/powerpoint/2010/main" val="1182374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70538"/>
            <a:ext cx="12191999" cy="518746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6193" y="1357803"/>
            <a:ext cx="8758600" cy="565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6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Kafka?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protocol at transport layer (much like TCP)</a:t>
            </a:r>
          </a:p>
          <a:p>
            <a:r>
              <a:rPr lang="en-US" dirty="0" smtClean="0"/>
              <a:t>A </a:t>
            </a:r>
            <a:r>
              <a:rPr lang="en-US" dirty="0" smtClean="0"/>
              <a:t>Streaming </a:t>
            </a:r>
            <a:r>
              <a:rPr lang="en-US" dirty="0" smtClean="0"/>
              <a:t>platform, with </a:t>
            </a:r>
            <a:r>
              <a:rPr lang="en-US" dirty="0" smtClean="0"/>
              <a:t>3 key capabilities:</a:t>
            </a:r>
          </a:p>
          <a:p>
            <a:pPr lvl="1"/>
            <a:r>
              <a:rPr lang="en-US" dirty="0"/>
              <a:t> publish and subscribe to streams of </a:t>
            </a:r>
            <a:r>
              <a:rPr lang="en-US" dirty="0" smtClean="0"/>
              <a:t>records (similar to a </a:t>
            </a:r>
            <a:r>
              <a:rPr lang="en-US" dirty="0"/>
              <a:t>message queue or enterprise messaging </a:t>
            </a:r>
            <a:r>
              <a:rPr lang="en-US" dirty="0" smtClean="0"/>
              <a:t>system.</a:t>
            </a:r>
          </a:p>
          <a:p>
            <a:pPr lvl="1"/>
            <a:r>
              <a:rPr lang="en-US" dirty="0"/>
              <a:t>store streams of records in a fault-tolerant </a:t>
            </a:r>
            <a:r>
              <a:rPr lang="en-US" dirty="0" smtClean="0"/>
              <a:t>way</a:t>
            </a:r>
          </a:p>
          <a:p>
            <a:pPr lvl="1"/>
            <a:r>
              <a:rPr lang="en-US" dirty="0"/>
              <a:t>process streams of records as they </a:t>
            </a:r>
            <a:r>
              <a:rPr lang="en-US" dirty="0" smtClean="0"/>
              <a:t>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6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5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Enabling users to publish and subscribe to streams of records. In this respect it is similar to a message queue or enterprise messaging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Enabling users to store streams of records in a fault-tolerant 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Enabling users to process streams of records as they occur.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Enabling users to build real-time streaming data pipelines that reliably get data between systems or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Enabling users to build real-time streaming applications that transform or react to the streams of data</a:t>
            </a:r>
            <a:endParaRPr lang="en-US" sz="2000" b="0" i="0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568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Built by the development team of </a:t>
            </a:r>
            <a:r>
              <a:rPr lang="en-US" dirty="0" err="1" smtClean="0"/>
              <a:t>LinkenIn</a:t>
            </a:r>
            <a:endParaRPr lang="en-US" dirty="0" smtClean="0"/>
          </a:p>
          <a:p>
            <a:r>
              <a:rPr lang="en-US" dirty="0" smtClean="0"/>
              <a:t>Written in Java, Scala, and Python (and small bits of other languages)</a:t>
            </a:r>
          </a:p>
        </p:txBody>
      </p:sp>
    </p:spTree>
    <p:extLst>
      <p:ext uri="{BB962C8B-B14F-4D97-AF65-F5344CB8AC3E}">
        <p14:creationId xmlns:p14="http://schemas.microsoft.com/office/powerpoint/2010/main" val="343600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57692"/>
            <a:ext cx="9752256" cy="4459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team that created Kafka left LinkedIn to open a business around Kafka.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22" name="Picture 6" descr="How Kafka fits into the Netflix data pipeline. Source; Netfl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733" y="3250556"/>
            <a:ext cx="4915143" cy="283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97977" y="1784838"/>
            <a:ext cx="920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Commonly used alongside other powerful applications: Apache Storm, </a:t>
            </a:r>
            <a:r>
              <a:rPr lang="en-US" dirty="0" err="1" smtClean="0"/>
              <a:t>DataTorrent</a:t>
            </a:r>
            <a:r>
              <a:rPr lang="en-US" dirty="0" smtClean="0"/>
              <a:t>, Hadoop, or any database. LinkedIn pairs Kafka with its own programs: </a:t>
            </a:r>
            <a:r>
              <a:rPr lang="en-US" dirty="0" err="1" smtClean="0"/>
              <a:t>Samza</a:t>
            </a:r>
            <a:r>
              <a:rPr lang="en-US" dirty="0" smtClean="0"/>
              <a:t>, and Camus.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99733" y="6121075"/>
            <a:ext cx="5162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(Kafka’s fit into Netflix’s data pipeline)</a:t>
            </a:r>
            <a:endParaRPr lang="en-US" dirty="0"/>
          </a:p>
        </p:txBody>
      </p:sp>
      <p:pic>
        <p:nvPicPr>
          <p:cNvPr id="9224" name="Picture 8" descr="https://anturis.com/blog/apache-kafka-an-essential-overview/5-kafka-had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554" y="3250556"/>
            <a:ext cx="4227391" cy="283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320555" y="6121075"/>
            <a:ext cx="4693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(Integration with Apache Storm and Hadoop)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5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</a:t>
            </a:r>
            <a:endParaRPr lang="en-US" dirty="0"/>
          </a:p>
        </p:txBody>
      </p:sp>
      <p:pic>
        <p:nvPicPr>
          <p:cNvPr id="2050" name="Picture 2" descr="https://anturis.com/blog/apache-kafka-an-essential-overview/1-kafka-basic-concep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59" y="1787895"/>
            <a:ext cx="80391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898059" y="1350216"/>
            <a:ext cx="303396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Lato"/>
              </a:rPr>
              <a:t>Producers</a:t>
            </a:r>
            <a:r>
              <a:rPr lang="en-US" dirty="0">
                <a:latin typeface="Lato"/>
              </a:rPr>
              <a:t> </a:t>
            </a:r>
            <a:r>
              <a:rPr lang="en-US" dirty="0" smtClean="0">
                <a:latin typeface="Lato"/>
              </a:rPr>
              <a:t>–send data </a:t>
            </a:r>
            <a:r>
              <a:rPr lang="en-US" dirty="0">
                <a:latin typeface="Lato"/>
              </a:rPr>
              <a:t>to Kafka for distribution to consumers</a:t>
            </a:r>
            <a:r>
              <a:rPr lang="en-US" dirty="0" smtClean="0">
                <a:latin typeface="Lat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Lato"/>
              </a:rPr>
              <a:t>Brokers</a:t>
            </a:r>
            <a:r>
              <a:rPr lang="en-US" dirty="0">
                <a:latin typeface="Lato"/>
              </a:rPr>
              <a:t> – workers that take data from the producers and send it to the consumers. They handle replication as well</a:t>
            </a:r>
            <a:r>
              <a:rPr lang="en-US" dirty="0" smtClean="0">
                <a:latin typeface="Lato"/>
              </a:rPr>
              <a:t>.</a:t>
            </a:r>
            <a:endParaRPr lang="en-US" dirty="0"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Lato"/>
              </a:rPr>
              <a:t>Consumers</a:t>
            </a:r>
            <a:r>
              <a:rPr lang="en-US" dirty="0">
                <a:latin typeface="Lato"/>
              </a:rPr>
              <a:t> – applications that subscribe to </a:t>
            </a:r>
            <a:r>
              <a:rPr lang="en-US" b="1" dirty="0">
                <a:latin typeface="Lato"/>
              </a:rPr>
              <a:t>topics</a:t>
            </a:r>
            <a:r>
              <a:rPr lang="en-US" dirty="0">
                <a:latin typeface="Lato"/>
              </a:rPr>
              <a:t>; for example, a custom application or any of the products listed at the bottom of this post</a:t>
            </a:r>
            <a:r>
              <a:rPr lang="en-US" dirty="0" smtClean="0">
                <a:latin typeface="Lat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Topics</a:t>
            </a:r>
            <a:r>
              <a:rPr lang="en-US" dirty="0"/>
              <a:t> – categories for messages. They could be something like “</a:t>
            </a:r>
            <a:r>
              <a:rPr lang="en-US" dirty="0" err="1"/>
              <a:t>apachelogs</a:t>
            </a:r>
            <a:r>
              <a:rPr lang="en-US" dirty="0"/>
              <a:t>” or “clickstream”.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Lat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54" y="6396335"/>
            <a:ext cx="11231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Lato"/>
              </a:rPr>
              <a:t>Apache Zookeeper</a:t>
            </a:r>
            <a:r>
              <a:rPr lang="en-US" dirty="0">
                <a:latin typeface="Lato"/>
              </a:rPr>
              <a:t> </a:t>
            </a:r>
            <a:r>
              <a:rPr lang="en-US" dirty="0" smtClean="0">
                <a:latin typeface="Lato"/>
              </a:rPr>
              <a:t>– starts services </a:t>
            </a:r>
            <a:r>
              <a:rPr lang="en-US" dirty="0">
                <a:latin typeface="Lato"/>
              </a:rPr>
              <a:t>in distributed </a:t>
            </a:r>
            <a:r>
              <a:rPr lang="en-US" dirty="0" smtClean="0">
                <a:latin typeface="Lato"/>
              </a:rPr>
              <a:t>systems. Not </a:t>
            </a:r>
            <a:r>
              <a:rPr lang="en-US" dirty="0">
                <a:latin typeface="Lato"/>
              </a:rPr>
              <a:t>part of Kafka, </a:t>
            </a:r>
            <a:r>
              <a:rPr lang="en-US" dirty="0" smtClean="0">
                <a:latin typeface="Lato"/>
              </a:rPr>
              <a:t>though needed</a:t>
            </a:r>
            <a:endParaRPr lang="en-US" b="0" i="0" dirty="0"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8857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pic>
        <p:nvPicPr>
          <p:cNvPr id="3074" name="Picture 2" descr="https://anturis.com/blog/apache-kafka-an-essential-overview/2-kafka-partition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74" y="2221218"/>
            <a:ext cx="39624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24707" y="5042320"/>
            <a:ext cx="9722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Lato"/>
              </a:rPr>
              <a:t>Partitions</a:t>
            </a:r>
            <a:r>
              <a:rPr lang="en-US" dirty="0">
                <a:latin typeface="Lato"/>
              </a:rPr>
              <a:t> – the physical divisions of a </a:t>
            </a:r>
            <a:r>
              <a:rPr lang="en-US" dirty="0" smtClean="0">
                <a:latin typeface="Lato"/>
              </a:rPr>
              <a:t>topic. Used </a:t>
            </a:r>
            <a:r>
              <a:rPr lang="en-US" dirty="0">
                <a:latin typeface="Lato"/>
              </a:rPr>
              <a:t>for redundancy as partitions are spread over different storage servers.</a:t>
            </a:r>
            <a:endParaRPr lang="en-US" dirty="0"/>
          </a:p>
        </p:txBody>
      </p:sp>
      <p:pic>
        <p:nvPicPr>
          <p:cNvPr id="3076" name="Picture 4" descr="https://kafka.apache.org/0102/images/consumer-grou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221218"/>
            <a:ext cx="45148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57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672626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2 Models</a:t>
            </a:r>
          </a:p>
          <a:p>
            <a:pPr lvl="1"/>
            <a:r>
              <a:rPr lang="en-US" dirty="0" smtClean="0"/>
              <a:t>Queue (scalable. Single read, then erase)</a:t>
            </a:r>
          </a:p>
          <a:p>
            <a:pPr lvl="1"/>
            <a:r>
              <a:rPr lang="en-US" dirty="0" smtClean="0"/>
              <a:t>Publish-subscribe (non-scalable. Broadcast to every subscriber)</a:t>
            </a:r>
          </a:p>
          <a:p>
            <a:r>
              <a:rPr lang="en-US" dirty="0" smtClean="0"/>
              <a:t>Logs in sorted manner (keeps order)</a:t>
            </a:r>
          </a:p>
          <a:p>
            <a:r>
              <a:rPr lang="en-US" dirty="0" smtClean="0"/>
              <a:t>Real-time</a:t>
            </a:r>
          </a:p>
          <a:p>
            <a:r>
              <a:rPr lang="en-US" dirty="0" smtClean="0"/>
              <a:t>Failure-tolerant (replication system)</a:t>
            </a:r>
          </a:p>
          <a:p>
            <a:endParaRPr lang="en-US" dirty="0"/>
          </a:p>
        </p:txBody>
      </p:sp>
      <p:pic>
        <p:nvPicPr>
          <p:cNvPr id="4" name="Picture 2" descr="https://kafka.apache.org/0102/images/kafka-ap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870" y="1357803"/>
            <a:ext cx="5977900" cy="502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17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Kafka has four core APIs:</a:t>
            </a:r>
          </a:p>
          <a:p>
            <a:pPr lvl="1"/>
            <a:r>
              <a:rPr lang="en-US" dirty="0"/>
              <a:t>The </a:t>
            </a:r>
            <a:r>
              <a:rPr lang="en-US" dirty="0">
                <a:hlinkClick r:id="rId2"/>
              </a:rPr>
              <a:t>Producer API</a:t>
            </a:r>
            <a:r>
              <a:rPr lang="en-US" dirty="0"/>
              <a:t> allows an application to publish a stream of records to one or more Kafka topics.</a:t>
            </a:r>
          </a:p>
          <a:p>
            <a:pPr lvl="1"/>
            <a:r>
              <a:rPr lang="en-US" dirty="0"/>
              <a:t>The </a:t>
            </a:r>
            <a:r>
              <a:rPr lang="en-US" dirty="0">
                <a:hlinkClick r:id="rId3"/>
              </a:rPr>
              <a:t>Consumer API</a:t>
            </a:r>
            <a:r>
              <a:rPr lang="en-US" dirty="0"/>
              <a:t> allows an application to subscribe to one or more topics and process the stream of records produced to them.</a:t>
            </a:r>
          </a:p>
          <a:p>
            <a:pPr lvl="1"/>
            <a:r>
              <a:rPr lang="en-US" dirty="0"/>
              <a:t>The </a:t>
            </a:r>
            <a:r>
              <a:rPr lang="en-US" dirty="0">
                <a:hlinkClick r:id="rId4"/>
              </a:rPr>
              <a:t>Streams API</a:t>
            </a:r>
            <a:r>
              <a:rPr lang="en-US" dirty="0"/>
              <a:t> allows an application to act as a </a:t>
            </a:r>
            <a:r>
              <a:rPr lang="en-US" i="1" dirty="0"/>
              <a:t>stream processor</a:t>
            </a:r>
            <a:r>
              <a:rPr lang="en-US" dirty="0"/>
              <a:t>, consuming an input stream from one or more topics and producing an output stream to one or more output topics, effectively transforming the input streams to output streams.</a:t>
            </a:r>
          </a:p>
          <a:p>
            <a:pPr lvl="1"/>
            <a:r>
              <a:rPr lang="en-US" dirty="0"/>
              <a:t>The </a:t>
            </a:r>
            <a:r>
              <a:rPr lang="en-US" dirty="0">
                <a:hlinkClick r:id="rId5"/>
              </a:rPr>
              <a:t>Connector API</a:t>
            </a:r>
            <a:r>
              <a:rPr lang="en-US" dirty="0"/>
              <a:t> allows building and running reusable producers or consumers that connect Kafka topics to existing applications or data systems. For example, a connector to a relational database might capture every change to a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37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145</TotalTime>
  <Words>914</Words>
  <Application>Microsoft Office PowerPoint</Application>
  <PresentationFormat>Widescreen</PresentationFormat>
  <Paragraphs>118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Helvetica Neue</vt:lpstr>
      <vt:lpstr>Lato</vt:lpstr>
      <vt:lpstr>Trebuchet MS</vt:lpstr>
      <vt:lpstr>Tw Cen MT</vt:lpstr>
      <vt:lpstr>Circuit</vt:lpstr>
      <vt:lpstr>PowerPoint Presentation</vt:lpstr>
      <vt:lpstr>What is Apache Kafka?</vt:lpstr>
      <vt:lpstr>Main Goals</vt:lpstr>
      <vt:lpstr>Background</vt:lpstr>
      <vt:lpstr>Background</vt:lpstr>
      <vt:lpstr>Under the hood</vt:lpstr>
      <vt:lpstr>Operation</vt:lpstr>
      <vt:lpstr>Characteristics</vt:lpstr>
      <vt:lpstr>Build layout</vt:lpstr>
      <vt:lpstr>What should it be used for?</vt:lpstr>
      <vt:lpstr>Use Case (almost)</vt:lpstr>
      <vt:lpstr>Flow</vt:lpstr>
      <vt:lpstr>Stakeholders </vt:lpstr>
      <vt:lpstr>PowerPoint Presentation</vt:lpstr>
      <vt:lpstr>Context View (1)</vt:lpstr>
      <vt:lpstr>Context View (2)</vt:lpstr>
      <vt:lpstr>Context View (3)</vt:lpstr>
      <vt:lpstr>Module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Phillip</dc:creator>
  <cp:lastModifiedBy>Phillip Katz</cp:lastModifiedBy>
  <cp:revision>20</cp:revision>
  <dcterms:created xsi:type="dcterms:W3CDTF">2017-06-07T02:52:02Z</dcterms:created>
  <dcterms:modified xsi:type="dcterms:W3CDTF">2017-06-07T07:58:21Z</dcterms:modified>
</cp:coreProperties>
</file>