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layfair Displ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regular.fntdata"/><Relationship Id="rId14" Type="http://schemas.openxmlformats.org/officeDocument/2006/relationships/slide" Target="slides/slide9.xml"/><Relationship Id="rId17" Type="http://schemas.openxmlformats.org/officeDocument/2006/relationships/font" Target="fonts/PlayfairDisplay-italic.fntdata"/><Relationship Id="rId16" Type="http://schemas.openxmlformats.org/officeDocument/2006/relationships/font" Target="fonts/PlayfairDispl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PlayfairDispl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56f2351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56f2351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56f350d9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56f350d9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56f350d9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56f350d9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56f350d9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56f350d9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56f23512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56f23512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56f23512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56f23512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56f23512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56f23512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56f23512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56f23512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The Effects of AI</a:t>
            </a:r>
            <a:endParaRPr/>
          </a:p>
        </p:txBody>
      </p:sp>
      <p:sp>
        <p:nvSpPr>
          <p:cNvPr id="60" name="Google Shape;60;p13"/>
          <p:cNvSpPr txBox="1"/>
          <p:nvPr>
            <p:ph idx="1" type="subTitle"/>
          </p:nvPr>
        </p:nvSpPr>
        <p:spPr>
          <a:xfrm>
            <a:off x="6192588" y="4296430"/>
            <a:ext cx="2951400" cy="701400"/>
          </a:xfrm>
          <a:prstGeom prst="rect">
            <a:avLst/>
          </a:prstGeom>
        </p:spPr>
        <p:txBody>
          <a:bodyPr anchorCtr="0" anchor="b" bIns="91425" lIns="91425" spcFirstLastPara="1" rIns="91425" wrap="square" tIns="91425">
            <a:noAutofit/>
          </a:bodyPr>
          <a:lstStyle/>
          <a:p>
            <a:pPr indent="0" lvl="0" marL="0" rtl="0" algn="ctr">
              <a:lnSpc>
                <a:spcPct val="90000"/>
              </a:lnSpc>
              <a:spcBef>
                <a:spcPts val="1000"/>
              </a:spcBef>
              <a:spcAft>
                <a:spcPts val="0"/>
              </a:spcAft>
              <a:buClr>
                <a:schemeClr val="dk1"/>
              </a:buClr>
              <a:buSzPts val="1100"/>
              <a:buFont typeface="Arial"/>
              <a:buNone/>
            </a:pPr>
            <a:r>
              <a:rPr lang="en" sz="2400">
                <a:solidFill>
                  <a:schemeClr val="dk1"/>
                </a:solidFill>
                <a:latin typeface="Calibri"/>
                <a:ea typeface="Calibri"/>
                <a:cs typeface="Calibri"/>
                <a:sym typeface="Calibri"/>
              </a:rPr>
              <a:t>Craig Fields</a:t>
            </a:r>
            <a:endParaRPr sz="2400">
              <a:solidFill>
                <a:schemeClr val="dk1"/>
              </a:solidFill>
              <a:latin typeface="Calibri"/>
              <a:ea typeface="Calibri"/>
              <a:cs typeface="Calibri"/>
              <a:sym typeface="Calibri"/>
            </a:endParaRPr>
          </a:p>
          <a:p>
            <a:pPr indent="0" lvl="0" marL="0" rtl="0" algn="ctr">
              <a:lnSpc>
                <a:spcPct val="90000"/>
              </a:lnSpc>
              <a:spcBef>
                <a:spcPts val="1000"/>
              </a:spcBef>
              <a:spcAft>
                <a:spcPts val="0"/>
              </a:spcAft>
              <a:buClr>
                <a:schemeClr val="dk1"/>
              </a:buClr>
              <a:buSzPts val="1100"/>
              <a:buFont typeface="Arial"/>
              <a:buNone/>
            </a:pPr>
            <a:r>
              <a:rPr lang="en" sz="2400">
                <a:solidFill>
                  <a:schemeClr val="dk1"/>
                </a:solidFill>
                <a:latin typeface="Calibri"/>
                <a:ea typeface="Calibri"/>
                <a:cs typeface="Calibri"/>
                <a:sym typeface="Calibri"/>
              </a:rPr>
              <a:t>&amp; </a:t>
            </a:r>
            <a:endParaRPr sz="2400">
              <a:solidFill>
                <a:schemeClr val="dk1"/>
              </a:solidFill>
              <a:latin typeface="Calibri"/>
              <a:ea typeface="Calibri"/>
              <a:cs typeface="Calibri"/>
              <a:sym typeface="Calibri"/>
            </a:endParaRPr>
          </a:p>
          <a:p>
            <a:pPr indent="0" lvl="0" marL="0" rtl="0" algn="ctr">
              <a:lnSpc>
                <a:spcPct val="90000"/>
              </a:lnSpc>
              <a:spcBef>
                <a:spcPts val="1000"/>
              </a:spcBef>
              <a:spcAft>
                <a:spcPts val="0"/>
              </a:spcAft>
              <a:buClr>
                <a:schemeClr val="dk1"/>
              </a:buClr>
              <a:buSzPts val="1100"/>
              <a:buFont typeface="Arial"/>
              <a:buNone/>
            </a:pPr>
            <a:r>
              <a:rPr lang="en" sz="2400">
                <a:solidFill>
                  <a:schemeClr val="dk1"/>
                </a:solidFill>
                <a:latin typeface="Calibri"/>
                <a:ea typeface="Calibri"/>
                <a:cs typeface="Calibri"/>
                <a:sym typeface="Calibri"/>
              </a:rPr>
              <a:t>Ben Smith</a:t>
            </a:r>
            <a:endParaRPr sz="2400">
              <a:solidFill>
                <a:schemeClr val="dk1"/>
              </a:solidFill>
              <a:latin typeface="Calibri"/>
              <a:ea typeface="Calibri"/>
              <a:cs typeface="Calibri"/>
              <a:sym typeface="Calibri"/>
            </a:endParaRPr>
          </a:p>
          <a:p>
            <a:pPr indent="0" lvl="0" marL="0" rtl="0" algn="ctr">
              <a:lnSpc>
                <a:spcPct val="90000"/>
              </a:lnSpc>
              <a:spcBef>
                <a:spcPts val="100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698500" rtl="0" algn="l">
              <a:spcBef>
                <a:spcPts val="0"/>
              </a:spcBef>
              <a:spcAft>
                <a:spcPts val="0"/>
              </a:spcAft>
              <a:buClr>
                <a:srgbClr val="24292E"/>
              </a:buClr>
              <a:buSzPts val="1200"/>
              <a:buChar char="●"/>
            </a:pPr>
            <a:r>
              <a:rPr lang="en" sz="1200">
                <a:solidFill>
                  <a:srgbClr val="24292E"/>
                </a:solidFill>
                <a:highlight>
                  <a:srgbClr val="F4F4F4"/>
                </a:highlight>
              </a:rPr>
              <a:t>Title - project purposes and goals statements</a:t>
            </a:r>
            <a:endParaRPr sz="1200">
              <a:solidFill>
                <a:srgbClr val="24292E"/>
              </a:solidFill>
              <a:highlight>
                <a:srgbClr val="F4F4F4"/>
              </a:highlight>
            </a:endParaRPr>
          </a:p>
          <a:p>
            <a:pPr indent="-304800" lvl="0" marL="698500" rtl="0" algn="l">
              <a:spcBef>
                <a:spcPts val="0"/>
              </a:spcBef>
              <a:spcAft>
                <a:spcPts val="0"/>
              </a:spcAft>
              <a:buClr>
                <a:srgbClr val="24292E"/>
              </a:buClr>
              <a:buSzPts val="1200"/>
              <a:buChar char="●"/>
            </a:pPr>
            <a:r>
              <a:rPr lang="en" sz="1200">
                <a:solidFill>
                  <a:srgbClr val="24292E"/>
                </a:solidFill>
                <a:highlight>
                  <a:srgbClr val="F4F4F4"/>
                </a:highlight>
              </a:rPr>
              <a:t>Names -  include all group member names, contact info, and project advisor</a:t>
            </a:r>
            <a:endParaRPr sz="1200">
              <a:solidFill>
                <a:srgbClr val="24292E"/>
              </a:solidFill>
              <a:highlight>
                <a:srgbClr val="F4F4F4"/>
              </a:highlight>
            </a:endParaRPr>
          </a:p>
          <a:p>
            <a:pPr indent="-304800" lvl="0" marL="698500" rtl="0" algn="l">
              <a:spcBef>
                <a:spcPts val="0"/>
              </a:spcBef>
              <a:spcAft>
                <a:spcPts val="0"/>
              </a:spcAft>
              <a:buClr>
                <a:srgbClr val="24292E"/>
              </a:buClr>
              <a:buSzPts val="1200"/>
              <a:buChar char="●"/>
            </a:pPr>
            <a:r>
              <a:rPr lang="en" sz="1200">
                <a:solidFill>
                  <a:srgbClr val="24292E"/>
                </a:solidFill>
                <a:highlight>
                  <a:srgbClr val="F4F4F4"/>
                </a:highlight>
              </a:rPr>
              <a:t>Project Abstract - carefully written statement of ~100 words, highlight key terms associated with project.</a:t>
            </a:r>
            <a:endParaRPr sz="1200">
              <a:solidFill>
                <a:srgbClr val="24292E"/>
              </a:solidFill>
              <a:highlight>
                <a:srgbClr val="F4F4F4"/>
              </a:highlight>
            </a:endParaRPr>
          </a:p>
          <a:p>
            <a:pPr indent="-304800" lvl="0" marL="698500" rtl="0" algn="l">
              <a:spcBef>
                <a:spcPts val="0"/>
              </a:spcBef>
              <a:spcAft>
                <a:spcPts val="0"/>
              </a:spcAft>
              <a:buClr>
                <a:srgbClr val="24292E"/>
              </a:buClr>
              <a:buSzPts val="1200"/>
              <a:buChar char="●"/>
            </a:pPr>
            <a:r>
              <a:rPr lang="en" sz="1200">
                <a:solidFill>
                  <a:srgbClr val="24292E"/>
                </a:solidFill>
                <a:highlight>
                  <a:srgbClr val="F4F4F4"/>
                </a:highlight>
              </a:rPr>
              <a:t> User Stories and Design Diagrams (Assignment #4)</a:t>
            </a:r>
            <a:endParaRPr sz="1200">
              <a:solidFill>
                <a:srgbClr val="24292E"/>
              </a:solidFill>
              <a:highlight>
                <a:srgbClr val="F4F4F4"/>
              </a:highlight>
            </a:endParaRPr>
          </a:p>
          <a:p>
            <a:pPr indent="-304800" lvl="0" marL="698500" rtl="0" algn="l">
              <a:spcBef>
                <a:spcPts val="0"/>
              </a:spcBef>
              <a:spcAft>
                <a:spcPts val="0"/>
              </a:spcAft>
              <a:buClr>
                <a:srgbClr val="24292E"/>
              </a:buClr>
              <a:buSzPts val="1200"/>
              <a:buChar char="●"/>
            </a:pPr>
            <a:r>
              <a:rPr lang="en" sz="1200">
                <a:solidFill>
                  <a:srgbClr val="24292E"/>
                </a:solidFill>
                <a:highlight>
                  <a:srgbClr val="F4F4F4"/>
                </a:highlight>
              </a:rPr>
              <a:t>Major Project Constraints (Assignment #7)</a:t>
            </a:r>
            <a:endParaRPr sz="1200">
              <a:solidFill>
                <a:srgbClr val="24292E"/>
              </a:solidFill>
              <a:highlight>
                <a:srgbClr val="F4F4F4"/>
              </a:highlight>
            </a:endParaRPr>
          </a:p>
          <a:p>
            <a:pPr indent="0" lvl="0" marL="0" rtl="0" algn="l">
              <a:spcBef>
                <a:spcPts val="10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Project Abstract</a:t>
            </a:r>
            <a:endParaRPr sz="1400"/>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lnSpc>
                <a:spcPct val="90000"/>
              </a:lnSpc>
              <a:spcBef>
                <a:spcPts val="1000"/>
              </a:spcBef>
              <a:spcAft>
                <a:spcPts val="0"/>
              </a:spcAft>
              <a:buClr>
                <a:schemeClr val="dk1"/>
              </a:buClr>
              <a:buSzPts val="1100"/>
              <a:buFont typeface="Arial"/>
              <a:buNone/>
            </a:pPr>
            <a:r>
              <a:rPr lang="en" sz="1500">
                <a:solidFill>
                  <a:srgbClr val="000000"/>
                </a:solidFill>
                <a:latin typeface="Calibri"/>
                <a:ea typeface="Calibri"/>
                <a:cs typeface="Calibri"/>
                <a:sym typeface="Calibri"/>
              </a:rPr>
              <a:t>In this project we will use the terms of AI and control to create a mobile application that helps restaurant owners keep track of their supplies. This app requires the use of user-input and variable control to design the system and make it keep track of the ingredients placed into the list. We want to try to use this to explain an example of the benefits Artificial Intelligence has on everyday life, and what better way to show that than with an ingredient tracker. We will utilize an AI’s Deep Learning in order for it to remember which ingredients are remaining within the container. We will also utilize several functions to make the system operate and perform the necessary techniques done to make the AI work and understand when a change in the ingredient list occurs. Plenty of coding and data designing will be required in this project. It will also take a lot of knowledge on online communications to mobile applications in order to get the project done.</a:t>
            </a:r>
            <a:endParaRPr sz="1500">
              <a:solidFill>
                <a:srgbClr val="000000"/>
              </a:solidFill>
              <a:latin typeface="Calibri"/>
              <a:ea typeface="Calibri"/>
              <a:cs typeface="Calibri"/>
              <a:sym typeface="Calibri"/>
            </a:endParaRPr>
          </a:p>
          <a:p>
            <a:pPr indent="0" lvl="0" marL="0" rtl="0" algn="l">
              <a:spcBef>
                <a:spcPts val="0"/>
              </a:spcBef>
              <a:spcAft>
                <a:spcPts val="1600"/>
              </a:spcAft>
              <a:buNone/>
            </a:pPr>
            <a:r>
              <a:t/>
            </a:r>
            <a:endParaRPr sz="21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User Stories</a:t>
            </a:r>
            <a:endParaRPr sz="3000"/>
          </a:p>
        </p:txBody>
      </p:sp>
      <p:pic>
        <p:nvPicPr>
          <p:cNvPr id="78" name="Google Shape;78;p16"/>
          <p:cNvPicPr preferRelativeResize="0"/>
          <p:nvPr/>
        </p:nvPicPr>
        <p:blipFill>
          <a:blip r:embed="rId3">
            <a:alphaModFix/>
          </a:blip>
          <a:stretch>
            <a:fillRect/>
          </a:stretch>
        </p:blipFill>
        <p:spPr>
          <a:xfrm>
            <a:off x="2896150" y="2081225"/>
            <a:ext cx="3236200" cy="2427150"/>
          </a:xfrm>
          <a:prstGeom prst="rect">
            <a:avLst/>
          </a:prstGeom>
          <a:noFill/>
          <a:ln>
            <a:noFill/>
          </a:ln>
        </p:spPr>
      </p:pic>
      <p:pic>
        <p:nvPicPr>
          <p:cNvPr id="79" name="Google Shape;79;p16"/>
          <p:cNvPicPr preferRelativeResize="0"/>
          <p:nvPr/>
        </p:nvPicPr>
        <p:blipFill rotWithShape="1">
          <a:blip r:embed="rId4">
            <a:alphaModFix/>
          </a:blip>
          <a:srcRect b="0" l="0" r="0" t="0"/>
          <a:stretch/>
        </p:blipFill>
        <p:spPr>
          <a:xfrm>
            <a:off x="1431225" y="1358100"/>
            <a:ext cx="7059604"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Project Constraints</a:t>
            </a:r>
            <a:endParaRPr sz="3000"/>
          </a:p>
        </p:txBody>
      </p:sp>
      <p:sp>
        <p:nvSpPr>
          <p:cNvPr id="85" name="Google Shape;85;p17"/>
          <p:cNvSpPr txBox="1"/>
          <p:nvPr>
            <p:ph idx="1" type="body"/>
          </p:nvPr>
        </p:nvSpPr>
        <p:spPr>
          <a:xfrm>
            <a:off x="311700" y="950775"/>
            <a:ext cx="8520600" cy="34164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1000"/>
              </a:spcBef>
              <a:spcAft>
                <a:spcPts val="0"/>
              </a:spcAft>
              <a:buClr>
                <a:srgbClr val="000000"/>
              </a:buClr>
              <a:buSzPts val="1300"/>
              <a:buFont typeface="Calibri"/>
              <a:buChar char="●"/>
            </a:pPr>
            <a:r>
              <a:rPr b="1" lang="en" sz="1300">
                <a:solidFill>
                  <a:srgbClr val="000000"/>
                </a:solidFill>
                <a:latin typeface="Calibri"/>
                <a:ea typeface="Calibri"/>
                <a:cs typeface="Calibri"/>
                <a:sym typeface="Calibri"/>
              </a:rPr>
              <a:t>Economic costs:</a:t>
            </a:r>
            <a:r>
              <a:rPr lang="en" sz="1300">
                <a:solidFill>
                  <a:srgbClr val="000000"/>
                </a:solidFill>
                <a:latin typeface="Calibri"/>
                <a:ea typeface="Calibri"/>
                <a:cs typeface="Calibri"/>
                <a:sym typeface="Calibri"/>
              </a:rPr>
              <a:t> Can be restrained by a pricy software, also can be constrained by an imbalance in ingredient list.</a:t>
            </a:r>
            <a:endParaRPr sz="1300">
              <a:solidFill>
                <a:srgbClr val="000000"/>
              </a:solidFill>
              <a:latin typeface="Calibri"/>
              <a:ea typeface="Calibri"/>
              <a:cs typeface="Calibri"/>
              <a:sym typeface="Calibri"/>
            </a:endParaRPr>
          </a:p>
          <a:p>
            <a:pPr indent="-311150" lvl="0" marL="457200" rtl="0" algn="l">
              <a:lnSpc>
                <a:spcPct val="100000"/>
              </a:lnSpc>
              <a:spcBef>
                <a:spcPts val="1000"/>
              </a:spcBef>
              <a:spcAft>
                <a:spcPts val="0"/>
              </a:spcAft>
              <a:buClr>
                <a:srgbClr val="000000"/>
              </a:buClr>
              <a:buSzPts val="1300"/>
              <a:buFont typeface="Calibri"/>
              <a:buChar char="●"/>
            </a:pPr>
            <a:r>
              <a:rPr b="1" lang="en" sz="1300">
                <a:solidFill>
                  <a:srgbClr val="000000"/>
                </a:solidFill>
                <a:latin typeface="Calibri"/>
                <a:ea typeface="Calibri"/>
                <a:cs typeface="Calibri"/>
                <a:sym typeface="Calibri"/>
              </a:rPr>
              <a:t>Time:</a:t>
            </a:r>
            <a:r>
              <a:rPr lang="en" sz="1300">
                <a:solidFill>
                  <a:srgbClr val="000000"/>
                </a:solidFill>
                <a:latin typeface="Calibri"/>
                <a:ea typeface="Calibri"/>
                <a:cs typeface="Calibri"/>
                <a:sym typeface="Calibri"/>
              </a:rPr>
              <a:t> Due to some work I need to get caught up on, some assignments may take time for me to do successful completion.</a:t>
            </a:r>
            <a:endParaRPr sz="1300">
              <a:solidFill>
                <a:srgbClr val="000000"/>
              </a:solidFill>
              <a:latin typeface="Calibri"/>
              <a:ea typeface="Calibri"/>
              <a:cs typeface="Calibri"/>
              <a:sym typeface="Calibri"/>
            </a:endParaRPr>
          </a:p>
          <a:p>
            <a:pPr indent="-311150" lvl="0" marL="457200" rtl="0" algn="l">
              <a:lnSpc>
                <a:spcPct val="100000"/>
              </a:lnSpc>
              <a:spcBef>
                <a:spcPts val="1000"/>
              </a:spcBef>
              <a:spcAft>
                <a:spcPts val="0"/>
              </a:spcAft>
              <a:buClr>
                <a:srgbClr val="000000"/>
              </a:buClr>
              <a:buSzPts val="1300"/>
              <a:buFont typeface="Calibri"/>
              <a:buChar char="●"/>
            </a:pPr>
            <a:r>
              <a:rPr b="1" lang="en" sz="1300">
                <a:solidFill>
                  <a:srgbClr val="000000"/>
                </a:solidFill>
                <a:latin typeface="Calibri"/>
                <a:ea typeface="Calibri"/>
                <a:cs typeface="Calibri"/>
                <a:sym typeface="Calibri"/>
              </a:rPr>
              <a:t>Scope:</a:t>
            </a:r>
            <a:r>
              <a:rPr lang="en" sz="1300">
                <a:solidFill>
                  <a:srgbClr val="000000"/>
                </a:solidFill>
                <a:latin typeface="Calibri"/>
                <a:ea typeface="Calibri"/>
                <a:cs typeface="Calibri"/>
                <a:sym typeface="Calibri"/>
              </a:rPr>
              <a:t> One of my team members agree that this project will be hard enough to put in a considerable amount of time on, but easy enough to not overwhelm me or get into specifics that I don't know about.</a:t>
            </a:r>
            <a:endParaRPr sz="1300">
              <a:solidFill>
                <a:srgbClr val="000000"/>
              </a:solidFill>
              <a:latin typeface="Calibri"/>
              <a:ea typeface="Calibri"/>
              <a:cs typeface="Calibri"/>
              <a:sym typeface="Calibri"/>
            </a:endParaRPr>
          </a:p>
          <a:p>
            <a:pPr indent="-311150" lvl="0" marL="457200" rtl="0" algn="l">
              <a:lnSpc>
                <a:spcPct val="100000"/>
              </a:lnSpc>
              <a:spcBef>
                <a:spcPts val="1000"/>
              </a:spcBef>
              <a:spcAft>
                <a:spcPts val="0"/>
              </a:spcAft>
              <a:buClr>
                <a:srgbClr val="000000"/>
              </a:buClr>
              <a:buSzPts val="1300"/>
              <a:buFont typeface="Calibri"/>
              <a:buChar char="●"/>
            </a:pPr>
            <a:r>
              <a:rPr b="1" lang="en" sz="1300">
                <a:solidFill>
                  <a:srgbClr val="000000"/>
                </a:solidFill>
                <a:latin typeface="Calibri"/>
                <a:ea typeface="Calibri"/>
                <a:cs typeface="Calibri"/>
                <a:sym typeface="Calibri"/>
              </a:rPr>
              <a:t>Professional/Technical Expertise:</a:t>
            </a:r>
            <a:r>
              <a:rPr lang="en" sz="1300">
                <a:solidFill>
                  <a:srgbClr val="000000"/>
                </a:solidFill>
                <a:latin typeface="Calibri"/>
                <a:ea typeface="Calibri"/>
                <a:cs typeface="Calibri"/>
                <a:sym typeface="Calibri"/>
              </a:rPr>
              <a:t> It will require my expertise on computer programming and AI development in order to get completed. I may require more time for me to finish the whole project due to my lack of practice with this type of program  and may require me to get more group members involved.</a:t>
            </a:r>
            <a:endParaRPr sz="1300">
              <a:solidFill>
                <a:srgbClr val="000000"/>
              </a:solidFill>
              <a:latin typeface="Calibri"/>
              <a:ea typeface="Calibri"/>
              <a:cs typeface="Calibri"/>
              <a:sym typeface="Calibri"/>
            </a:endParaRPr>
          </a:p>
          <a:p>
            <a:pPr indent="-311150" lvl="0" marL="457200" rtl="0" algn="l">
              <a:lnSpc>
                <a:spcPct val="100000"/>
              </a:lnSpc>
              <a:spcBef>
                <a:spcPts val="1000"/>
              </a:spcBef>
              <a:spcAft>
                <a:spcPts val="0"/>
              </a:spcAft>
              <a:buClr>
                <a:srgbClr val="000000"/>
              </a:buClr>
              <a:buSzPts val="1300"/>
              <a:buFont typeface="Calibri"/>
              <a:buChar char="●"/>
            </a:pPr>
            <a:r>
              <a:rPr b="1" lang="en" sz="1300">
                <a:solidFill>
                  <a:srgbClr val="000000"/>
                </a:solidFill>
                <a:latin typeface="Calibri"/>
                <a:ea typeface="Calibri"/>
                <a:cs typeface="Calibri"/>
                <a:sym typeface="Calibri"/>
              </a:rPr>
              <a:t>Ethical/Legal:</a:t>
            </a:r>
            <a:r>
              <a:rPr lang="en" sz="1300">
                <a:solidFill>
                  <a:srgbClr val="000000"/>
                </a:solidFill>
                <a:latin typeface="Calibri"/>
                <a:ea typeface="Calibri"/>
                <a:cs typeface="Calibri"/>
                <a:sym typeface="Calibri"/>
              </a:rPr>
              <a:t> It will help restaurants specifically keep track of their ingredients and detail when they need to order more. No copyrighted characters or music are involved,  so no legal disputes are involved.</a:t>
            </a:r>
            <a:endParaRPr sz="1300">
              <a:solidFill>
                <a:srgbClr val="000000"/>
              </a:solidFill>
              <a:latin typeface="Calibri"/>
              <a:ea typeface="Calibri"/>
              <a:cs typeface="Calibri"/>
              <a:sym typeface="Calibri"/>
            </a:endParaRPr>
          </a:p>
          <a:p>
            <a:pPr indent="-311150" lvl="0" marL="457200" rtl="0" algn="l">
              <a:lnSpc>
                <a:spcPct val="100000"/>
              </a:lnSpc>
              <a:spcBef>
                <a:spcPts val="1000"/>
              </a:spcBef>
              <a:spcAft>
                <a:spcPts val="0"/>
              </a:spcAft>
              <a:buClr>
                <a:srgbClr val="000000"/>
              </a:buClr>
              <a:buSzPts val="1300"/>
              <a:buFont typeface="Calibri"/>
              <a:buChar char="●"/>
            </a:pPr>
            <a:r>
              <a:rPr b="1" lang="en" sz="1300">
                <a:solidFill>
                  <a:srgbClr val="000000"/>
                </a:solidFill>
                <a:latin typeface="Calibri"/>
                <a:ea typeface="Calibri"/>
                <a:cs typeface="Calibri"/>
                <a:sym typeface="Calibri"/>
              </a:rPr>
              <a:t>Security:</a:t>
            </a:r>
            <a:r>
              <a:rPr lang="en" sz="1300">
                <a:solidFill>
                  <a:srgbClr val="000000"/>
                </a:solidFill>
                <a:latin typeface="Calibri"/>
                <a:ea typeface="Calibri"/>
                <a:cs typeface="Calibri"/>
                <a:sym typeface="Calibri"/>
              </a:rPr>
              <a:t> Could result in the txt file being hacked by hackers to offset the amount of ingredients remaining.</a:t>
            </a:r>
            <a:endParaRPr sz="1300">
              <a:solidFill>
                <a:srgbClr val="000000"/>
              </a:solidFill>
              <a:latin typeface="Calibri"/>
              <a:ea typeface="Calibri"/>
              <a:cs typeface="Calibri"/>
              <a:sym typeface="Calibri"/>
            </a:endParaRPr>
          </a:p>
          <a:p>
            <a:pPr indent="-311150" lvl="0" marL="457200" rtl="0" algn="l">
              <a:lnSpc>
                <a:spcPct val="100000"/>
              </a:lnSpc>
              <a:spcBef>
                <a:spcPts val="1000"/>
              </a:spcBef>
              <a:spcAft>
                <a:spcPts val="0"/>
              </a:spcAft>
              <a:buClr>
                <a:srgbClr val="000000"/>
              </a:buClr>
              <a:buSzPts val="1300"/>
              <a:buFont typeface="Calibri"/>
              <a:buChar char="●"/>
            </a:pPr>
            <a:r>
              <a:rPr b="1" lang="en" sz="1300">
                <a:solidFill>
                  <a:srgbClr val="000000"/>
                </a:solidFill>
                <a:latin typeface="Calibri"/>
                <a:ea typeface="Calibri"/>
                <a:cs typeface="Calibri"/>
                <a:sym typeface="Calibri"/>
              </a:rPr>
              <a:t>Social:</a:t>
            </a:r>
            <a:r>
              <a:rPr lang="en" sz="1300">
                <a:solidFill>
                  <a:srgbClr val="000000"/>
                </a:solidFill>
                <a:latin typeface="Calibri"/>
                <a:ea typeface="Calibri"/>
                <a:cs typeface="Calibri"/>
                <a:sym typeface="Calibri"/>
              </a:rPr>
              <a:t> This is an app primarily used by restaurants by staff members, not much for public use. It will benefit lives by helping keep track of restaurant supplies.</a:t>
            </a:r>
            <a:endParaRPr sz="1300">
              <a:solidFill>
                <a:srgbClr val="000000"/>
              </a:solidFill>
              <a:latin typeface="Calibri"/>
              <a:ea typeface="Calibri"/>
              <a:cs typeface="Calibri"/>
              <a:sym typeface="Calibri"/>
            </a:endParaRPr>
          </a:p>
          <a:p>
            <a:pPr indent="-311150" lvl="0" marL="457200" rtl="0" algn="l">
              <a:lnSpc>
                <a:spcPct val="100000"/>
              </a:lnSpc>
              <a:spcBef>
                <a:spcPts val="1000"/>
              </a:spcBef>
              <a:spcAft>
                <a:spcPts val="1000"/>
              </a:spcAft>
              <a:buClr>
                <a:srgbClr val="000000"/>
              </a:buClr>
              <a:buSzPts val="1300"/>
              <a:buFont typeface="Calibri"/>
              <a:buChar char="●"/>
            </a:pPr>
            <a:r>
              <a:rPr b="1" lang="en" sz="1300">
                <a:solidFill>
                  <a:srgbClr val="000000"/>
                </a:solidFill>
                <a:latin typeface="Calibri"/>
                <a:ea typeface="Calibri"/>
                <a:cs typeface="Calibri"/>
                <a:sym typeface="Calibri"/>
              </a:rPr>
              <a:t>Environmental:</a:t>
            </a:r>
            <a:r>
              <a:rPr lang="en" sz="1300">
                <a:solidFill>
                  <a:srgbClr val="000000"/>
                </a:solidFill>
                <a:latin typeface="Calibri"/>
                <a:ea typeface="Calibri"/>
                <a:cs typeface="Calibri"/>
                <a:sym typeface="Calibri"/>
              </a:rPr>
              <a:t> As far as I'm aware, all environmental issues that phone apps usually contain will also apply to the project due to also being a phone app. It will also exclusively  be used in restaurants.</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of Project Progress</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Major Milestones Thus Far…</a:t>
            </a:r>
            <a:endParaRPr/>
          </a:p>
          <a:p>
            <a:pPr indent="-342900" lvl="0" marL="457200" rtl="0" algn="l">
              <a:spcBef>
                <a:spcPts val="1600"/>
              </a:spcBef>
              <a:spcAft>
                <a:spcPts val="0"/>
              </a:spcAft>
              <a:buSzPts val="1800"/>
              <a:buChar char="●"/>
            </a:pPr>
            <a:r>
              <a:rPr lang="en"/>
              <a:t>Scope, concept, and </a:t>
            </a:r>
            <a:r>
              <a:rPr lang="en"/>
              <a:t>execution</a:t>
            </a:r>
            <a:r>
              <a:rPr lang="en"/>
              <a:t> of project finalized</a:t>
            </a:r>
            <a:endParaRPr/>
          </a:p>
          <a:p>
            <a:pPr indent="-342900" lvl="0" marL="457200" rtl="0" algn="l">
              <a:spcBef>
                <a:spcPts val="0"/>
              </a:spcBef>
              <a:spcAft>
                <a:spcPts val="0"/>
              </a:spcAft>
              <a:buSzPts val="1800"/>
              <a:buChar char="●"/>
            </a:pPr>
            <a:r>
              <a:rPr lang="en"/>
              <a:t>Concept drawing and early designs for hardware</a:t>
            </a:r>
            <a:endParaRPr/>
          </a:p>
          <a:p>
            <a:pPr indent="0" lvl="0" marL="0" rtl="0" algn="l">
              <a:spcBef>
                <a:spcPts val="1600"/>
              </a:spcBef>
              <a:spcAft>
                <a:spcPts val="0"/>
              </a:spcAft>
              <a:buNone/>
            </a:pPr>
            <a:r>
              <a:rPr lang="en"/>
              <a:t>What’s Happening Now?</a:t>
            </a:r>
            <a:endParaRPr/>
          </a:p>
          <a:p>
            <a:pPr indent="-342900" lvl="0" marL="457200" rtl="0" algn="l">
              <a:spcBef>
                <a:spcPts val="1600"/>
              </a:spcBef>
              <a:spcAft>
                <a:spcPts val="0"/>
              </a:spcAft>
              <a:buSzPts val="1800"/>
              <a:buChar char="●"/>
            </a:pPr>
            <a:r>
              <a:rPr lang="en"/>
              <a:t>Working on full parts list for hardware components</a:t>
            </a:r>
            <a:endParaRPr/>
          </a:p>
          <a:p>
            <a:pPr indent="-342900" lvl="0" marL="457200" rtl="0" algn="l">
              <a:spcBef>
                <a:spcPts val="0"/>
              </a:spcBef>
              <a:spcAft>
                <a:spcPts val="0"/>
              </a:spcAft>
              <a:buSzPts val="1800"/>
              <a:buChar char="●"/>
            </a:pPr>
            <a:r>
              <a:rPr lang="en"/>
              <a:t>Designing a 3D printed housing for the prototype.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Expected Accomplishments (Fall 2020)</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Working prototype of the hardware to prove </a:t>
            </a:r>
            <a:r>
              <a:rPr lang="en"/>
              <a:t>feasibility</a:t>
            </a:r>
            <a:r>
              <a:rPr lang="en"/>
              <a:t> </a:t>
            </a:r>
            <a:endParaRPr/>
          </a:p>
          <a:p>
            <a:pPr indent="-342900" lvl="0" marL="457200" rtl="0" algn="l">
              <a:spcBef>
                <a:spcPts val="0"/>
              </a:spcBef>
              <a:spcAft>
                <a:spcPts val="0"/>
              </a:spcAft>
              <a:buSzPts val="1800"/>
              <a:buChar char="●"/>
            </a:pPr>
            <a:r>
              <a:rPr lang="en"/>
              <a:t>Working V1.0 of the related software/App</a:t>
            </a:r>
            <a:endParaRPr/>
          </a:p>
          <a:p>
            <a:pPr indent="-317500" lvl="1" marL="914400" rtl="0" algn="l">
              <a:spcBef>
                <a:spcPts val="0"/>
              </a:spcBef>
              <a:spcAft>
                <a:spcPts val="0"/>
              </a:spcAft>
              <a:buSzPts val="1400"/>
              <a:buChar char="○"/>
            </a:pPr>
            <a:r>
              <a:rPr lang="en"/>
              <a:t>Concept UI</a:t>
            </a:r>
            <a:endParaRPr/>
          </a:p>
          <a:p>
            <a:pPr indent="-317500" lvl="1" marL="914400" rtl="0" algn="l">
              <a:spcBef>
                <a:spcPts val="0"/>
              </a:spcBef>
              <a:spcAft>
                <a:spcPts val="0"/>
              </a:spcAft>
              <a:buSzPts val="1400"/>
              <a:buChar char="○"/>
            </a:pPr>
            <a:r>
              <a:rPr lang="en"/>
              <a:t>Demo connectivity between hardware and software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Division of Work</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000000"/>
                </a:solidFill>
                <a:latin typeface="Times New Roman"/>
                <a:ea typeface="Times New Roman"/>
                <a:cs typeface="Times New Roman"/>
                <a:sym typeface="Times New Roman"/>
              </a:rPr>
              <a:t>                        Milestones                                                   Completion Goal           Maxim of Effort</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600">
              <a:solidFill>
                <a:srgbClr val="000000"/>
              </a:solidFill>
              <a:latin typeface="Times New Roman"/>
              <a:ea typeface="Times New Roman"/>
              <a:cs typeface="Times New Roman"/>
              <a:sym typeface="Times New Roman"/>
            </a:endParaRPr>
          </a:p>
          <a:p>
            <a:pPr indent="-330200" lvl="0" marL="457200" rtl="0" algn="l">
              <a:spcBef>
                <a:spcPts val="120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Hardware schematics finalized                                      October 20         C: 33% B: 33% L: 33%</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3D printed housing designed and finalized                    October 31         C: 20% B: 60% L: 20%</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Working prototype of software portion of project       November 20        C: 33% B: 33% L: 33%</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Successfully talk between hardware and software       November 30        C: 60% B: 20% L: 20%</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Working prototype of full project                                 December 14        C: 33% B: 33% L: 33%</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Expected Demo at Expo </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300"/>
              </a:spcBef>
              <a:spcAft>
                <a:spcPts val="0"/>
              </a:spcAft>
              <a:buSzPts val="1800"/>
              <a:buChar char="●"/>
            </a:pPr>
            <a:r>
              <a:rPr lang="en"/>
              <a:t>A presentation board with use cases and why a business would benefit from this product/project</a:t>
            </a:r>
            <a:endParaRPr/>
          </a:p>
          <a:p>
            <a:pPr indent="-342900" lvl="0" marL="457200" rtl="0" algn="l">
              <a:spcBef>
                <a:spcPts val="0"/>
              </a:spcBef>
              <a:spcAft>
                <a:spcPts val="0"/>
              </a:spcAft>
              <a:buSzPts val="1800"/>
              <a:buChar char="●"/>
            </a:pPr>
            <a:r>
              <a:rPr lang="en"/>
              <a:t>Working </a:t>
            </a:r>
            <a:r>
              <a:rPr lang="en"/>
              <a:t>prototype</a:t>
            </a:r>
            <a:r>
              <a:rPr lang="en"/>
              <a:t> at the Expo</a:t>
            </a:r>
            <a:endParaRPr/>
          </a:p>
          <a:p>
            <a:pPr indent="-317500" lvl="1" marL="914400" rtl="0" algn="l">
              <a:spcBef>
                <a:spcPts val="0"/>
              </a:spcBef>
              <a:spcAft>
                <a:spcPts val="0"/>
              </a:spcAft>
              <a:buSzPts val="1400"/>
              <a:buChar char="○"/>
            </a:pPr>
            <a:r>
              <a:rPr lang="en"/>
              <a:t>User/Customer interaction with prototype</a:t>
            </a:r>
            <a:endParaRPr/>
          </a:p>
          <a:p>
            <a:pPr indent="-317500" lvl="1" marL="914400" rtl="0" algn="l">
              <a:spcBef>
                <a:spcPts val="0"/>
              </a:spcBef>
              <a:spcAft>
                <a:spcPts val="0"/>
              </a:spcAft>
              <a:buSzPts val="1400"/>
              <a:buChar char="○"/>
            </a:pPr>
            <a:r>
              <a:rPr lang="en"/>
              <a:t>Allow some users/customers to download v1.0 of app</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