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0" r:id="rId4"/>
    <p:sldId id="263" r:id="rId5"/>
    <p:sldId id="258" r:id="rId6"/>
    <p:sldId id="264" r:id="rId7"/>
    <p:sldId id="259" r:id="rId8"/>
    <p:sldId id="265" r:id="rId9"/>
    <p:sldId id="267" r:id="rId10"/>
    <p:sldId id="266" r:id="rId11"/>
    <p:sldId id="269" r:id="rId12"/>
    <p:sldId id="270" r:id="rId13"/>
    <p:sldId id="26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56E1B-E336-4A12-8E33-01DFE5AC3960}" v="28" dt="2020-04-18T02:39:28.360"/>
    <p1510:client id="{F3E331C3-6EF7-38FF-F4B4-0788D6F6B3C6}" v="366" dt="2020-04-18T02:56:01.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DA69-66E2-C845-9A4C-BEF5D92D0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D630A-80C8-744E-8605-FD91F584F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B38E4-5789-1549-B4AC-B299FE4A29E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EA4C0221-A15F-F340-8E85-1C015A57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64AF-DF7A-564B-9FE0-09521982EE3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4105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F5BE-E37D-7742-AFD3-5FA9103BD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AE0765-683A-BF4B-9AE6-B03837094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E8D48-2C70-B346-A3A2-2E99BE188B1C}"/>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981CF939-D95B-C148-9A69-607A02B7B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1875B-B7F9-424B-8C64-FEE4CB4ACE76}"/>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67045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C9C5E-311D-B048-86E7-C3686539D3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EEDEC9-EAD7-A845-9DF8-E435FD9CB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E2109-F677-3545-81B8-5737DC5D789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D6129E89-ACFA-E44A-B37E-FB8A8266C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966A-3576-8F47-B683-AB5FC6A67E9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33632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4AEA-994D-3542-8CCF-38C6B0871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A6D3D-FC44-EF44-9962-9E86043E2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F6D6E-288B-F246-87CF-4F8727F72999}"/>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7D17BA64-8CD5-0D47-ACE1-1AA9B4A73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9BF5C-C0AC-0A48-A737-176CBE6646B4}"/>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73215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A907-85B1-794E-8FEE-5EE22C31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2AE6A-7FEE-0641-B303-AF36F5B00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B2238-421E-9A4C-8530-DB177A929B5A}"/>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6A1BB2F4-3C4C-DD42-AA6E-0725BB4DE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D123-A2A5-3844-AB99-0B4EE5E9E9C9}"/>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28213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CA8D-690B-AF4B-9D75-C826FB0A7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B05A-32BB-2B4B-A758-C044DF85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BAAFD-A2B9-644E-80A1-A3173FEA9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659342-F00D-E24C-ADCD-29549B4EF6B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E43BD4E2-4B1A-644C-835C-8C6CFB767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89E22-6F9E-F546-BAA0-968B0C29CD8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90858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E822-E2C3-8D48-813B-46970E025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FEF24-7735-4D43-AF5D-2A9F782A6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5BB0F-79FE-764B-80C3-34E9BC5B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538F6-A636-444F-ACAD-86AE2B980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C1EB6-B7E2-C440-83E4-B9B40C512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60C7C-ADB9-3C4B-8C67-7989A93A6860}"/>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8" name="Footer Placeholder 7">
            <a:extLst>
              <a:ext uri="{FF2B5EF4-FFF2-40B4-BE49-F238E27FC236}">
                <a16:creationId xmlns:a16="http://schemas.microsoft.com/office/drawing/2014/main" id="{E1CB2DE3-09BC-C548-A81F-33FDD7387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3435E-5763-D34D-B132-85592F77D67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219729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257-7279-904C-86F0-4D77C7CD1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834A0-69DC-5D4D-98C1-DF1720FCBDE1}"/>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4" name="Footer Placeholder 3">
            <a:extLst>
              <a:ext uri="{FF2B5EF4-FFF2-40B4-BE49-F238E27FC236}">
                <a16:creationId xmlns:a16="http://schemas.microsoft.com/office/drawing/2014/main" id="{A307433E-C1DE-1B40-9039-1F0578D49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8AA212-E6C7-844F-9906-892C67B5EE0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659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F923-A82C-2243-8112-D01566B848B8}"/>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3" name="Footer Placeholder 2">
            <a:extLst>
              <a:ext uri="{FF2B5EF4-FFF2-40B4-BE49-F238E27FC236}">
                <a16:creationId xmlns:a16="http://schemas.microsoft.com/office/drawing/2014/main" id="{B4E54982-6C2E-8E4A-BFA8-85EAAC6A2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5FE24-2E51-4942-A8F5-7D04C77E278C}"/>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01137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F89-0E18-3E41-ADAE-ECA260847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4DC2D-A621-3742-A0D6-CC201F39B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223B3-F84D-2240-802C-5814A5347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EBCCF-B59D-0643-92CC-B7441EDF1EC3}"/>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636122D6-1BD7-0C49-B13A-864C34B31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D0E2-D3D7-154D-A0AE-364775B0160B}"/>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6649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531C-7A64-8946-B0FC-4380731A4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C4A21-C8CD-404C-94D5-E1A4535B6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A99A0F-DF77-E74E-AE0C-6540DB791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637AC-587F-3541-B482-1047BD52ACE6}"/>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8C036DAC-8EFE-F54E-BA26-03363E8DF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3279C-D982-F943-A0A0-DF50789AC4E1}"/>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17710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FB5D7-E5C5-9048-9A01-D5B35AC5E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43C4B-32D7-D041-9936-0EA4A44F8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A700-9112-6745-AD08-9DC7014B9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643E20AD-5BB1-6C4A-88D2-63CC2E957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D86353-B018-D14C-9398-EA6795472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33C4-AA10-3A4E-9B81-79A73F43E1FF}" type="slidenum">
              <a:rPr lang="en-US" smtClean="0"/>
              <a:t>‹#›</a:t>
            </a:fld>
            <a:endParaRPr lang="en-US"/>
          </a:p>
        </p:txBody>
      </p:sp>
    </p:spTree>
    <p:extLst>
      <p:ext uri="{BB962C8B-B14F-4D97-AF65-F5344CB8AC3E}">
        <p14:creationId xmlns:p14="http://schemas.microsoft.com/office/powerpoint/2010/main" val="12553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6A5360CA-581C-414E-BBC8-A35E225CEB59}"/>
              </a:ext>
            </a:extLst>
          </p:cNvPr>
          <p:cNvSpPr>
            <a:spLocks noGrp="1"/>
          </p:cNvSpPr>
          <p:nvPr>
            <p:ph type="ctrTitle"/>
          </p:nvPr>
        </p:nvSpPr>
        <p:spPr>
          <a:xfrm>
            <a:off x="753925" y="2076450"/>
            <a:ext cx="10684151" cy="1345134"/>
          </a:xfrm>
        </p:spPr>
        <p:txBody>
          <a:bodyPr anchor="ctr">
            <a:normAutofit/>
          </a:bodyPr>
          <a:lstStyle/>
          <a:p>
            <a:r>
              <a:rPr lang="en-US" sz="5600" dirty="0">
                <a:solidFill>
                  <a:srgbClr val="FFFFFF"/>
                </a:solidFill>
              </a:rPr>
              <a:t>Covid-19 Data Analysis</a:t>
            </a:r>
          </a:p>
        </p:txBody>
      </p:sp>
      <p:sp>
        <p:nvSpPr>
          <p:cNvPr id="3" name="Subtitle 2">
            <a:extLst>
              <a:ext uri="{FF2B5EF4-FFF2-40B4-BE49-F238E27FC236}">
                <a16:creationId xmlns:a16="http://schemas.microsoft.com/office/drawing/2014/main" id="{098CA17B-E471-E940-85A2-5F23A27F8605}"/>
              </a:ext>
            </a:extLst>
          </p:cNvPr>
          <p:cNvSpPr>
            <a:spLocks noGrp="1"/>
          </p:cNvSpPr>
          <p:nvPr>
            <p:ph type="subTitle" idx="1"/>
          </p:nvPr>
        </p:nvSpPr>
        <p:spPr>
          <a:xfrm>
            <a:off x="1171575" y="4473360"/>
            <a:ext cx="9469211" cy="865639"/>
          </a:xfrm>
        </p:spPr>
        <p:txBody>
          <a:bodyPr anchor="ctr">
            <a:normAutofit/>
          </a:bodyPr>
          <a:lstStyle/>
          <a:p>
            <a:r>
              <a:rPr lang="en-US" sz="2800">
                <a:solidFill>
                  <a:srgbClr val="000000"/>
                </a:solidFill>
              </a:rPr>
              <a:t>April 18, 2020</a:t>
            </a:r>
          </a:p>
        </p:txBody>
      </p:sp>
    </p:spTree>
    <p:extLst>
      <p:ext uri="{BB962C8B-B14F-4D97-AF65-F5344CB8AC3E}">
        <p14:creationId xmlns:p14="http://schemas.microsoft.com/office/powerpoint/2010/main" val="368627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523-412F-E543-8EA6-027A8FAEDBA0}"/>
              </a:ext>
            </a:extLst>
          </p:cNvPr>
          <p:cNvSpPr>
            <a:spLocks noGrp="1"/>
          </p:cNvSpPr>
          <p:nvPr>
            <p:ph type="title"/>
          </p:nvPr>
        </p:nvSpPr>
        <p:spPr/>
        <p:txBody>
          <a:bodyPr/>
          <a:lstStyle/>
          <a:p>
            <a:r>
              <a:rPr lang="en-US" dirty="0"/>
              <a:t>Major Countries/Provinces with Covid-19 </a:t>
            </a:r>
          </a:p>
        </p:txBody>
      </p:sp>
      <p:sp>
        <p:nvSpPr>
          <p:cNvPr id="3" name="Content Placeholder 2">
            <a:extLst>
              <a:ext uri="{FF2B5EF4-FFF2-40B4-BE49-F238E27FC236}">
                <a16:creationId xmlns:a16="http://schemas.microsoft.com/office/drawing/2014/main" id="{382C6783-E277-AD4A-BF0A-059153135F6C}"/>
              </a:ext>
            </a:extLst>
          </p:cNvPr>
          <p:cNvSpPr>
            <a:spLocks noGrp="1"/>
          </p:cNvSpPr>
          <p:nvPr>
            <p:ph idx="1"/>
          </p:nvPr>
        </p:nvSpPr>
        <p:spPr/>
        <p:txBody>
          <a:bodyPr/>
          <a:lstStyle/>
          <a:p>
            <a:r>
              <a:rPr lang="en-US" dirty="0"/>
              <a:t>This visualization shows what some big countries/provinces had with confirmed cases/recovery/death</a:t>
            </a:r>
          </a:p>
          <a:p>
            <a:r>
              <a:rPr lang="en-US" dirty="0"/>
              <a:t>As you can see, the more amount of cases was correlated with the higher amount of deaths. </a:t>
            </a:r>
          </a:p>
        </p:txBody>
      </p:sp>
      <p:pic>
        <p:nvPicPr>
          <p:cNvPr id="4" name="Picture 3">
            <a:extLst>
              <a:ext uri="{FF2B5EF4-FFF2-40B4-BE49-F238E27FC236}">
                <a16:creationId xmlns:a16="http://schemas.microsoft.com/office/drawing/2014/main" id="{908E0BEC-06F7-4D4C-9887-E2EEFDD441B9}"/>
              </a:ext>
            </a:extLst>
          </p:cNvPr>
          <p:cNvPicPr>
            <a:picLocks noChangeAspect="1"/>
          </p:cNvPicPr>
          <p:nvPr/>
        </p:nvPicPr>
        <p:blipFill>
          <a:blip r:embed="rId2"/>
          <a:stretch>
            <a:fillRect/>
          </a:stretch>
        </p:blipFill>
        <p:spPr>
          <a:xfrm>
            <a:off x="6096000" y="3429000"/>
            <a:ext cx="6095999" cy="2688404"/>
          </a:xfrm>
          <a:prstGeom prst="rect">
            <a:avLst/>
          </a:prstGeom>
        </p:spPr>
      </p:pic>
    </p:spTree>
    <p:extLst>
      <p:ext uri="{BB962C8B-B14F-4D97-AF65-F5344CB8AC3E}">
        <p14:creationId xmlns:p14="http://schemas.microsoft.com/office/powerpoint/2010/main" val="303104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0"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Chicago, Illinois. (datapoints where daily change = 0 has been removed)</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417873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0"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Tampa, FL. (datapoints where daily change = 0 has been removed)</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41993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0" cy="4469927"/>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Seoul, Korea. (datapoints where daily change = 0 has been removed)</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62349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6770914" y="1629992"/>
            <a:ext cx="4860254" cy="4587173"/>
          </a:xfrm>
        </p:spPr>
        <p:txBody>
          <a:bodyPr vert="horz" lIns="91440" tIns="45720" rIns="91440" bIns="45720" rtlCol="0" anchor="ctr">
            <a:normAutofit lnSpcReduction="10000"/>
          </a:bodyPr>
          <a:lstStyle/>
          <a:p>
            <a:pPr marL="285750"/>
            <a:endParaRPr lang="en-US" sz="1800" dirty="0"/>
          </a:p>
          <a:p>
            <a:pPr marL="285750"/>
            <a:r>
              <a:rPr lang="en-US" sz="1800" dirty="0"/>
              <a:t>This scatterplot shows the average daily temperature vs daily change in active cases for the three aforementioned locations. (datapoints where daily change = 0 has been removed)</a:t>
            </a:r>
          </a:p>
          <a:p>
            <a:pPr marL="285750"/>
            <a:r>
              <a:rPr lang="en-US" sz="1800" dirty="0"/>
              <a:t>Linear regression analysis for this country shows a very very slight negative correlation between temperature and daily change in the number of active cases.</a:t>
            </a:r>
          </a:p>
          <a:p>
            <a:pPr marL="285750"/>
            <a:r>
              <a:rPr lang="en-US" sz="1800" dirty="0"/>
              <a:t>However, it’s important to note that the </a:t>
            </a:r>
            <a:r>
              <a:rPr lang="en-US" sz="1800" dirty="0" err="1"/>
              <a:t>Openweatherapi</a:t>
            </a:r>
            <a:r>
              <a:rPr lang="en-US" sz="1800" dirty="0"/>
              <a:t> does not provide historical temperature data to free users, so the dataset probably does not provide enough significance</a:t>
            </a:r>
          </a:p>
          <a:p>
            <a:pPr marL="285750"/>
            <a:r>
              <a:rPr lang="en-US" sz="1800" b="1" u="sng" dirty="0"/>
              <a:t>Conclusion</a:t>
            </a:r>
            <a:r>
              <a:rPr lang="en-US" sz="1800" b="1" dirty="0"/>
              <a:t>: </a:t>
            </a:r>
            <a:r>
              <a:rPr lang="en-US" sz="1800" dirty="0"/>
              <a:t>It may be true, we would have to look at more data, read into the pricing document for </a:t>
            </a:r>
            <a:r>
              <a:rPr lang="en-US" sz="1800" dirty="0" err="1"/>
              <a:t>api</a:t>
            </a:r>
            <a:r>
              <a:rPr lang="en-US" sz="1800" dirty="0"/>
              <a:t> requests more carefully before you start your project.</a:t>
            </a:r>
          </a:p>
          <a:p>
            <a:pPr marL="57150" indent="0">
              <a:buNone/>
            </a:pPr>
            <a:endParaRPr lang="en-US" sz="1800" dirty="0"/>
          </a:p>
        </p:txBody>
      </p:sp>
    </p:spTree>
    <p:extLst>
      <p:ext uri="{BB962C8B-B14F-4D97-AF65-F5344CB8AC3E}">
        <p14:creationId xmlns:p14="http://schemas.microsoft.com/office/powerpoint/2010/main" val="22669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3800" b="1" kern="1200">
                <a:solidFill>
                  <a:srgbClr val="FFFFFF"/>
                </a:solidFill>
                <a:latin typeface="+mj-lt"/>
                <a:ea typeface="+mj-ea"/>
                <a:cs typeface="+mj-cs"/>
              </a:rPr>
              <a:t>Questions we found interesting and what motivated us to answer them</a:t>
            </a:r>
          </a:p>
        </p:txBody>
      </p:sp>
    </p:spTree>
    <p:extLst>
      <p:ext uri="{BB962C8B-B14F-4D97-AF65-F5344CB8AC3E}">
        <p14:creationId xmlns:p14="http://schemas.microsoft.com/office/powerpoint/2010/main" val="234437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a:solidFill>
                  <a:srgbClr val="FFFFFF"/>
                </a:solidFill>
              </a:rPr>
              <a:t>Do more males or females have confirmed Covid-19 cases?</a:t>
            </a: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As we all know, Covid-19 has changed everybody’s way of life. Finding out if a particular gender is more pre-disposed to catching the disease can change our decision making to how we can approach the disease in many different way. </a:t>
            </a:r>
          </a:p>
        </p:txBody>
      </p:sp>
    </p:spTree>
    <p:extLst>
      <p:ext uri="{BB962C8B-B14F-4D97-AF65-F5344CB8AC3E}">
        <p14:creationId xmlns:p14="http://schemas.microsoft.com/office/powerpoint/2010/main" val="352081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75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b="1">
                <a:solidFill>
                  <a:srgbClr val="FFFFFF"/>
                </a:solidFill>
              </a:rPr>
              <a:t>Do more males or females have confirmed Covid-19 cases?</a:t>
            </a:r>
          </a:p>
        </p:txBody>
      </p:sp>
      <p:pic>
        <p:nvPicPr>
          <p:cNvPr id="5" name="Content Placeholder 4" descr="A picture containing flower&#10;&#10;Description automatically generated">
            <a:extLst>
              <a:ext uri="{FF2B5EF4-FFF2-40B4-BE49-F238E27FC236}">
                <a16:creationId xmlns:a16="http://schemas.microsoft.com/office/drawing/2014/main" id="{D73A5335-5084-394C-BC3A-7A9DAB821D25}"/>
              </a:ext>
            </a:extLst>
          </p:cNvPr>
          <p:cNvPicPr>
            <a:picLocks noGrp="1" noChangeAspect="1"/>
          </p:cNvPicPr>
          <p:nvPr>
            <p:ph idx="1"/>
          </p:nvPr>
        </p:nvPicPr>
        <p:blipFill rotWithShape="1">
          <a:blip r:embed="rId2"/>
          <a:srcRect l="12529" r="22231" b="1"/>
          <a:stretch/>
        </p:blipFill>
        <p:spPr>
          <a:xfrm>
            <a:off x="5792229" y="147711"/>
            <a:ext cx="3369356" cy="3443012"/>
          </a:xfrm>
          <a:prstGeom prst="rect">
            <a:avLst/>
          </a:prstGeom>
        </p:spPr>
      </p:pic>
      <p:sp>
        <p:nvSpPr>
          <p:cNvPr id="6" name="TextBox 5">
            <a:extLst>
              <a:ext uri="{FF2B5EF4-FFF2-40B4-BE49-F238E27FC236}">
                <a16:creationId xmlns:a16="http://schemas.microsoft.com/office/drawing/2014/main" id="{C62DBDF9-34FC-104E-8CAC-594A33843FD0}"/>
              </a:ext>
            </a:extLst>
          </p:cNvPr>
          <p:cNvSpPr txBox="1"/>
          <p:nvPr/>
        </p:nvSpPr>
        <p:spPr>
          <a:xfrm>
            <a:off x="6090177" y="3590724"/>
            <a:ext cx="5058469"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It looks like both males and females are distributed evenly so no one gender is more likely to get infected</a:t>
            </a:r>
          </a:p>
          <a:p>
            <a:endParaRPr lang="en-US" sz="2400" dirty="0"/>
          </a:p>
          <a:p>
            <a:pPr marL="285750" indent="-285750">
              <a:buFont typeface="Arial" panose="020B0604020202020204" pitchFamily="34" charset="0"/>
              <a:buChar char="•"/>
            </a:pPr>
            <a:r>
              <a:rPr lang="en-US" sz="2400" b="1" u="sng" dirty="0"/>
              <a:t>Conclusion: </a:t>
            </a:r>
            <a:r>
              <a:rPr lang="en-US" sz="2400" dirty="0"/>
              <a:t>Be careful no matter what gender you are.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81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dirty="0">
                <a:solidFill>
                  <a:srgbClr val="FFFFFF"/>
                </a:solidFill>
              </a:rPr>
              <a:t>Is any one race more likely to catch Covid-19?</a:t>
            </a:r>
            <a:endParaRPr lang="en-US" sz="43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Seeing if any one race is more likely to get Covid can influence the best to approach fighting the disease and we can isolate why that race is more likely to get Covid and any underlying issues. </a:t>
            </a:r>
          </a:p>
        </p:txBody>
      </p:sp>
    </p:spTree>
    <p:extLst>
      <p:ext uri="{BB962C8B-B14F-4D97-AF65-F5344CB8AC3E}">
        <p14:creationId xmlns:p14="http://schemas.microsoft.com/office/powerpoint/2010/main" val="15266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Is any one race more likely to catch Covid-19?</a:t>
            </a: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838200" y="1825625"/>
            <a:ext cx="3797807" cy="4351338"/>
          </a:xfrm>
        </p:spPr>
        <p:txBody>
          <a:bodyPr vert="horz" lIns="91440" tIns="45720" rIns="91440" bIns="45720" rtlCol="0">
            <a:normAutofit/>
          </a:bodyPr>
          <a:lstStyle/>
          <a:p>
            <a:pPr marL="285750"/>
            <a:r>
              <a:rPr lang="en-US" sz="2000" dirty="0"/>
              <a:t>If we compare our total against race demographics in Illinois, Black represent a higher proportion of confirmed cases than their population</a:t>
            </a:r>
          </a:p>
          <a:p>
            <a:endParaRPr lang="en-US" sz="2000" dirty="0"/>
          </a:p>
          <a:p>
            <a:pPr marL="285750"/>
            <a:r>
              <a:rPr lang="en-US" sz="2000" b="1" u="sng" dirty="0"/>
              <a:t>Conclusion: </a:t>
            </a:r>
            <a:r>
              <a:rPr lang="en-US" sz="2000" dirty="0"/>
              <a:t>As we move forward with fighting the disease, we need to address this and the underlying cause of why this is occurring.</a:t>
            </a:r>
          </a:p>
          <a:p>
            <a:pPr marL="57150" indent="0">
              <a:buNone/>
            </a:pPr>
            <a:endParaRPr lang="en-US" sz="2000" dirty="0"/>
          </a:p>
        </p:txBody>
      </p:sp>
      <p:pic>
        <p:nvPicPr>
          <p:cNvPr id="4" name="Picture 3" descr="A close up of a logo&#10;&#10;Description automatically generated">
            <a:extLst>
              <a:ext uri="{FF2B5EF4-FFF2-40B4-BE49-F238E27FC236}">
                <a16:creationId xmlns:a16="http://schemas.microsoft.com/office/drawing/2014/main" id="{34390845-F59B-9F4B-B4A0-97D94CF9F052}"/>
              </a:ext>
            </a:extLst>
          </p:cNvPr>
          <p:cNvPicPr>
            <a:picLocks noChangeAspect="1"/>
          </p:cNvPicPr>
          <p:nvPr/>
        </p:nvPicPr>
        <p:blipFill rotWithShape="1">
          <a:blip r:embed="rId2"/>
          <a:srcRect r="2746" b="2"/>
          <a:stretch/>
        </p:blipFill>
        <p:spPr>
          <a:xfrm>
            <a:off x="5120640" y="1904281"/>
            <a:ext cx="6233160" cy="4272681"/>
          </a:xfrm>
          <a:prstGeom prst="rect">
            <a:avLst/>
          </a:prstGeom>
        </p:spPr>
      </p:pic>
    </p:spTree>
    <p:extLst>
      <p:ext uri="{BB962C8B-B14F-4D97-AF65-F5344CB8AC3E}">
        <p14:creationId xmlns:p14="http://schemas.microsoft.com/office/powerpoint/2010/main" val="83599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3200" b="1" dirty="0">
                <a:solidFill>
                  <a:srgbClr val="FFFFFF"/>
                </a:solidFill>
              </a:rPr>
              <a:t>We’ve all heard the the disease is particular deadly for the elderly, are they more statistically likely to be </a:t>
            </a:r>
            <a:r>
              <a:rPr lang="en-US" sz="3200" b="1" dirty="0" err="1">
                <a:solidFill>
                  <a:srgbClr val="FFFFFF"/>
                </a:solidFill>
              </a:rPr>
              <a:t>Covid</a:t>
            </a:r>
            <a:r>
              <a:rPr lang="en-US" sz="3200" b="1" dirty="0">
                <a:solidFill>
                  <a:srgbClr val="FFFFFF"/>
                </a:solidFill>
              </a:rPr>
              <a:t> positive?</a:t>
            </a:r>
            <a:endParaRPr lang="en-US" sz="32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We’re all doing social distancing to a degree, if it is proven that only an age group is getting the disease. This can influence how society can move forward after the lockdown</a:t>
            </a:r>
          </a:p>
        </p:txBody>
      </p:sp>
    </p:spTree>
    <p:extLst>
      <p:ext uri="{BB962C8B-B14F-4D97-AF65-F5344CB8AC3E}">
        <p14:creationId xmlns:p14="http://schemas.microsoft.com/office/powerpoint/2010/main" val="235312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fontScale="90000"/>
          </a:bodyPr>
          <a:lstStyle/>
          <a:p>
            <a:r>
              <a:rPr lang="en-US" sz="3600" b="1"/>
              <a:t>We’ve all heard the the disease is particular deadly for the elderly, are they more statistically likely to be Covid positive?</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2E48ADB1-7DC7-7642-B8F1-89EC2B3904A5}"/>
              </a:ext>
            </a:extLst>
          </p:cNvPr>
          <p:cNvPicPr>
            <a:picLocks noChangeAspect="1"/>
          </p:cNvPicPr>
          <p:nvPr/>
        </p:nvPicPr>
        <p:blipFill rotWithShape="1">
          <a:blip r:embed="rId2"/>
          <a:srcRect l="1120" r="-2" b="-2"/>
          <a:stretch/>
        </p:blipFill>
        <p:spPr>
          <a:xfrm>
            <a:off x="429768" y="1721922"/>
            <a:ext cx="6704891" cy="4520559"/>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938752" y="2020824"/>
            <a:ext cx="3455097" cy="3959352"/>
          </a:xfrm>
        </p:spPr>
        <p:txBody>
          <a:bodyPr vert="horz" lIns="91440" tIns="45720" rIns="91440" bIns="45720" rtlCol="0" anchor="ctr">
            <a:normAutofit/>
          </a:bodyPr>
          <a:lstStyle/>
          <a:p>
            <a:pPr marL="285750"/>
            <a:r>
              <a:rPr lang="en-US" sz="1800" dirty="0"/>
              <a:t>It looks like the age breakdown is skewed older with the highest confirmed cases in their 40’s and 50’s. What’s surprising is that confirmed cases younger than 20 is so low.</a:t>
            </a:r>
          </a:p>
          <a:p>
            <a:endParaRPr lang="en-US" sz="1800" dirty="0"/>
          </a:p>
          <a:p>
            <a:pPr marL="285750"/>
            <a:r>
              <a:rPr lang="en-US" sz="1800" b="1" u="sng" dirty="0"/>
              <a:t>Conclusion: </a:t>
            </a:r>
            <a:r>
              <a:rPr lang="en-US" sz="1800" dirty="0"/>
              <a:t>Older people need to be more careful. There is also a  lot of news that there are a lot of asymptotic people. This could be the case why younger people have such a low number of confirmed cases. </a:t>
            </a:r>
          </a:p>
          <a:p>
            <a:pPr marL="57150" indent="0">
              <a:buNone/>
            </a:pPr>
            <a:endParaRPr lang="en-US" sz="1800" dirty="0"/>
          </a:p>
        </p:txBody>
      </p:sp>
    </p:spTree>
    <p:extLst>
      <p:ext uri="{BB962C8B-B14F-4D97-AF65-F5344CB8AC3E}">
        <p14:creationId xmlns:p14="http://schemas.microsoft.com/office/powerpoint/2010/main" val="411240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6A-4407-4DFC-AC09-A6BA824C2B03}"/>
              </a:ext>
            </a:extLst>
          </p:cNvPr>
          <p:cNvSpPr>
            <a:spLocks noGrp="1"/>
          </p:cNvSpPr>
          <p:nvPr>
            <p:ph type="title"/>
          </p:nvPr>
        </p:nvSpPr>
        <p:spPr>
          <a:xfrm>
            <a:off x="4965430" y="629268"/>
            <a:ext cx="6586491" cy="1286160"/>
          </a:xfrm>
        </p:spPr>
        <p:txBody>
          <a:bodyPr anchor="b">
            <a:normAutofit/>
          </a:bodyPr>
          <a:lstStyle/>
          <a:p>
            <a:r>
              <a:rPr lang="en-US" dirty="0">
                <a:cs typeface="Calibri Light"/>
              </a:rPr>
              <a:t>Cases across Illinois</a:t>
            </a:r>
          </a:p>
        </p:txBody>
      </p:sp>
      <p:pic>
        <p:nvPicPr>
          <p:cNvPr id="12" name="Picture 12" descr="A picture containing text, map&#10;&#10;Description generated with very high confidence">
            <a:extLst>
              <a:ext uri="{FF2B5EF4-FFF2-40B4-BE49-F238E27FC236}">
                <a16:creationId xmlns:a16="http://schemas.microsoft.com/office/drawing/2014/main" id="{76F27DA6-7457-41AF-9FA2-293E3830156E}"/>
              </a:ext>
            </a:extLst>
          </p:cNvPr>
          <p:cNvPicPr>
            <a:picLocks noChangeAspect="1"/>
          </p:cNvPicPr>
          <p:nvPr/>
        </p:nvPicPr>
        <p:blipFill rotWithShape="1">
          <a:blip r:embed="rId2"/>
          <a:srcRect r="-2" b="6424"/>
          <a:stretch/>
        </p:blipFill>
        <p:spPr>
          <a:xfrm>
            <a:off x="20" y="10"/>
            <a:ext cx="4635571"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DA8FE"/>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4BEAE0F-25E3-4D13-AFC5-EA66968AD71B}"/>
              </a:ext>
            </a:extLst>
          </p:cNvPr>
          <p:cNvSpPr txBox="1"/>
          <p:nvPr/>
        </p:nvSpPr>
        <p:spPr>
          <a:xfrm>
            <a:off x="5083834" y="2812211"/>
            <a:ext cx="653882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We would assume that more cases of the virus would be found in densely populated areas of Illinois.</a:t>
            </a:r>
            <a:endParaRPr lang="en-US" sz="2400">
              <a:cs typeface="Calibri"/>
            </a:endParaRPr>
          </a:p>
          <a:p>
            <a:endParaRPr lang="en-US" sz="2400" dirty="0">
              <a:ea typeface="+mn-lt"/>
              <a:cs typeface="+mn-lt"/>
            </a:endParaRPr>
          </a:p>
          <a:p>
            <a:r>
              <a:rPr lang="en-US" sz="2400" dirty="0">
                <a:ea typeface="+mn-lt"/>
                <a:cs typeface="+mn-lt"/>
              </a:rPr>
              <a:t>By making a heatmap of cases per zip code, we find that the most cases can be found in cities all over Illinois. </a:t>
            </a:r>
            <a:endParaRPr lang="en-US" sz="2400">
              <a:cs typeface="Calibri"/>
            </a:endParaRPr>
          </a:p>
          <a:p>
            <a:pPr algn="l"/>
            <a:endParaRPr lang="en-US" dirty="0">
              <a:cs typeface="Calibri"/>
            </a:endParaRPr>
          </a:p>
        </p:txBody>
      </p:sp>
    </p:spTree>
    <p:extLst>
      <p:ext uri="{BB962C8B-B14F-4D97-AF65-F5344CB8AC3E}">
        <p14:creationId xmlns:p14="http://schemas.microsoft.com/office/powerpoint/2010/main" val="152976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828</Words>
  <Application>Microsoft Macintosh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Covid-19 Data Analysis</vt:lpstr>
      <vt:lpstr>Questions we found interesting and what motivated us to answer them</vt:lpstr>
      <vt:lpstr>Do more males or females have confirmed Covid-19 cases?</vt:lpstr>
      <vt:lpstr>Do more males or females have confirmed Covid-19 cases?</vt:lpstr>
      <vt:lpstr>Is any one race more likely to catch Covid-19?</vt:lpstr>
      <vt:lpstr>Is any one race more likely to catch Covid-19?</vt:lpstr>
      <vt:lpstr>We’ve all heard the the disease is particular deadly for the elderly, are they more statistically likely to be Covid positive?</vt:lpstr>
      <vt:lpstr>We’ve all heard the the disease is particular deadly for the elderly, are they more statistically likely to be Covid positive?</vt:lpstr>
      <vt:lpstr>Cases across Illinois</vt:lpstr>
      <vt:lpstr>Major Countries/Provinces with Covid-19 </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Data Analysis</dc:title>
  <dc:creator>Rohan Doshi</dc:creator>
  <cp:lastModifiedBy>Iktae Kim</cp:lastModifiedBy>
  <cp:revision>69</cp:revision>
  <dcterms:created xsi:type="dcterms:W3CDTF">2020-04-17T23:07:17Z</dcterms:created>
  <dcterms:modified xsi:type="dcterms:W3CDTF">2020-04-18T16:13:46Z</dcterms:modified>
</cp:coreProperties>
</file>