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9"/>
  </p:notesMasterIdLst>
  <p:sldIdLst>
    <p:sldId id="256" r:id="rId2"/>
    <p:sldId id="269" r:id="rId3"/>
    <p:sldId id="270" r:id="rId4"/>
    <p:sldId id="272" r:id="rId5"/>
    <p:sldId id="273" r:id="rId6"/>
    <p:sldId id="274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42" autoAdjust="0"/>
    <p:restoredTop sz="88325" autoAdjust="0"/>
  </p:normalViewPr>
  <p:slideViewPr>
    <p:cSldViewPr snapToGrid="0">
      <p:cViewPr varScale="1">
        <p:scale>
          <a:sx n="78" d="100"/>
          <a:sy n="78" d="100"/>
        </p:scale>
        <p:origin x="6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EDBC8-FFE0-4486-9E1B-6E6AF1018DAB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8D049-BB26-4B5E-95DF-A7D50002D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744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Scrum is an Agile framework for completing complex projects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8D049-BB26-4B5E-95DF-A7D50002D8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01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1/26/2016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1/26/2016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1/26/2016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1/26/2016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1/26/2016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9303045" y="1489645"/>
            <a:ext cx="2751374" cy="1646302"/>
          </a:xfrm>
        </p:spPr>
        <p:txBody>
          <a:bodyPr>
            <a:normAutofit fontScale="90000"/>
          </a:bodyPr>
          <a:lstStyle/>
          <a:p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  <a:latin typeface="Adobe Garamond Pro Bold" panose="02020702060506020403" pitchFamily="18" charset="0"/>
              </a:rPr>
              <a:t>Traffic </a:t>
            </a:r>
            <a:br>
              <a:rPr lang="en-US" sz="4800" dirty="0" smtClean="0">
                <a:solidFill>
                  <a:schemeClr val="accent1">
                    <a:lumMod val="75000"/>
                  </a:schemeClr>
                </a:solidFill>
                <a:latin typeface="Adobe Garamond Pro Bold" panose="02020702060506020403" pitchFamily="18" charset="0"/>
              </a:rPr>
            </a:br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  <a:latin typeface="Adobe Garamond Pro Bold" panose="02020702060506020403" pitchFamily="18" charset="0"/>
              </a:rPr>
              <a:t>Simulation</a:t>
            </a:r>
            <a:endParaRPr lang="en-US" sz="4800" dirty="0">
              <a:solidFill>
                <a:schemeClr val="accent1">
                  <a:lumMod val="75000"/>
                </a:schemeClr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55741" y="4425263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Buxton Sketch" panose="03080500000500000004" pitchFamily="66" charset="0"/>
              </a:rPr>
              <a:t>Group 3 – Mikaeil, Mervin, </a:t>
            </a:r>
            <a:r>
              <a:rPr lang="en-US" altLang="zh-CN" sz="2800" dirty="0" err="1">
                <a:latin typeface="Buxton Sketch" panose="03080500000500000004" pitchFamily="66" charset="0"/>
              </a:rPr>
              <a:t>Tarwiya</a:t>
            </a:r>
            <a:r>
              <a:rPr lang="en-US" sz="2800" dirty="0">
                <a:latin typeface="Buxton Sketch" panose="03080500000500000004" pitchFamily="66" charset="0"/>
              </a:rPr>
              <a:t>, </a:t>
            </a:r>
            <a:r>
              <a:rPr lang="en-US" sz="2800" dirty="0" err="1">
                <a:latin typeface="Buxton Sketch" panose="03080500000500000004" pitchFamily="66" charset="0"/>
              </a:rPr>
              <a:t>Nibras</a:t>
            </a:r>
            <a:endParaRPr lang="en-US" sz="2800" dirty="0">
              <a:latin typeface="Buxton Sketch" panose="03080500000500000004" pitchFamily="66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1455" y="2628649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dobe Garamond Pro Bold" panose="02020702060506020403" pitchFamily="18" charset="0"/>
              </a:rPr>
              <a:t>Project Core Phase-</a:t>
            </a:r>
            <a:r>
              <a:rPr lang="en-US" dirty="0" err="1" smtClean="0">
                <a:latin typeface="Adobe Garamond Pro Bold" panose="02020702060506020403" pitchFamily="18" charset="0"/>
              </a:rPr>
              <a:t>Procp</a:t>
            </a:r>
            <a:endParaRPr lang="en-US" dirty="0">
              <a:latin typeface="Adobe Garamond Pro Bold" panose="020207020605060204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918" y="3082547"/>
            <a:ext cx="2451381" cy="303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2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571" y="1063676"/>
            <a:ext cx="2947482" cy="4601183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  <a:latin typeface="Buxton Sketch" panose="03080500000500000004" pitchFamily="66" charset="0"/>
              </a:rPr>
              <a:t>Group Members</a:t>
            </a:r>
            <a:endParaRPr lang="en-US" sz="6600" b="1" dirty="0">
              <a:solidFill>
                <a:schemeClr val="bg1"/>
              </a:solidFill>
              <a:latin typeface="Buxton Sketch" panose="03080500000500000004" pitchFamily="66" charset="0"/>
            </a:endParaRPr>
          </a:p>
        </p:txBody>
      </p:sp>
      <p:sp>
        <p:nvSpPr>
          <p:cNvPr id="32" name="AutoShape 44"/>
          <p:cNvSpPr>
            <a:spLocks noChangeArrowheads="1"/>
          </p:cNvSpPr>
          <p:nvPr/>
        </p:nvSpPr>
        <p:spPr bwMode="auto">
          <a:xfrm>
            <a:off x="5832101" y="1225588"/>
            <a:ext cx="1343025" cy="8191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1750">
            <a:solidFill>
              <a:srgbClr val="4F81BD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C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lient</a:t>
            </a:r>
            <a:endParaRPr kumimoji="0" lang="en-US" altLang="zh-CN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(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Mr.George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)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AutoShape 45"/>
          <p:cNvSpPr>
            <a:spLocks noChangeArrowheads="1"/>
          </p:cNvSpPr>
          <p:nvPr/>
        </p:nvSpPr>
        <p:spPr bwMode="auto">
          <a:xfrm>
            <a:off x="6824288" y="2513051"/>
            <a:ext cx="1988017" cy="8191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1750">
            <a:solidFill>
              <a:srgbClr val="4F81BD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Project Leader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(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Mikaeil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Shaghelani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)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AutoShape 46"/>
          <p:cNvSpPr>
            <a:spLocks noChangeArrowheads="1"/>
          </p:cNvSpPr>
          <p:nvPr/>
        </p:nvSpPr>
        <p:spPr bwMode="auto">
          <a:xfrm>
            <a:off x="5759076" y="4225963"/>
            <a:ext cx="1839912" cy="9413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1750">
            <a:solidFill>
              <a:srgbClr val="4F81BD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Design manager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Mikaeil </a:t>
            </a:r>
            <a:r>
              <a:rPr lang="en-US" altLang="zh-CN" sz="1400" dirty="0" err="1"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Shaghelani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AutoShape 47"/>
          <p:cNvSpPr>
            <a:spLocks noChangeArrowheads="1"/>
          </p:cNvSpPr>
          <p:nvPr/>
        </p:nvSpPr>
        <p:spPr bwMode="auto">
          <a:xfrm>
            <a:off x="9653214" y="4245013"/>
            <a:ext cx="1557337" cy="965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1750">
            <a:solidFill>
              <a:srgbClr val="4F81BD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Quality manager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Nibras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AutoShape 48"/>
          <p:cNvSpPr>
            <a:spLocks noChangeArrowheads="1"/>
          </p:cNvSpPr>
          <p:nvPr/>
        </p:nvSpPr>
        <p:spPr bwMode="auto">
          <a:xfrm>
            <a:off x="3594847" y="4197388"/>
            <a:ext cx="2089617" cy="927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1750">
            <a:solidFill>
              <a:srgbClr val="4F81BD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Programming manager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Mervin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Vrolijk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AutoShape 49"/>
          <p:cNvSpPr>
            <a:spLocks noChangeArrowheads="1"/>
          </p:cNvSpPr>
          <p:nvPr/>
        </p:nvSpPr>
        <p:spPr bwMode="auto">
          <a:xfrm>
            <a:off x="7724401" y="4233901"/>
            <a:ext cx="1803400" cy="9731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1750">
            <a:solidFill>
              <a:srgbClr val="4F81BD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Testing manager</a:t>
            </a:r>
            <a:endParaRPr kumimoji="0" lang="en-US" altLang="zh-CN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Tarwiya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AutoShape 78"/>
          <p:cNvSpPr>
            <a:spLocks noChangeArrowheads="1"/>
          </p:cNvSpPr>
          <p:nvPr/>
        </p:nvSpPr>
        <p:spPr bwMode="auto">
          <a:xfrm>
            <a:off x="8311776" y="1225588"/>
            <a:ext cx="1382713" cy="8191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1750">
            <a:solidFill>
              <a:srgbClr val="4F81BD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Tutor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(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Ms.Maja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)</a:t>
            </a:r>
            <a:endParaRPr kumimoji="0" lang="en-US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9" name="AutoShape 79"/>
          <p:cNvCxnSpPr>
            <a:cxnSpLocks noChangeShapeType="1"/>
          </p:cNvCxnSpPr>
          <p:nvPr/>
        </p:nvCxnSpPr>
        <p:spPr bwMode="auto">
          <a:xfrm>
            <a:off x="7175126" y="1635163"/>
            <a:ext cx="1137920" cy="0"/>
          </a:xfrm>
          <a:prstGeom prst="straightConnector1">
            <a:avLst/>
          </a:prstGeom>
          <a:noFill/>
          <a:ln w="12700">
            <a:solidFill>
              <a:schemeClr val="accent1">
                <a:lumMod val="100000"/>
                <a:lumOff val="0"/>
              </a:scheme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<a:noFill/>
              </a14:hiddenFill>
            </a:ext>
            <a:ext uri="{AF507438-7753-43e0-B8FC-AC1667EBCBE1}">
              <a14:hiddenEffects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cxnSp>
        <p:nvCxnSpPr>
          <p:cNvPr id="40" name="AutoShape 80"/>
          <p:cNvCxnSpPr>
            <a:cxnSpLocks noChangeShapeType="1"/>
          </p:cNvCxnSpPr>
          <p:nvPr/>
        </p:nvCxnSpPr>
        <p:spPr bwMode="auto">
          <a:xfrm>
            <a:off x="7752976" y="1635163"/>
            <a:ext cx="0" cy="871220"/>
          </a:xfrm>
          <a:prstGeom prst="straightConnector1">
            <a:avLst/>
          </a:prstGeom>
          <a:noFill/>
          <a:ln w="12700">
            <a:solidFill>
              <a:schemeClr val="accent1">
                <a:lumMod val="100000"/>
                <a:lumOff val="0"/>
              </a:scheme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<a:noFill/>
              </a14:hiddenFill>
            </a:ext>
            <a:ext uri="{AF507438-7753-43e0-B8FC-AC1667EBCBE1}">
              <a14:hiddenEffects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cxnSp>
        <p:nvCxnSpPr>
          <p:cNvPr id="41" name="AutoShape 81"/>
          <p:cNvCxnSpPr>
            <a:cxnSpLocks noChangeShapeType="1"/>
          </p:cNvCxnSpPr>
          <p:nvPr/>
        </p:nvCxnSpPr>
        <p:spPr bwMode="auto">
          <a:xfrm>
            <a:off x="8260341" y="3343313"/>
            <a:ext cx="2099945" cy="899795"/>
          </a:xfrm>
          <a:prstGeom prst="straightConnector1">
            <a:avLst/>
          </a:prstGeom>
          <a:noFill/>
          <a:ln w="12700">
            <a:solidFill>
              <a:schemeClr val="accent1">
                <a:lumMod val="100000"/>
                <a:lumOff val="0"/>
              </a:scheme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<a:noFill/>
              </a14:hiddenFill>
            </a:ext>
            <a:ext uri="{AF507438-7753-43e0-B8FC-AC1667EBCBE1}">
              <a14:hiddenEffects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cxnSp>
        <p:nvCxnSpPr>
          <p:cNvPr id="42" name="AutoShape 82"/>
          <p:cNvCxnSpPr>
            <a:cxnSpLocks noChangeShapeType="1"/>
          </p:cNvCxnSpPr>
          <p:nvPr/>
        </p:nvCxnSpPr>
        <p:spPr bwMode="auto">
          <a:xfrm>
            <a:off x="7795521" y="3335693"/>
            <a:ext cx="706755" cy="870585"/>
          </a:xfrm>
          <a:prstGeom prst="straightConnector1">
            <a:avLst/>
          </a:prstGeom>
          <a:noFill/>
          <a:ln w="12700">
            <a:solidFill>
              <a:schemeClr val="accent1">
                <a:lumMod val="100000"/>
                <a:lumOff val="0"/>
              </a:scheme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<a:noFill/>
              </a14:hiddenFill>
            </a:ext>
            <a:ext uri="{AF507438-7753-43e0-B8FC-AC1667EBCBE1}">
              <a14:hiddenEffects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cxnSp>
        <p:nvCxnSpPr>
          <p:cNvPr id="43" name="AutoShape 83"/>
          <p:cNvCxnSpPr>
            <a:cxnSpLocks noChangeShapeType="1"/>
          </p:cNvCxnSpPr>
          <p:nvPr/>
        </p:nvCxnSpPr>
        <p:spPr bwMode="auto">
          <a:xfrm flipH="1">
            <a:off x="6738246" y="3328708"/>
            <a:ext cx="778510" cy="878205"/>
          </a:xfrm>
          <a:prstGeom prst="straightConnector1">
            <a:avLst/>
          </a:prstGeom>
          <a:noFill/>
          <a:ln w="12700">
            <a:solidFill>
              <a:schemeClr val="accent1">
                <a:lumMod val="100000"/>
                <a:lumOff val="0"/>
              </a:scheme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<a:noFill/>
              </a14:hiddenFill>
            </a:ext>
            <a:ext uri="{AF507438-7753-43e0-B8FC-AC1667EBCBE1}">
              <a14:hiddenEffects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cxnSp>
        <p:nvCxnSpPr>
          <p:cNvPr id="44" name="AutoShape 84"/>
          <p:cNvCxnSpPr>
            <a:cxnSpLocks noChangeShapeType="1"/>
          </p:cNvCxnSpPr>
          <p:nvPr/>
        </p:nvCxnSpPr>
        <p:spPr bwMode="auto">
          <a:xfrm flipH="1">
            <a:off x="4781176" y="3364268"/>
            <a:ext cx="2212340" cy="785495"/>
          </a:xfrm>
          <a:prstGeom prst="straightConnector1">
            <a:avLst/>
          </a:prstGeom>
          <a:noFill/>
          <a:ln w="12700">
            <a:solidFill>
              <a:schemeClr val="accent1">
                <a:lumMod val="100000"/>
                <a:lumOff val="0"/>
              </a:scheme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<a:noFill/>
              </a14:hiddenFill>
            </a:ext>
            <a:ext uri="{AF507438-7753-43e0-B8FC-AC1667EBCBE1}">
              <a14:hiddenEffects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sp>
        <p:nvSpPr>
          <p:cNvPr id="45" name="Rectangle 5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04704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smtClean="0">
              <a:ln>
                <a:noFill/>
              </a:ln>
              <a:solidFill>
                <a:srgbClr val="365F91"/>
              </a:solidFill>
              <a:effectLst/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823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449" y="1123836"/>
            <a:ext cx="2947482" cy="460118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Buxton Sketch" panose="03080500000500000004" pitchFamily="66" charset="0"/>
              </a:rPr>
              <a:t>Step </a:t>
            </a:r>
            <a:r>
              <a:rPr lang="en-US" sz="6600" b="1" dirty="0" smtClean="0">
                <a:solidFill>
                  <a:schemeClr val="bg1"/>
                </a:solidFill>
                <a:latin typeface="Buxton Sketch" panose="03080500000500000004" pitchFamily="66" charset="0"/>
              </a:rPr>
              <a:t>One</a:t>
            </a:r>
            <a:br>
              <a:rPr lang="en-US" sz="6600" b="1" dirty="0" smtClean="0">
                <a:solidFill>
                  <a:schemeClr val="bg1"/>
                </a:solidFill>
                <a:latin typeface="Buxton Sketch" panose="03080500000500000004" pitchFamily="66" charset="0"/>
              </a:rPr>
            </a:br>
            <a:r>
              <a:rPr lang="en-US" sz="6600" b="1" dirty="0">
                <a:solidFill>
                  <a:schemeClr val="bg1"/>
                </a:solidFill>
                <a:latin typeface="Buxton Sketch" panose="03080500000500000004" pitchFamily="66" charset="0"/>
              </a:rPr>
              <a:t/>
            </a:r>
            <a:br>
              <a:rPr lang="en-US" sz="6600" b="1" dirty="0">
                <a:solidFill>
                  <a:schemeClr val="bg1"/>
                </a:solidFill>
                <a:latin typeface="Buxton Sketch" panose="03080500000500000004" pitchFamily="66" charset="0"/>
              </a:rPr>
            </a:br>
            <a:r>
              <a:rPr lang="en-US" sz="6600" b="1" dirty="0" smtClean="0">
                <a:solidFill>
                  <a:srgbClr val="FF0000"/>
                </a:solidFill>
                <a:latin typeface="Buxton Sketch" panose="03080500000500000004" pitchFamily="66" charset="0"/>
              </a:rPr>
              <a:t>Analyze</a:t>
            </a:r>
            <a:endParaRPr lang="en-US" sz="6600" b="1" dirty="0">
              <a:solidFill>
                <a:srgbClr val="FF0000"/>
              </a:solidFill>
              <a:latin typeface="Buxton Sketch" panose="030805000005000000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9949" y="0"/>
            <a:ext cx="7315200" cy="5120640"/>
          </a:xfrm>
        </p:spPr>
        <p:txBody>
          <a:bodyPr/>
          <a:lstStyle/>
          <a:p>
            <a:pPr lvl="0"/>
            <a:r>
              <a:rPr lang="en-US" sz="3600" dirty="0" smtClean="0">
                <a:latin typeface="Buxton Sketch" panose="03080500000500000004" pitchFamily="66" charset="0"/>
              </a:rPr>
              <a:t>Gathering Requirements </a:t>
            </a:r>
          </a:p>
          <a:p>
            <a:pPr lvl="0"/>
            <a:r>
              <a:rPr lang="en-US" sz="3600" dirty="0" smtClean="0">
                <a:latin typeface="Buxton Sketch" panose="03080500000500000004" pitchFamily="66" charset="0"/>
              </a:rPr>
              <a:t>Domain Analysis</a:t>
            </a:r>
          </a:p>
          <a:p>
            <a:pPr lvl="0"/>
            <a:r>
              <a:rPr lang="en-US" sz="3600" dirty="0" smtClean="0">
                <a:latin typeface="Buxton Sketch" panose="03080500000500000004" pitchFamily="66" charset="0"/>
              </a:rPr>
              <a:t>Behavioral Modeling</a:t>
            </a:r>
          </a:p>
          <a:p>
            <a:pPr lvl="0"/>
            <a:r>
              <a:rPr lang="en-US" sz="3600" dirty="0" smtClean="0">
                <a:latin typeface="Buxton Sketch" panose="03080500000500000004" pitchFamily="66" charset="0"/>
              </a:rPr>
              <a:t>Structural Modeling</a:t>
            </a:r>
          </a:p>
          <a:p>
            <a:pPr lvl="0"/>
            <a:r>
              <a:rPr lang="en-US" sz="3600" dirty="0" smtClean="0">
                <a:latin typeface="Buxton Sketch" panose="03080500000500000004" pitchFamily="66" charset="0"/>
              </a:rPr>
              <a:t>Dynamic Modeling</a:t>
            </a:r>
            <a:endParaRPr lang="en-US" sz="3600" dirty="0">
              <a:latin typeface="Buxton Sketch" panose="03080500000500000004" pitchFamily="66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31277" y="2560320"/>
            <a:ext cx="44146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rgbClr val="FF0000"/>
                </a:solidFill>
                <a:latin typeface="Buxton Sketch" panose="03080500000500000004" pitchFamily="66" charset="0"/>
              </a:rPr>
              <a:t>Scrum</a:t>
            </a:r>
            <a:endParaRPr lang="en-US" sz="8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0" y="3955005"/>
            <a:ext cx="5036191" cy="233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00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449" y="1123836"/>
            <a:ext cx="3198492" cy="460118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Buxton Sketch" panose="03080500000500000004" pitchFamily="66" charset="0"/>
              </a:rPr>
              <a:t>Step </a:t>
            </a:r>
            <a:r>
              <a:rPr lang="en-US" sz="6600" b="1" dirty="0" smtClean="0">
                <a:solidFill>
                  <a:schemeClr val="bg1"/>
                </a:solidFill>
                <a:latin typeface="Buxton Sketch" panose="03080500000500000004" pitchFamily="66" charset="0"/>
              </a:rPr>
              <a:t>Two</a:t>
            </a:r>
            <a:br>
              <a:rPr lang="en-US" sz="6600" b="1" dirty="0" smtClean="0">
                <a:solidFill>
                  <a:schemeClr val="bg1"/>
                </a:solidFill>
                <a:latin typeface="Buxton Sketch" panose="03080500000500000004" pitchFamily="66" charset="0"/>
              </a:rPr>
            </a:br>
            <a:r>
              <a:rPr lang="en-US" sz="6600" b="1" dirty="0">
                <a:solidFill>
                  <a:schemeClr val="bg1"/>
                </a:solidFill>
                <a:latin typeface="Buxton Sketch" panose="03080500000500000004" pitchFamily="66" charset="0"/>
              </a:rPr>
              <a:t/>
            </a:r>
            <a:br>
              <a:rPr lang="en-US" sz="6600" b="1" dirty="0">
                <a:solidFill>
                  <a:schemeClr val="bg1"/>
                </a:solidFill>
                <a:latin typeface="Buxton Sketch" panose="03080500000500000004" pitchFamily="66" charset="0"/>
              </a:rPr>
            </a:br>
            <a:r>
              <a:rPr lang="en-US" sz="6600" b="1" dirty="0" smtClean="0">
                <a:solidFill>
                  <a:srgbClr val="FF0000"/>
                </a:solidFill>
                <a:latin typeface="Buxton Sketch" panose="03080500000500000004" pitchFamily="66" charset="0"/>
              </a:rPr>
              <a:t>Design</a:t>
            </a:r>
            <a:endParaRPr lang="en-US" sz="6600" b="1" dirty="0">
              <a:solidFill>
                <a:srgbClr val="FF0000"/>
              </a:solidFill>
              <a:latin typeface="Buxton Sketch" panose="030805000005000000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9703" y="812403"/>
            <a:ext cx="7315200" cy="5517028"/>
          </a:xfrm>
        </p:spPr>
        <p:txBody>
          <a:bodyPr>
            <a:normAutofit/>
          </a:bodyPr>
          <a:lstStyle/>
          <a:p>
            <a:pPr lvl="0"/>
            <a:r>
              <a:rPr lang="en-US" sz="2800" dirty="0">
                <a:latin typeface="Buxton Sketch" panose="03080500000500000004" pitchFamily="66" charset="0"/>
              </a:rPr>
              <a:t>User research, job shadowing, contextual interviews, personas.</a:t>
            </a:r>
          </a:p>
          <a:p>
            <a:pPr lvl="0"/>
            <a:r>
              <a:rPr lang="en-US" sz="2800" dirty="0">
                <a:latin typeface="Buxton Sketch" panose="03080500000500000004" pitchFamily="66" charset="0"/>
              </a:rPr>
              <a:t>Activity centered design, and text usability.</a:t>
            </a:r>
          </a:p>
          <a:p>
            <a:pPr lvl="0"/>
            <a:r>
              <a:rPr lang="da-DK" sz="2800" dirty="0">
                <a:latin typeface="Buxton Sketch" panose="03080500000500000004" pitchFamily="66" charset="0"/>
              </a:rPr>
              <a:t>Hierarchies, card sorting, mental model.</a:t>
            </a:r>
            <a:endParaRPr lang="en-US" sz="2800" dirty="0">
              <a:latin typeface="Buxton Sketch" panose="03080500000500000004" pitchFamily="66" charset="0"/>
            </a:endParaRPr>
          </a:p>
          <a:p>
            <a:pPr lvl="0"/>
            <a:r>
              <a:rPr lang="en-US" sz="2800" dirty="0">
                <a:latin typeface="Buxton Sketch" panose="03080500000500000004" pitchFamily="66" charset="0"/>
              </a:rPr>
              <a:t>Sketching, paper prototyping, guerilla testing.</a:t>
            </a:r>
          </a:p>
          <a:p>
            <a:pPr lvl="0"/>
            <a:r>
              <a:rPr lang="en-US" sz="2800" dirty="0">
                <a:latin typeface="Buxton Sketch" panose="03080500000500000004" pitchFamily="66" charset="0"/>
              </a:rPr>
              <a:t>Realism, NUI’s, Fit’s law, animations, consistency, discoverability, interrupt, undo, modes, opinions and hierarchies.</a:t>
            </a:r>
          </a:p>
          <a:p>
            <a:pPr lvl="0"/>
            <a:r>
              <a:rPr lang="en-US" sz="2800" dirty="0">
                <a:latin typeface="Buxton Sketch" panose="03080500000500000004" pitchFamily="66" charset="0"/>
              </a:rPr>
              <a:t>(Guerilla) usability testing, remote testing, mistakes, user error.</a:t>
            </a:r>
          </a:p>
          <a:p>
            <a:pPr lvl="0"/>
            <a:r>
              <a:rPr lang="en-US" sz="2800" dirty="0">
                <a:latin typeface="Buxton Sketch" panose="03080500000500000004" pitchFamily="66" charset="0"/>
              </a:rPr>
              <a:t>Building the final prototype.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370" y="654523"/>
            <a:ext cx="3631591" cy="232183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723" y="738710"/>
            <a:ext cx="3866146" cy="200607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703" y="940323"/>
            <a:ext cx="8166518" cy="438783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96737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868" y="815081"/>
            <a:ext cx="8384034" cy="521869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spcBef>
                <a:spcPts val="575"/>
              </a:spcBef>
              <a:spcAft>
                <a:spcPts val="575"/>
              </a:spcAft>
              <a:defRPr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Strategy </a:t>
            </a:r>
            <a:r>
              <a:rPr lang="en-US" altLang="en-US" sz="3200" dirty="0" smtClean="0">
                <a:solidFill>
                  <a:schemeClr val="tx1"/>
                </a:solidFill>
                <a:latin typeface="Times New Roman" pitchFamily="16" charset="0"/>
              </a:rPr>
              <a:t>Pattern</a:t>
            </a:r>
            <a:endParaRPr lang="en-US" altLang="en-US" sz="3200" dirty="0">
              <a:solidFill>
                <a:schemeClr val="tx1"/>
              </a:solidFill>
              <a:latin typeface="Times New Roman" pitchFamily="16" charset="0"/>
            </a:endParaRPr>
          </a:p>
          <a:p>
            <a:pPr marL="457200" indent="-457200">
              <a:spcBef>
                <a:spcPts val="575"/>
              </a:spcBef>
              <a:spcAft>
                <a:spcPts val="575"/>
              </a:spcAft>
              <a:defRPr/>
            </a:pPr>
            <a:r>
              <a:rPr lang="en-US" altLang="en-US" sz="3200" dirty="0">
                <a:solidFill>
                  <a:srgbClr val="000000"/>
                </a:solidFill>
                <a:latin typeface="Times New Roman" pitchFamily="16" charset="0"/>
              </a:rPr>
              <a:t>Observer </a:t>
            </a:r>
            <a:r>
              <a:rPr lang="en-US" altLang="en-US" sz="3200" dirty="0" smtClean="0">
                <a:solidFill>
                  <a:srgbClr val="000000"/>
                </a:solidFill>
                <a:latin typeface="Times New Roman" pitchFamily="16" charset="0"/>
              </a:rPr>
              <a:t>Pattern</a:t>
            </a:r>
          </a:p>
          <a:p>
            <a:pPr marL="457200" indent="-457200">
              <a:spcBef>
                <a:spcPts val="575"/>
              </a:spcBef>
              <a:spcAft>
                <a:spcPts val="575"/>
              </a:spcAft>
              <a:defRPr/>
            </a:pPr>
            <a:r>
              <a:rPr lang="en-US" altLang="en-US" sz="3200" dirty="0" smtClean="0">
                <a:solidFill>
                  <a:srgbClr val="000000"/>
                </a:solidFill>
                <a:latin typeface="Times New Roman" pitchFamily="16" charset="0"/>
              </a:rPr>
              <a:t>Memento </a:t>
            </a: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Pattern</a:t>
            </a:r>
            <a:endParaRPr lang="en-US" altLang="en-US" sz="3200" dirty="0" smtClean="0">
              <a:solidFill>
                <a:srgbClr val="000000"/>
              </a:solidFill>
              <a:latin typeface="Times New Roman" pitchFamily="16" charset="0"/>
            </a:endParaRPr>
          </a:p>
          <a:p>
            <a:pPr marL="457200" indent="-457200">
              <a:spcBef>
                <a:spcPts val="575"/>
              </a:spcBef>
              <a:spcAft>
                <a:spcPts val="575"/>
              </a:spcAft>
              <a:defRPr/>
            </a:pPr>
            <a:r>
              <a:rPr lang="en-US" altLang="en-US" sz="3200" dirty="0" smtClean="0">
                <a:solidFill>
                  <a:srgbClr val="000000"/>
                </a:solidFill>
                <a:latin typeface="Times New Roman" pitchFamily="16" charset="0"/>
              </a:rPr>
              <a:t>Command </a:t>
            </a: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Pattern</a:t>
            </a:r>
            <a:endParaRPr lang="en-US" altLang="en-US" sz="3200" dirty="0">
              <a:solidFill>
                <a:srgbClr val="000000"/>
              </a:solidFill>
              <a:latin typeface="Times New Roman" pitchFamily="16" charset="0"/>
            </a:endParaRPr>
          </a:p>
          <a:p>
            <a:pPr marL="457200" indent="-457200">
              <a:spcBef>
                <a:spcPts val="575"/>
              </a:spcBef>
              <a:spcAft>
                <a:spcPts val="575"/>
              </a:spcAft>
              <a:defRPr/>
            </a:pPr>
            <a:r>
              <a:rPr lang="en-US" altLang="en-US" sz="3200" dirty="0" smtClean="0">
                <a:solidFill>
                  <a:srgbClr val="000000"/>
                </a:solidFill>
                <a:latin typeface="Times New Roman" pitchFamily="16" charset="0"/>
              </a:rPr>
              <a:t>Abstract </a:t>
            </a:r>
            <a:r>
              <a:rPr lang="en-US" altLang="en-US" sz="3200" dirty="0">
                <a:solidFill>
                  <a:srgbClr val="000000"/>
                </a:solidFill>
                <a:latin typeface="Times New Roman" pitchFamily="16" charset="0"/>
              </a:rPr>
              <a:t>Factory </a:t>
            </a:r>
            <a:r>
              <a:rPr lang="en-US" altLang="en-US" sz="3200" dirty="0" smtClean="0">
                <a:solidFill>
                  <a:srgbClr val="000000"/>
                </a:solidFill>
                <a:latin typeface="Times New Roman" pitchFamily="16" charset="0"/>
              </a:rPr>
              <a:t>Pattern</a:t>
            </a:r>
            <a:endParaRPr lang="en-US" altLang="en-US" sz="3200" dirty="0">
              <a:solidFill>
                <a:srgbClr val="000000"/>
              </a:solidFill>
              <a:latin typeface="Times New Roman" pitchFamily="16" charset="0"/>
            </a:endParaRPr>
          </a:p>
          <a:p>
            <a:pPr marL="457200" indent="-457200">
              <a:spcBef>
                <a:spcPts val="575"/>
              </a:spcBef>
              <a:spcAft>
                <a:spcPts val="575"/>
              </a:spcAft>
              <a:defRPr/>
            </a:pPr>
            <a:r>
              <a:rPr lang="en-US" altLang="en-US" sz="3200" dirty="0">
                <a:solidFill>
                  <a:srgbClr val="000000"/>
                </a:solidFill>
                <a:latin typeface="Times New Roman" pitchFamily="16" charset="0"/>
              </a:rPr>
              <a:t>Decorator </a:t>
            </a:r>
            <a:r>
              <a:rPr lang="en-US" altLang="en-US" sz="3200" dirty="0" smtClean="0">
                <a:solidFill>
                  <a:srgbClr val="000000"/>
                </a:solidFill>
                <a:latin typeface="Times New Roman" pitchFamily="16" charset="0"/>
              </a:rPr>
              <a:t>Pattern</a:t>
            </a:r>
          </a:p>
          <a:p>
            <a:pPr marL="457200" indent="-457200">
              <a:spcBef>
                <a:spcPts val="575"/>
              </a:spcBef>
              <a:spcAft>
                <a:spcPts val="575"/>
              </a:spcAft>
              <a:defRPr/>
            </a:pPr>
            <a:r>
              <a:rPr lang="en-US" sz="3200" dirty="0" smtClean="0">
                <a:solidFill>
                  <a:srgbClr val="000000"/>
                </a:solidFill>
                <a:latin typeface="Times New Roman" pitchFamily="16" charset="0"/>
              </a:rPr>
              <a:t>….</a:t>
            </a:r>
            <a:endParaRPr lang="en-US" sz="32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61" y="864108"/>
            <a:ext cx="3198492" cy="460118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Buxton Sketch" panose="03080500000500000004" pitchFamily="66" charset="0"/>
              </a:rPr>
              <a:t>Step </a:t>
            </a:r>
            <a:r>
              <a:rPr lang="en-US" sz="6000" b="1" dirty="0" smtClean="0">
                <a:solidFill>
                  <a:schemeClr val="bg1"/>
                </a:solidFill>
                <a:latin typeface="Buxton Sketch" panose="03080500000500000004" pitchFamily="66" charset="0"/>
              </a:rPr>
              <a:t>Three</a:t>
            </a:r>
            <a:r>
              <a:rPr lang="en-US" sz="6600" b="1" dirty="0" smtClean="0">
                <a:solidFill>
                  <a:schemeClr val="bg1"/>
                </a:solidFill>
                <a:latin typeface="Buxton Sketch" panose="03080500000500000004" pitchFamily="66" charset="0"/>
              </a:rPr>
              <a:t/>
            </a:r>
            <a:br>
              <a:rPr lang="en-US" sz="6600" b="1" dirty="0" smtClean="0">
                <a:solidFill>
                  <a:schemeClr val="bg1"/>
                </a:solidFill>
                <a:latin typeface="Buxton Sketch" panose="03080500000500000004" pitchFamily="66" charset="0"/>
              </a:rPr>
            </a:br>
            <a:r>
              <a:rPr lang="en-US" sz="6600" b="1" dirty="0">
                <a:solidFill>
                  <a:schemeClr val="bg1"/>
                </a:solidFill>
                <a:latin typeface="Buxton Sketch" panose="03080500000500000004" pitchFamily="66" charset="0"/>
              </a:rPr>
              <a:t/>
            </a:r>
            <a:br>
              <a:rPr lang="en-US" sz="6600" b="1" dirty="0">
                <a:solidFill>
                  <a:schemeClr val="bg1"/>
                </a:solidFill>
                <a:latin typeface="Buxton Sketch" panose="03080500000500000004" pitchFamily="66" charset="0"/>
              </a:rPr>
            </a:br>
            <a:r>
              <a:rPr lang="en-US" sz="6000" b="1" dirty="0" smtClean="0">
                <a:solidFill>
                  <a:srgbClr val="FF0000"/>
                </a:solidFill>
                <a:latin typeface="Buxton Sketch" panose="03080500000500000004" pitchFamily="66" charset="0"/>
              </a:rPr>
              <a:t>Developing</a:t>
            </a:r>
            <a:endParaRPr lang="en-US" sz="6000" b="1" dirty="0">
              <a:solidFill>
                <a:srgbClr val="FF0000"/>
              </a:solidFill>
              <a:latin typeface="Buxton Sketch" panose="030805000005000000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1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606" y="1050921"/>
            <a:ext cx="8032135" cy="451807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61" y="864108"/>
            <a:ext cx="3198492" cy="460118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Buxton Sketch" panose="03080500000500000004" pitchFamily="66" charset="0"/>
              </a:rPr>
              <a:t>Step </a:t>
            </a:r>
            <a:r>
              <a:rPr lang="en-US" sz="6000" b="1" dirty="0" smtClean="0">
                <a:solidFill>
                  <a:schemeClr val="bg1"/>
                </a:solidFill>
                <a:latin typeface="Buxton Sketch" panose="03080500000500000004" pitchFamily="66" charset="0"/>
              </a:rPr>
              <a:t>Four</a:t>
            </a:r>
            <a:r>
              <a:rPr lang="en-US" sz="6600" b="1" dirty="0" smtClean="0">
                <a:solidFill>
                  <a:schemeClr val="bg1"/>
                </a:solidFill>
                <a:latin typeface="Buxton Sketch" panose="03080500000500000004" pitchFamily="66" charset="0"/>
              </a:rPr>
              <a:t/>
            </a:r>
            <a:br>
              <a:rPr lang="en-US" sz="6600" b="1" dirty="0" smtClean="0">
                <a:solidFill>
                  <a:schemeClr val="bg1"/>
                </a:solidFill>
                <a:latin typeface="Buxton Sketch" panose="03080500000500000004" pitchFamily="66" charset="0"/>
              </a:rPr>
            </a:br>
            <a:r>
              <a:rPr lang="en-US" sz="6600" b="1" dirty="0">
                <a:solidFill>
                  <a:schemeClr val="bg1"/>
                </a:solidFill>
                <a:latin typeface="Buxton Sketch" panose="03080500000500000004" pitchFamily="66" charset="0"/>
              </a:rPr>
              <a:t/>
            </a:r>
            <a:br>
              <a:rPr lang="en-US" sz="6600" b="1" dirty="0">
                <a:solidFill>
                  <a:schemeClr val="bg1"/>
                </a:solidFill>
                <a:latin typeface="Buxton Sketch" panose="03080500000500000004" pitchFamily="66" charset="0"/>
              </a:rPr>
            </a:br>
            <a:r>
              <a:rPr lang="en-US" sz="6000" b="1" dirty="0" smtClean="0">
                <a:solidFill>
                  <a:srgbClr val="FF0000"/>
                </a:solidFill>
                <a:latin typeface="Buxton Sketch" panose="03080500000500000004" pitchFamily="66" charset="0"/>
              </a:rPr>
              <a:t>Testing</a:t>
            </a:r>
            <a:endParaRPr lang="en-US" sz="6000" b="1" dirty="0">
              <a:solidFill>
                <a:srgbClr val="FF0000"/>
              </a:solidFill>
              <a:latin typeface="Buxton Sketch" panose="030805000005000000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42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Time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463" y="1030886"/>
            <a:ext cx="5080000" cy="5080000"/>
          </a:xfrm>
        </p:spPr>
      </p:pic>
    </p:spTree>
    <p:extLst>
      <p:ext uri="{BB962C8B-B14F-4D97-AF65-F5344CB8AC3E}">
        <p14:creationId xmlns:p14="http://schemas.microsoft.com/office/powerpoint/2010/main" val="219719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610</TotalTime>
  <Words>166</Words>
  <Application>Microsoft Office PowerPoint</Application>
  <PresentationFormat>Widescreen</PresentationFormat>
  <Paragraphs>45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SimSun</vt:lpstr>
      <vt:lpstr>Adobe Garamond Pro Bold</vt:lpstr>
      <vt:lpstr>Arial</vt:lpstr>
      <vt:lpstr>Buxton Sketch</vt:lpstr>
      <vt:lpstr>Calibri</vt:lpstr>
      <vt:lpstr>Cambria</vt:lpstr>
      <vt:lpstr>Corbel</vt:lpstr>
      <vt:lpstr>Times New Roman</vt:lpstr>
      <vt:lpstr>Wingdings 2</vt:lpstr>
      <vt:lpstr>幼圆</vt:lpstr>
      <vt:lpstr>Frame</vt:lpstr>
      <vt:lpstr>Traffic  Simulation</vt:lpstr>
      <vt:lpstr>Group Members</vt:lpstr>
      <vt:lpstr>Step One  Analyze</vt:lpstr>
      <vt:lpstr>Step Two  Design</vt:lpstr>
      <vt:lpstr>Step Three  Developing</vt:lpstr>
      <vt:lpstr>Step Four  Testing</vt:lpstr>
      <vt:lpstr>Question Time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</dc:creator>
  <cp:lastModifiedBy>mikaeil sh</cp:lastModifiedBy>
  <cp:revision>79</cp:revision>
  <dcterms:created xsi:type="dcterms:W3CDTF">2015-05-19T23:35:00Z</dcterms:created>
  <dcterms:modified xsi:type="dcterms:W3CDTF">2016-01-26T03:45:14Z</dcterms:modified>
</cp:coreProperties>
</file>