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0"/>
  </p:notesMasterIdLst>
  <p:handoutMasterIdLst>
    <p:handoutMasterId r:id="rId41"/>
  </p:handoutMasterIdLst>
  <p:sldIdLst>
    <p:sldId id="256" r:id="rId2"/>
    <p:sldId id="595" r:id="rId3"/>
    <p:sldId id="553" r:id="rId4"/>
    <p:sldId id="554" r:id="rId5"/>
    <p:sldId id="555" r:id="rId6"/>
    <p:sldId id="556" r:id="rId7"/>
    <p:sldId id="257" r:id="rId8"/>
    <p:sldId id="521" r:id="rId9"/>
    <p:sldId id="561" r:id="rId10"/>
    <p:sldId id="560" r:id="rId11"/>
    <p:sldId id="562" r:id="rId12"/>
    <p:sldId id="563" r:id="rId13"/>
    <p:sldId id="565" r:id="rId14"/>
    <p:sldId id="527" r:id="rId15"/>
    <p:sldId id="567" r:id="rId16"/>
    <p:sldId id="570" r:id="rId17"/>
    <p:sldId id="572" r:id="rId18"/>
    <p:sldId id="536" r:id="rId19"/>
    <p:sldId id="537" r:id="rId20"/>
    <p:sldId id="538" r:id="rId21"/>
    <p:sldId id="573" r:id="rId22"/>
    <p:sldId id="574" r:id="rId23"/>
    <p:sldId id="575" r:id="rId24"/>
    <p:sldId id="576" r:id="rId25"/>
    <p:sldId id="582" r:id="rId26"/>
    <p:sldId id="588" r:id="rId27"/>
    <p:sldId id="589" r:id="rId28"/>
    <p:sldId id="591" r:id="rId29"/>
    <p:sldId id="596" r:id="rId30"/>
    <p:sldId id="590" r:id="rId31"/>
    <p:sldId id="592" r:id="rId32"/>
    <p:sldId id="593" r:id="rId33"/>
    <p:sldId id="598" r:id="rId34"/>
    <p:sldId id="599" r:id="rId35"/>
    <p:sldId id="597" r:id="rId36"/>
    <p:sldId id="600" r:id="rId37"/>
    <p:sldId id="594" r:id="rId38"/>
    <p:sldId id="299"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1481"/>
    <a:srgbClr val="150060"/>
    <a:srgbClr val="0000CC"/>
    <a:srgbClr val="00FF00"/>
    <a:srgbClr val="000066"/>
    <a:srgbClr val="CD2B70"/>
    <a:srgbClr val="D60093"/>
    <a:srgbClr val="120054"/>
    <a:srgbClr val="1105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88686" autoAdjust="0"/>
  </p:normalViewPr>
  <p:slideViewPr>
    <p:cSldViewPr snapToGrid="0">
      <p:cViewPr>
        <p:scale>
          <a:sx n="68" d="100"/>
          <a:sy n="68" d="100"/>
        </p:scale>
        <p:origin x="-1362" y="-48"/>
      </p:cViewPr>
      <p:guideLst>
        <p:guide orient="horz" pos="2160"/>
        <p:guide pos="2880"/>
      </p:guideLst>
    </p:cSldViewPr>
  </p:slideViewPr>
  <p:notesTextViewPr>
    <p:cViewPr>
      <p:scale>
        <a:sx n="125" d="100"/>
        <a:sy n="125" d="100"/>
      </p:scale>
      <p:origin x="0" y="0"/>
    </p:cViewPr>
  </p:notesTextViewPr>
  <p:notesViewPr>
    <p:cSldViewPr snapToGrid="0">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9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2EECC4-9322-44BA-BA31-DFD77CD771C6}" type="datetimeFigureOut">
              <a:rPr lang="en-US" smtClean="0"/>
              <a:t>10/1/2019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AAA973-A6CA-49A0-9DB3-99C21B534BBD}" type="slidenum">
              <a:rPr lang="en-US" smtClean="0"/>
              <a:t>‹#›</a:t>
            </a:fld>
            <a:endParaRPr lang="en-US"/>
          </a:p>
        </p:txBody>
      </p:sp>
    </p:spTree>
    <p:extLst>
      <p:ext uri="{BB962C8B-B14F-4D97-AF65-F5344CB8AC3E}">
        <p14:creationId xmlns:p14="http://schemas.microsoft.com/office/powerpoint/2010/main" val="2373312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36BF57-5A06-46FA-99F0-CE025865A951}" type="datetimeFigureOut">
              <a:rPr lang="en-US" smtClean="0"/>
              <a:t>10/1/2019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2DE3B3-18F2-4A0B-952A-BEF81E7BB854}" type="slidenum">
              <a:rPr lang="en-US" smtClean="0"/>
              <a:t>‹#›</a:t>
            </a:fld>
            <a:endParaRPr lang="en-US"/>
          </a:p>
        </p:txBody>
      </p:sp>
    </p:spTree>
    <p:extLst>
      <p:ext uri="{BB962C8B-B14F-4D97-AF65-F5344CB8AC3E}">
        <p14:creationId xmlns:p14="http://schemas.microsoft.com/office/powerpoint/2010/main" val="2542592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CB2DE3B3-18F2-4A0B-952A-BEF81E7BB854}" type="slidenum">
              <a:rPr lang="en-US" smtClean="0"/>
              <a:t>2</a:t>
            </a:fld>
            <a:endParaRPr lang="en-US"/>
          </a:p>
        </p:txBody>
      </p:sp>
    </p:spTree>
    <p:extLst>
      <p:ext uri="{BB962C8B-B14F-4D97-AF65-F5344CB8AC3E}">
        <p14:creationId xmlns:p14="http://schemas.microsoft.com/office/powerpoint/2010/main" val="2351474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DE3B3-18F2-4A0B-952A-BEF81E7BB854}" type="slidenum">
              <a:rPr lang="en-US" smtClean="0"/>
              <a:t>11</a:t>
            </a:fld>
            <a:endParaRPr lang="en-US"/>
          </a:p>
        </p:txBody>
      </p:sp>
    </p:spTree>
    <p:extLst>
      <p:ext uri="{BB962C8B-B14F-4D97-AF65-F5344CB8AC3E}">
        <p14:creationId xmlns:p14="http://schemas.microsoft.com/office/powerpoint/2010/main" val="101973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DE3B3-18F2-4A0B-952A-BEF81E7BB854}" type="slidenum">
              <a:rPr lang="en-US" smtClean="0"/>
              <a:t>12</a:t>
            </a:fld>
            <a:endParaRPr lang="en-US"/>
          </a:p>
        </p:txBody>
      </p:sp>
    </p:spTree>
    <p:extLst>
      <p:ext uri="{BB962C8B-B14F-4D97-AF65-F5344CB8AC3E}">
        <p14:creationId xmlns:p14="http://schemas.microsoft.com/office/powerpoint/2010/main" val="101973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DE3B3-18F2-4A0B-952A-BEF81E7BB854}" type="slidenum">
              <a:rPr lang="en-US" smtClean="0"/>
              <a:t>13</a:t>
            </a:fld>
            <a:endParaRPr lang="en-US"/>
          </a:p>
        </p:txBody>
      </p:sp>
    </p:spTree>
    <p:extLst>
      <p:ext uri="{BB962C8B-B14F-4D97-AF65-F5344CB8AC3E}">
        <p14:creationId xmlns:p14="http://schemas.microsoft.com/office/powerpoint/2010/main" val="390959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kern="1200" smtClean="0">
                <a:solidFill>
                  <a:schemeClr val="tx1"/>
                </a:solidFill>
                <a:latin typeface="+mn-lt"/>
                <a:ea typeface="+mn-ea"/>
                <a:cs typeface="+mn-cs"/>
              </a:rPr>
              <a:t>Nói cách khác, trong một cơ sở dữ liệu, không có bất kỳ 2 label tag nào (cùng 1 chính sách hoặc khác chính sách) có giá trị giống nhau.</a:t>
            </a:r>
            <a:endParaRPr lang="en-US" sz="1200" kern="120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smtClean="0">
                <a:solidFill>
                  <a:schemeClr val="tx1"/>
                </a:solidFill>
                <a:effectLst/>
                <a:latin typeface="+mn-lt"/>
                <a:ea typeface="+mn-ea"/>
                <a:cs typeface="+mn-cs"/>
              </a:rPr>
              <a:t>ta quy định các nhãn có level “highly_sensivitve” (H) có</a:t>
            </a:r>
            <a:br>
              <a:rPr lang="vi-VN" sz="1200" b="0" i="0" kern="1200" smtClean="0">
                <a:solidFill>
                  <a:schemeClr val="tx1"/>
                </a:solidFill>
                <a:effectLst/>
                <a:latin typeface="+mn-lt"/>
                <a:ea typeface="+mn-ea"/>
                <a:cs typeface="+mn-cs"/>
              </a:rPr>
            </a:br>
            <a:r>
              <a:rPr lang="vi-VN" sz="1200" b="0" i="0" kern="1200" smtClean="0">
                <a:solidFill>
                  <a:schemeClr val="tx1"/>
                </a:solidFill>
                <a:effectLst/>
                <a:latin typeface="+mn-lt"/>
                <a:ea typeface="+mn-ea"/>
                <a:cs typeface="+mn-cs"/>
              </a:rPr>
              <a:t>tag bắt đầu bằng số 4, “sensitive” (S) có tag bắt đầu bằng số 3,</a:t>
            </a:r>
            <a:r>
              <a:rPr lang="vi-VN" smtClean="0"/>
              <a:t> </a:t>
            </a:r>
            <a:br>
              <a:rPr lang="vi-VN" smtClean="0"/>
            </a:br>
            <a:endParaRPr lang="en-US" smtClean="0"/>
          </a:p>
          <a:p>
            <a:endParaRPr lang="en-US" dirty="0"/>
          </a:p>
        </p:txBody>
      </p:sp>
      <p:sp>
        <p:nvSpPr>
          <p:cNvPr id="4" name="Slide Number Placeholder 3"/>
          <p:cNvSpPr>
            <a:spLocks noGrp="1"/>
          </p:cNvSpPr>
          <p:nvPr>
            <p:ph type="sldNum" sz="quarter" idx="10"/>
          </p:nvPr>
        </p:nvSpPr>
        <p:spPr/>
        <p:txBody>
          <a:bodyPr/>
          <a:lstStyle/>
          <a:p>
            <a:fld id="{CB2DE3B3-18F2-4A0B-952A-BEF81E7BB854}" type="slidenum">
              <a:rPr lang="en-US" smtClean="0"/>
              <a:t>14</a:t>
            </a:fld>
            <a:endParaRPr lang="en-US"/>
          </a:p>
        </p:txBody>
      </p:sp>
    </p:spTree>
    <p:extLst>
      <p:ext uri="{BB962C8B-B14F-4D97-AF65-F5344CB8AC3E}">
        <p14:creationId xmlns:p14="http://schemas.microsoft.com/office/powerpoint/2010/main" val="4012939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OLS cung cấp cho chúng ta 2 cách thức để quản lý các </a:t>
            </a:r>
            <a:r>
              <a:rPr lang="en-US" sz="1200" b="1" i="1" kern="1200" smtClean="0">
                <a:solidFill>
                  <a:schemeClr val="tx1"/>
                </a:solidFill>
                <a:effectLst/>
                <a:latin typeface="+mn-lt"/>
                <a:ea typeface="+mn-ea"/>
                <a:cs typeface="+mn-cs"/>
              </a:rPr>
              <a:t>user label</a:t>
            </a:r>
            <a:r>
              <a:rPr lang="en-US" sz="1200" kern="1200" smtClean="0">
                <a:solidFill>
                  <a:schemeClr val="tx1"/>
                </a:solidFill>
                <a:effectLst/>
                <a:latin typeface="+mn-lt"/>
                <a:ea typeface="+mn-ea"/>
                <a:cs typeface="+mn-cs"/>
              </a:rPr>
              <a:t>: gán cụ thể từng thành phần của nhãn cho user hoặc gán nguyên nhãn cho user. Trong các phần sau sẽ trình bày kỹ hơn về 2 cách quản lý này.</a:t>
            </a:r>
            <a:endParaRPr lang="en-US" smtClean="0">
              <a:effectLst/>
            </a:endParaRPr>
          </a:p>
          <a:p>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(Đối với mỗi compartment và group có lưu kèm thông tin quyền truy xuất được phép là quyền “</a:t>
            </a:r>
            <a:r>
              <a:rPr lang="en-US" sz="1200" b="1" kern="1200" smtClean="0">
                <a:solidFill>
                  <a:schemeClr val="tx1"/>
                </a:solidFill>
                <a:effectLst/>
                <a:latin typeface="+mn-lt"/>
                <a:ea typeface="+mn-ea"/>
                <a:cs typeface="+mn-cs"/>
              </a:rPr>
              <a:t>chỉ đọc</a:t>
            </a:r>
            <a:r>
              <a:rPr lang="en-US" sz="1200" kern="1200" smtClean="0">
                <a:solidFill>
                  <a:schemeClr val="tx1"/>
                </a:solidFill>
                <a:effectLst/>
                <a:latin typeface="+mn-lt"/>
                <a:ea typeface="+mn-ea"/>
                <a:cs typeface="+mn-cs"/>
              </a:rPr>
              <a:t>” (</a:t>
            </a:r>
            <a:r>
              <a:rPr lang="en-US" sz="1200" b="1" i="1" kern="1200" smtClean="0">
                <a:solidFill>
                  <a:schemeClr val="tx1"/>
                </a:solidFill>
                <a:effectLst/>
                <a:latin typeface="+mn-lt"/>
                <a:ea typeface="+mn-ea"/>
                <a:cs typeface="+mn-cs"/>
              </a:rPr>
              <a:t>read-only</a:t>
            </a:r>
            <a:r>
              <a:rPr lang="en-US" sz="1200" kern="1200" smtClean="0">
                <a:solidFill>
                  <a:schemeClr val="tx1"/>
                </a:solidFill>
                <a:effectLst/>
                <a:latin typeface="+mn-lt"/>
                <a:ea typeface="+mn-ea"/>
                <a:cs typeface="+mn-cs"/>
              </a:rPr>
              <a:t>) hay quyền “</a:t>
            </a:r>
            <a:r>
              <a:rPr lang="en-US" sz="1200" b="1" kern="1200" smtClean="0">
                <a:solidFill>
                  <a:schemeClr val="tx1"/>
                </a:solidFill>
                <a:effectLst/>
                <a:latin typeface="+mn-lt"/>
                <a:ea typeface="+mn-ea"/>
                <a:cs typeface="+mn-cs"/>
              </a:rPr>
              <a:t>đọc-viết</a:t>
            </a:r>
            <a:r>
              <a:rPr lang="en-US" sz="1200" kern="1200" smtClean="0">
                <a:solidFill>
                  <a:schemeClr val="tx1"/>
                </a:solidFill>
                <a:effectLst/>
                <a:latin typeface="+mn-lt"/>
                <a:ea typeface="+mn-ea"/>
                <a:cs typeface="+mn-cs"/>
              </a:rPr>
              <a:t>” (</a:t>
            </a:r>
            <a:r>
              <a:rPr lang="en-US" sz="1200" b="1" i="1" kern="1200" smtClean="0">
                <a:solidFill>
                  <a:schemeClr val="tx1"/>
                </a:solidFill>
                <a:effectLst/>
                <a:latin typeface="+mn-lt"/>
                <a:ea typeface="+mn-ea"/>
                <a:cs typeface="+mn-cs"/>
              </a:rPr>
              <a:t>read-write</a:t>
            </a:r>
            <a:r>
              <a:rPr lang="en-US" sz="1200" kern="1200" smtClean="0">
                <a:solidFill>
                  <a:schemeClr val="tx1"/>
                </a:solidFill>
                <a:effectLst/>
                <a:latin typeface="+mn-lt"/>
                <a:ea typeface="+mn-ea"/>
                <a:cs typeface="+mn-cs"/>
              </a:rPr>
              <a:t>))</a:t>
            </a:r>
            <a:endParaRPr lang="en-US" smtClean="0">
              <a:effectLst/>
            </a:endParaRPr>
          </a:p>
          <a:p>
            <a:endParaRPr lang="en-US" dirty="0"/>
          </a:p>
        </p:txBody>
      </p:sp>
      <p:sp>
        <p:nvSpPr>
          <p:cNvPr id="4" name="Slide Number Placeholder 3"/>
          <p:cNvSpPr>
            <a:spLocks noGrp="1"/>
          </p:cNvSpPr>
          <p:nvPr>
            <p:ph type="sldNum" sz="quarter" idx="10"/>
          </p:nvPr>
        </p:nvSpPr>
        <p:spPr/>
        <p:txBody>
          <a:bodyPr/>
          <a:lstStyle/>
          <a:p>
            <a:fld id="{CB2DE3B3-18F2-4A0B-952A-BEF81E7BB854}" type="slidenum">
              <a:rPr lang="en-US" smtClean="0"/>
              <a:t>15</a:t>
            </a:fld>
            <a:endParaRPr lang="en-US"/>
          </a:p>
        </p:txBody>
      </p:sp>
    </p:spTree>
    <p:extLst>
      <p:ext uri="{BB962C8B-B14F-4D97-AF65-F5344CB8AC3E}">
        <p14:creationId xmlns:p14="http://schemas.microsoft.com/office/powerpoint/2010/main" val="101973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DE3B3-18F2-4A0B-952A-BEF81E7BB854}" type="slidenum">
              <a:rPr lang="en-US" smtClean="0"/>
              <a:t>16</a:t>
            </a:fld>
            <a:endParaRPr lang="en-US"/>
          </a:p>
        </p:txBody>
      </p:sp>
    </p:spTree>
    <p:extLst>
      <p:ext uri="{BB962C8B-B14F-4D97-AF65-F5344CB8AC3E}">
        <p14:creationId xmlns:p14="http://schemas.microsoft.com/office/powerpoint/2010/main" val="101973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Để gán quyền theo cách này ta cần chỉ định ra cụ thể các </a:t>
            </a:r>
            <a:r>
              <a:rPr lang="en-US" sz="1200" i="1" kern="1200" smtClean="0">
                <a:solidFill>
                  <a:schemeClr val="tx1"/>
                </a:solidFill>
                <a:effectLst/>
                <a:latin typeface="+mn-lt"/>
                <a:ea typeface="+mn-ea"/>
                <a:cs typeface="+mn-cs"/>
              </a:rPr>
              <a:t>level, compartment, group</a:t>
            </a:r>
            <a:r>
              <a:rPr lang="en-US" sz="1200" kern="1200" smtClean="0">
                <a:solidFill>
                  <a:schemeClr val="tx1"/>
                </a:solidFill>
                <a:effectLst/>
                <a:latin typeface="+mn-lt"/>
                <a:ea typeface="+mn-ea"/>
                <a:cs typeface="+mn-cs"/>
              </a:rPr>
              <a:t> mà một user có thể truy xuất.</a:t>
            </a:r>
            <a:endParaRPr lang="en-US" smtClean="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quy tắc quản lý truy xuất của OLS </a:t>
            </a:r>
            <a:r>
              <a:rPr lang="en-US" sz="1200" kern="1200" baseline="0" smtClean="0">
                <a:solidFill>
                  <a:schemeClr val="tx1"/>
                </a:solidFill>
                <a:effectLst/>
                <a:latin typeface="+mn-lt"/>
                <a:ea typeface="+mn-ea"/>
                <a:cs typeface="+mn-cs"/>
              </a:rPr>
              <a:t> </a:t>
            </a:r>
            <a:r>
              <a:rPr lang="en-US" sz="1200" b="1" kern="1200" smtClean="0">
                <a:solidFill>
                  <a:schemeClr val="tx1"/>
                </a:solidFill>
                <a:effectLst/>
                <a:latin typeface="+mn-lt"/>
                <a:ea typeface="+mn-ea"/>
                <a:cs typeface="+mn-cs"/>
              </a:rPr>
              <a:t>“no read up - no write up - limited write down”.</a:t>
            </a:r>
            <a:endParaRPr lang="en-US" smtClean="0">
              <a:effectLst/>
            </a:endParaRPr>
          </a:p>
          <a:p>
            <a:endParaRPr lang="en-US" dirty="0"/>
          </a:p>
        </p:txBody>
      </p:sp>
      <p:sp>
        <p:nvSpPr>
          <p:cNvPr id="4" name="Slide Number Placeholder 3"/>
          <p:cNvSpPr>
            <a:spLocks noGrp="1"/>
          </p:cNvSpPr>
          <p:nvPr>
            <p:ph type="sldNum" sz="quarter" idx="10"/>
          </p:nvPr>
        </p:nvSpPr>
        <p:spPr/>
        <p:txBody>
          <a:bodyPr/>
          <a:lstStyle/>
          <a:p>
            <a:fld id="{CB2DE3B3-18F2-4A0B-952A-BEF81E7BB854}" type="slidenum">
              <a:rPr lang="en-US" smtClean="0"/>
              <a:t>17</a:t>
            </a:fld>
            <a:endParaRPr lang="en-US"/>
          </a:p>
        </p:txBody>
      </p:sp>
    </p:spTree>
    <p:extLst>
      <p:ext uri="{BB962C8B-B14F-4D97-AF65-F5344CB8AC3E}">
        <p14:creationId xmlns:p14="http://schemas.microsoft.com/office/powerpoint/2010/main" val="1616473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Để gán quyền theo cách này ta cần chỉ định ra cụ thể các </a:t>
            </a:r>
            <a:r>
              <a:rPr lang="en-US" sz="1200" i="1" kern="1200" smtClean="0">
                <a:solidFill>
                  <a:schemeClr val="tx1"/>
                </a:solidFill>
                <a:effectLst/>
                <a:latin typeface="+mn-lt"/>
                <a:ea typeface="+mn-ea"/>
                <a:cs typeface="+mn-cs"/>
              </a:rPr>
              <a:t>level, compartment, group</a:t>
            </a:r>
            <a:r>
              <a:rPr lang="en-US" sz="1200" kern="1200" smtClean="0">
                <a:solidFill>
                  <a:schemeClr val="tx1"/>
                </a:solidFill>
                <a:effectLst/>
                <a:latin typeface="+mn-lt"/>
                <a:ea typeface="+mn-ea"/>
                <a:cs typeface="+mn-cs"/>
              </a:rPr>
              <a:t> mà một user có thể truy xuất.</a:t>
            </a:r>
            <a:endParaRPr lang="en-US" smtClean="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quy tắc quản lý truy xuất của OLS </a:t>
            </a:r>
            <a:r>
              <a:rPr lang="en-US" sz="1200" kern="1200" baseline="0" smtClean="0">
                <a:solidFill>
                  <a:schemeClr val="tx1"/>
                </a:solidFill>
                <a:effectLst/>
                <a:latin typeface="+mn-lt"/>
                <a:ea typeface="+mn-ea"/>
                <a:cs typeface="+mn-cs"/>
              </a:rPr>
              <a:t> </a:t>
            </a:r>
            <a:r>
              <a:rPr lang="en-US" sz="1200" b="1" kern="1200" smtClean="0">
                <a:solidFill>
                  <a:schemeClr val="tx1"/>
                </a:solidFill>
                <a:effectLst/>
                <a:latin typeface="+mn-lt"/>
                <a:ea typeface="+mn-ea"/>
                <a:cs typeface="+mn-cs"/>
              </a:rPr>
              <a:t>“no read up - no write up - limited write down”.</a:t>
            </a:r>
            <a:endParaRPr lang="en-US" smtClean="0">
              <a:effectLst/>
            </a:endParaRPr>
          </a:p>
          <a:p>
            <a:endParaRPr lang="en-US" dirty="0"/>
          </a:p>
        </p:txBody>
      </p:sp>
      <p:sp>
        <p:nvSpPr>
          <p:cNvPr id="4" name="Slide Number Placeholder 3"/>
          <p:cNvSpPr>
            <a:spLocks noGrp="1"/>
          </p:cNvSpPr>
          <p:nvPr>
            <p:ph type="sldNum" sz="quarter" idx="10"/>
          </p:nvPr>
        </p:nvSpPr>
        <p:spPr/>
        <p:txBody>
          <a:bodyPr/>
          <a:lstStyle/>
          <a:p>
            <a:fld id="{CB2DE3B3-18F2-4A0B-952A-BEF81E7BB854}" type="slidenum">
              <a:rPr lang="en-US" smtClean="0"/>
              <a:t>18</a:t>
            </a:fld>
            <a:endParaRPr lang="en-US"/>
          </a:p>
        </p:txBody>
      </p:sp>
    </p:spTree>
    <p:extLst>
      <p:ext uri="{BB962C8B-B14F-4D97-AF65-F5344CB8AC3E}">
        <p14:creationId xmlns:p14="http://schemas.microsoft.com/office/powerpoint/2010/main" val="1616473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DE3B3-18F2-4A0B-952A-BEF81E7BB854}" type="slidenum">
              <a:rPr lang="en-US" smtClean="0"/>
              <a:t>19</a:t>
            </a:fld>
            <a:endParaRPr lang="en-US"/>
          </a:p>
        </p:txBody>
      </p:sp>
    </p:spTree>
    <p:extLst>
      <p:ext uri="{BB962C8B-B14F-4D97-AF65-F5344CB8AC3E}">
        <p14:creationId xmlns:p14="http://schemas.microsoft.com/office/powerpoint/2010/main" val="35599767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DE3B3-18F2-4A0B-952A-BEF81E7BB854}" type="slidenum">
              <a:rPr lang="en-US" smtClean="0"/>
              <a:t>20</a:t>
            </a:fld>
            <a:endParaRPr lang="en-US"/>
          </a:p>
        </p:txBody>
      </p:sp>
    </p:spTree>
    <p:extLst>
      <p:ext uri="{BB962C8B-B14F-4D97-AF65-F5344CB8AC3E}">
        <p14:creationId xmlns:p14="http://schemas.microsoft.com/office/powerpoint/2010/main" val="2834461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Vì quy tắc quản lý tính</a:t>
            </a:r>
            <a:r>
              <a:rPr lang="en-US" sz="1200" kern="1200" baseline="0" smtClean="0">
                <a:solidFill>
                  <a:schemeClr val="tx1"/>
                </a:solidFill>
                <a:effectLst/>
                <a:latin typeface="+mn-lt"/>
                <a:ea typeface="+mn-ea"/>
                <a:cs typeface="+mn-cs"/>
              </a:rPr>
              <a:t> toàn vẹn </a:t>
            </a:r>
            <a:r>
              <a:rPr lang="en-US" sz="1200" kern="1200" smtClean="0">
                <a:solidFill>
                  <a:schemeClr val="tx1"/>
                </a:solidFill>
                <a:effectLst/>
                <a:latin typeface="+mn-lt"/>
                <a:ea typeface="+mn-ea"/>
                <a:cs typeface="+mn-cs"/>
              </a:rPr>
              <a:t>đòi hỏi “</a:t>
            </a:r>
            <a:r>
              <a:rPr lang="en-US" sz="1200" i="1" kern="1200" smtClean="0">
                <a:solidFill>
                  <a:schemeClr val="tx1"/>
                </a:solidFill>
                <a:effectLst/>
                <a:latin typeface="+mn-lt"/>
                <a:ea typeface="+mn-ea"/>
                <a:cs typeface="+mn-cs"/>
              </a:rPr>
              <a:t>no read up – no write up</a:t>
            </a:r>
            <a:r>
              <a:rPr lang="en-US" sz="1200" kern="1200" smtClean="0">
                <a:solidFill>
                  <a:schemeClr val="tx1"/>
                </a:solidFill>
                <a:effectLst/>
                <a:latin typeface="+mn-lt"/>
                <a:ea typeface="+mn-ea"/>
                <a:cs typeface="+mn-cs"/>
              </a:rPr>
              <a:t>” (không được đọc và viết lên những dữ liệu có độ bảo mật cao hơn độ tin cậy của user)</a:t>
            </a:r>
          </a:p>
          <a:p>
            <a:pPr marL="171450" indent="-171450">
              <a:buFontTx/>
              <a:buChar char="-"/>
            </a:pPr>
            <a:r>
              <a:rPr lang="en-US" sz="1200" kern="1200" smtClean="0">
                <a:solidFill>
                  <a:schemeClr val="tx1"/>
                </a:solidFill>
                <a:effectLst/>
                <a:latin typeface="+mn-lt"/>
                <a:ea typeface="+mn-ea"/>
                <a:cs typeface="+mn-cs"/>
              </a:rPr>
              <a:t>quy tắc quản lý yêu cầu “limited write down” (chỉ viết lên những dữ liệu có độ bảo mật thấp hơn độ tin cậy của người dùng ở một mức giới hạn nào đó) </a:t>
            </a:r>
          </a:p>
          <a:p>
            <a:pPr marL="171450" indent="-171450">
              <a:buFontTx/>
              <a:buChar char="-"/>
            </a:pPr>
            <a:r>
              <a:rPr lang="en-US" sz="1200" kern="1200" smtClean="0">
                <a:solidFill>
                  <a:schemeClr val="tx1"/>
                </a:solidFill>
                <a:effectLst/>
                <a:latin typeface="+mn-lt"/>
                <a:ea typeface="+mn-ea"/>
                <a:cs typeface="+mn-cs"/>
              </a:rPr>
              <a:t>Quản lý</a:t>
            </a:r>
            <a:r>
              <a:rPr lang="en-US" sz="1200" kern="1200" baseline="0" smtClean="0">
                <a:solidFill>
                  <a:schemeClr val="tx1"/>
                </a:solidFill>
                <a:effectLst/>
                <a:latin typeface="+mn-lt"/>
                <a:ea typeface="+mn-ea"/>
                <a:cs typeface="+mn-cs"/>
              </a:rPr>
              <a:t> level</a:t>
            </a:r>
          </a:p>
          <a:p>
            <a:pPr marL="171450" indent="-171450">
              <a:buFontTx/>
              <a:buChar char="-"/>
            </a:pPr>
            <a:endParaRPr lang="en-US" sz="1200" kern="1200" smtClean="0">
              <a:solidFill>
                <a:schemeClr val="tx1"/>
              </a:solidFill>
              <a:effectLst/>
              <a:latin typeface="+mn-lt"/>
              <a:ea typeface="+mn-ea"/>
              <a:cs typeface="+mn-cs"/>
            </a:endParaRPr>
          </a:p>
          <a:p>
            <a:endParaRPr lang="en-US" smtClean="0"/>
          </a:p>
          <a:p>
            <a:endParaRPr lang="en-US" dirty="0"/>
          </a:p>
        </p:txBody>
      </p:sp>
      <p:sp>
        <p:nvSpPr>
          <p:cNvPr id="4" name="Slide Number Placeholder 3"/>
          <p:cNvSpPr>
            <a:spLocks noGrp="1"/>
          </p:cNvSpPr>
          <p:nvPr>
            <p:ph type="sldNum" sz="quarter" idx="10"/>
          </p:nvPr>
        </p:nvSpPr>
        <p:spPr/>
        <p:txBody>
          <a:bodyPr/>
          <a:lstStyle/>
          <a:p>
            <a:fld id="{CB2DE3B3-18F2-4A0B-952A-BEF81E7BB854}" type="slidenum">
              <a:rPr lang="en-US" smtClean="0"/>
              <a:t>3</a:t>
            </a:fld>
            <a:endParaRPr lang="en-US"/>
          </a:p>
        </p:txBody>
      </p:sp>
    </p:spTree>
    <p:extLst>
      <p:ext uri="{BB962C8B-B14F-4D97-AF65-F5344CB8AC3E}">
        <p14:creationId xmlns:p14="http://schemas.microsoft.com/office/powerpoint/2010/main" val="26300942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Để tiện lợi hơn, OLS cũng cho phép người quản trị thiết lập tập xác thực quyền cho người dùng thông qua việc gán các nhãn thay vì phải chỉ định từng thành phần riêng.</a:t>
            </a:r>
            <a:endParaRPr lang="en-US" smtClean="0">
              <a:effectLst/>
            </a:endParaRPr>
          </a:p>
          <a:p>
            <a:endParaRPr lang="en-US" dirty="0"/>
          </a:p>
        </p:txBody>
      </p:sp>
      <p:sp>
        <p:nvSpPr>
          <p:cNvPr id="4" name="Slide Number Placeholder 3"/>
          <p:cNvSpPr>
            <a:spLocks noGrp="1"/>
          </p:cNvSpPr>
          <p:nvPr>
            <p:ph type="sldNum" sz="quarter" idx="10"/>
          </p:nvPr>
        </p:nvSpPr>
        <p:spPr/>
        <p:txBody>
          <a:bodyPr/>
          <a:lstStyle/>
          <a:p>
            <a:fld id="{CB2DE3B3-18F2-4A0B-952A-BEF81E7BB854}" type="slidenum">
              <a:rPr lang="en-US" smtClean="0"/>
              <a:t>21</a:t>
            </a:fld>
            <a:endParaRPr lang="en-US"/>
          </a:p>
        </p:txBody>
      </p:sp>
    </p:spTree>
    <p:extLst>
      <p:ext uri="{BB962C8B-B14F-4D97-AF65-F5344CB8AC3E}">
        <p14:creationId xmlns:p14="http://schemas.microsoft.com/office/powerpoint/2010/main" val="2834461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DE3B3-18F2-4A0B-952A-BEF81E7BB854}" type="slidenum">
              <a:rPr lang="en-US" smtClean="0"/>
              <a:t>22</a:t>
            </a:fld>
            <a:endParaRPr lang="en-US"/>
          </a:p>
        </p:txBody>
      </p:sp>
    </p:spTree>
    <p:extLst>
      <p:ext uri="{BB962C8B-B14F-4D97-AF65-F5344CB8AC3E}">
        <p14:creationId xmlns:p14="http://schemas.microsoft.com/office/powerpoint/2010/main" val="28344615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DE3B3-18F2-4A0B-952A-BEF81E7BB854}" type="slidenum">
              <a:rPr lang="en-US" smtClean="0"/>
              <a:t>23</a:t>
            </a:fld>
            <a:endParaRPr lang="en-US"/>
          </a:p>
        </p:txBody>
      </p:sp>
    </p:spTree>
    <p:extLst>
      <p:ext uri="{BB962C8B-B14F-4D97-AF65-F5344CB8AC3E}">
        <p14:creationId xmlns:p14="http://schemas.microsoft.com/office/powerpoint/2010/main" val="2834461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DE3B3-18F2-4A0B-952A-BEF81E7BB854}" type="slidenum">
              <a:rPr lang="en-US" smtClean="0"/>
              <a:t>24</a:t>
            </a:fld>
            <a:endParaRPr lang="en-US"/>
          </a:p>
        </p:txBody>
      </p:sp>
    </p:spTree>
    <p:extLst>
      <p:ext uri="{BB962C8B-B14F-4D97-AF65-F5344CB8AC3E}">
        <p14:creationId xmlns:p14="http://schemas.microsoft.com/office/powerpoint/2010/main" val="28344615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DE3B3-18F2-4A0B-952A-BEF81E7BB854}" type="slidenum">
              <a:rPr lang="en-US" smtClean="0"/>
              <a:t>25</a:t>
            </a:fld>
            <a:endParaRPr lang="en-US"/>
          </a:p>
        </p:txBody>
      </p:sp>
    </p:spTree>
    <p:extLst>
      <p:ext uri="{BB962C8B-B14F-4D97-AF65-F5344CB8AC3E}">
        <p14:creationId xmlns:p14="http://schemas.microsoft.com/office/powerpoint/2010/main" val="1019735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DE3B3-18F2-4A0B-952A-BEF81E7BB854}" type="slidenum">
              <a:rPr lang="en-US" smtClean="0"/>
              <a:t>26</a:t>
            </a:fld>
            <a:endParaRPr lang="en-US"/>
          </a:p>
        </p:txBody>
      </p:sp>
    </p:spTree>
    <p:extLst>
      <p:ext uri="{BB962C8B-B14F-4D97-AF65-F5344CB8AC3E}">
        <p14:creationId xmlns:p14="http://schemas.microsoft.com/office/powerpoint/2010/main" val="1019735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CB2DE3B3-18F2-4A0B-952A-BEF81E7BB854}" type="slidenum">
              <a:rPr lang="en-US" smtClean="0"/>
              <a:t>27</a:t>
            </a:fld>
            <a:endParaRPr lang="en-US"/>
          </a:p>
        </p:txBody>
      </p:sp>
    </p:spTree>
    <p:extLst>
      <p:ext uri="{BB962C8B-B14F-4D97-AF65-F5344CB8AC3E}">
        <p14:creationId xmlns:p14="http://schemas.microsoft.com/office/powerpoint/2010/main" val="23514749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DE3B3-18F2-4A0B-952A-BEF81E7BB854}" type="slidenum">
              <a:rPr lang="en-US" smtClean="0"/>
              <a:t>28</a:t>
            </a:fld>
            <a:endParaRPr lang="en-US"/>
          </a:p>
        </p:txBody>
      </p:sp>
    </p:spTree>
    <p:extLst>
      <p:ext uri="{BB962C8B-B14F-4D97-AF65-F5344CB8AC3E}">
        <p14:creationId xmlns:p14="http://schemas.microsoft.com/office/powerpoint/2010/main" val="1019735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DE3B3-18F2-4A0B-952A-BEF81E7BB854}" type="slidenum">
              <a:rPr lang="en-US" smtClean="0"/>
              <a:t>29</a:t>
            </a:fld>
            <a:endParaRPr lang="en-US"/>
          </a:p>
        </p:txBody>
      </p:sp>
    </p:spTree>
    <p:extLst>
      <p:ext uri="{BB962C8B-B14F-4D97-AF65-F5344CB8AC3E}">
        <p14:creationId xmlns:p14="http://schemas.microsoft.com/office/powerpoint/2010/main" val="1019735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DE3B3-18F2-4A0B-952A-BEF81E7BB854}" type="slidenum">
              <a:rPr lang="en-US" smtClean="0"/>
              <a:t>30</a:t>
            </a:fld>
            <a:endParaRPr lang="en-US"/>
          </a:p>
        </p:txBody>
      </p:sp>
    </p:spTree>
    <p:extLst>
      <p:ext uri="{BB962C8B-B14F-4D97-AF65-F5344CB8AC3E}">
        <p14:creationId xmlns:p14="http://schemas.microsoft.com/office/powerpoint/2010/main" val="101973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DE3B3-18F2-4A0B-952A-BEF81E7BB854}" type="slidenum">
              <a:rPr lang="en-US" smtClean="0"/>
              <a:t>4</a:t>
            </a:fld>
            <a:endParaRPr lang="en-US"/>
          </a:p>
        </p:txBody>
      </p:sp>
    </p:spTree>
    <p:extLst>
      <p:ext uri="{BB962C8B-B14F-4D97-AF65-F5344CB8AC3E}">
        <p14:creationId xmlns:p14="http://schemas.microsoft.com/office/powerpoint/2010/main" val="26300942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DE3B3-18F2-4A0B-952A-BEF81E7BB854}" type="slidenum">
              <a:rPr lang="en-US" smtClean="0"/>
              <a:t>31</a:t>
            </a:fld>
            <a:endParaRPr lang="en-US"/>
          </a:p>
        </p:txBody>
      </p:sp>
    </p:spTree>
    <p:extLst>
      <p:ext uri="{BB962C8B-B14F-4D97-AF65-F5344CB8AC3E}">
        <p14:creationId xmlns:p14="http://schemas.microsoft.com/office/powerpoint/2010/main" val="1019735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DE3B3-18F2-4A0B-952A-BEF81E7BB854}" type="slidenum">
              <a:rPr lang="en-US" smtClean="0"/>
              <a:t>32</a:t>
            </a:fld>
            <a:endParaRPr lang="en-US"/>
          </a:p>
        </p:txBody>
      </p:sp>
    </p:spTree>
    <p:extLst>
      <p:ext uri="{BB962C8B-B14F-4D97-AF65-F5344CB8AC3E}">
        <p14:creationId xmlns:p14="http://schemas.microsoft.com/office/powerpoint/2010/main" val="1019735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DE3B3-18F2-4A0B-952A-BEF81E7BB854}" type="slidenum">
              <a:rPr lang="en-US" smtClean="0"/>
              <a:t>33</a:t>
            </a:fld>
            <a:endParaRPr lang="en-US"/>
          </a:p>
        </p:txBody>
      </p:sp>
    </p:spTree>
    <p:extLst>
      <p:ext uri="{BB962C8B-B14F-4D97-AF65-F5344CB8AC3E}">
        <p14:creationId xmlns:p14="http://schemas.microsoft.com/office/powerpoint/2010/main" val="1019735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DE3B3-18F2-4A0B-952A-BEF81E7BB854}" type="slidenum">
              <a:rPr lang="en-US" smtClean="0"/>
              <a:t>34</a:t>
            </a:fld>
            <a:endParaRPr lang="en-US"/>
          </a:p>
        </p:txBody>
      </p:sp>
    </p:spTree>
    <p:extLst>
      <p:ext uri="{BB962C8B-B14F-4D97-AF65-F5344CB8AC3E}">
        <p14:creationId xmlns:p14="http://schemas.microsoft.com/office/powerpoint/2010/main" val="1019735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DE3B3-18F2-4A0B-952A-BEF81E7BB854}" type="slidenum">
              <a:rPr lang="en-US" smtClean="0"/>
              <a:t>35</a:t>
            </a:fld>
            <a:endParaRPr lang="en-US"/>
          </a:p>
        </p:txBody>
      </p:sp>
    </p:spTree>
    <p:extLst>
      <p:ext uri="{BB962C8B-B14F-4D97-AF65-F5344CB8AC3E}">
        <p14:creationId xmlns:p14="http://schemas.microsoft.com/office/powerpoint/2010/main" val="1019735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DE3B3-18F2-4A0B-952A-BEF81E7BB854}" type="slidenum">
              <a:rPr lang="en-US" smtClean="0"/>
              <a:t>36</a:t>
            </a:fld>
            <a:endParaRPr lang="en-US"/>
          </a:p>
        </p:txBody>
      </p:sp>
    </p:spTree>
    <p:extLst>
      <p:ext uri="{BB962C8B-B14F-4D97-AF65-F5344CB8AC3E}">
        <p14:creationId xmlns:p14="http://schemas.microsoft.com/office/powerpoint/2010/main" val="1019735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DE3B3-18F2-4A0B-952A-BEF81E7BB854}" type="slidenum">
              <a:rPr lang="en-US" smtClean="0"/>
              <a:t>37</a:t>
            </a:fld>
            <a:endParaRPr lang="en-US"/>
          </a:p>
        </p:txBody>
      </p:sp>
    </p:spTree>
    <p:extLst>
      <p:ext uri="{BB962C8B-B14F-4D97-AF65-F5344CB8AC3E}">
        <p14:creationId xmlns:p14="http://schemas.microsoft.com/office/powerpoint/2010/main" val="101973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smtClean="0">
                <a:solidFill>
                  <a:schemeClr val="tx1"/>
                </a:solidFill>
                <a:effectLst/>
                <a:latin typeface="+mn-lt"/>
                <a:ea typeface="+mn-ea"/>
                <a:cs typeface="+mn-cs"/>
              </a:rPr>
              <a:t>(Trong chương trình này chúng ta chỉ tìm hiểu cách làm việc với OLS thông qua 5 package đầu trong 6 package liệt kê ở trên).</a:t>
            </a:r>
            <a:endParaRPr lang="en-US" smtClean="0">
              <a:effectLst/>
            </a:endParaRPr>
          </a:p>
        </p:txBody>
      </p:sp>
      <p:sp>
        <p:nvSpPr>
          <p:cNvPr id="4" name="Slide Number Placeholder 3"/>
          <p:cNvSpPr>
            <a:spLocks noGrp="1"/>
          </p:cNvSpPr>
          <p:nvPr>
            <p:ph type="sldNum" sz="quarter" idx="10"/>
          </p:nvPr>
        </p:nvSpPr>
        <p:spPr/>
        <p:txBody>
          <a:bodyPr/>
          <a:lstStyle/>
          <a:p>
            <a:fld id="{CB2DE3B3-18F2-4A0B-952A-BEF81E7BB854}" type="slidenum">
              <a:rPr lang="en-US" smtClean="0"/>
              <a:t>5</a:t>
            </a:fld>
            <a:endParaRPr lang="en-US"/>
          </a:p>
        </p:txBody>
      </p:sp>
    </p:spTree>
    <p:extLst>
      <p:ext uri="{BB962C8B-B14F-4D97-AF65-F5344CB8AC3E}">
        <p14:creationId xmlns:p14="http://schemas.microsoft.com/office/powerpoint/2010/main" val="2630094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effectLst/>
            </a:endParaRPr>
          </a:p>
        </p:txBody>
      </p:sp>
      <p:sp>
        <p:nvSpPr>
          <p:cNvPr id="4" name="Slide Number Placeholder 3"/>
          <p:cNvSpPr>
            <a:spLocks noGrp="1"/>
          </p:cNvSpPr>
          <p:nvPr>
            <p:ph type="sldNum" sz="quarter" idx="10"/>
          </p:nvPr>
        </p:nvSpPr>
        <p:spPr/>
        <p:txBody>
          <a:bodyPr/>
          <a:lstStyle/>
          <a:p>
            <a:fld id="{CB2DE3B3-18F2-4A0B-952A-BEF81E7BB854}" type="slidenum">
              <a:rPr lang="en-US" smtClean="0"/>
              <a:t>6</a:t>
            </a:fld>
            <a:endParaRPr lang="en-US"/>
          </a:p>
        </p:txBody>
      </p:sp>
    </p:spTree>
    <p:extLst>
      <p:ext uri="{BB962C8B-B14F-4D97-AF65-F5344CB8AC3E}">
        <p14:creationId xmlns:p14="http://schemas.microsoft.com/office/powerpoint/2010/main" val="2630094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CB2DE3B3-18F2-4A0B-952A-BEF81E7BB854}" type="slidenum">
              <a:rPr lang="en-US" smtClean="0"/>
              <a:t>7</a:t>
            </a:fld>
            <a:endParaRPr lang="en-US"/>
          </a:p>
        </p:txBody>
      </p:sp>
    </p:spTree>
    <p:extLst>
      <p:ext uri="{BB962C8B-B14F-4D97-AF65-F5344CB8AC3E}">
        <p14:creationId xmlns:p14="http://schemas.microsoft.com/office/powerpoint/2010/main" val="2351474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DE3B3-18F2-4A0B-952A-BEF81E7BB854}" type="slidenum">
              <a:rPr lang="en-US" smtClean="0"/>
              <a:t>8</a:t>
            </a:fld>
            <a:endParaRPr lang="en-US"/>
          </a:p>
        </p:txBody>
      </p:sp>
    </p:spTree>
    <p:extLst>
      <p:ext uri="{BB962C8B-B14F-4D97-AF65-F5344CB8AC3E}">
        <p14:creationId xmlns:p14="http://schemas.microsoft.com/office/powerpoint/2010/main" val="101973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DE3B3-18F2-4A0B-952A-BEF81E7BB854}" type="slidenum">
              <a:rPr lang="en-US" smtClean="0"/>
              <a:t>9</a:t>
            </a:fld>
            <a:endParaRPr lang="en-US"/>
          </a:p>
        </p:txBody>
      </p:sp>
    </p:spTree>
    <p:extLst>
      <p:ext uri="{BB962C8B-B14F-4D97-AF65-F5344CB8AC3E}">
        <p14:creationId xmlns:p14="http://schemas.microsoft.com/office/powerpoint/2010/main" val="101973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DE3B3-18F2-4A0B-952A-BEF81E7BB854}" type="slidenum">
              <a:rPr lang="en-US" smtClean="0"/>
              <a:t>10</a:t>
            </a:fld>
            <a:endParaRPr lang="en-US"/>
          </a:p>
        </p:txBody>
      </p:sp>
    </p:spTree>
    <p:extLst>
      <p:ext uri="{BB962C8B-B14F-4D97-AF65-F5344CB8AC3E}">
        <p14:creationId xmlns:p14="http://schemas.microsoft.com/office/powerpoint/2010/main" val="1019735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p:cNvSpPr/>
          <p:nvPr userDrawn="1"/>
        </p:nvSpPr>
        <p:spPr>
          <a:xfrm>
            <a:off x="238540" y="146224"/>
            <a:ext cx="8686799" cy="99346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ln>
                  <a:solidFill>
                    <a:srgbClr val="000066"/>
                  </a:solidFill>
                </a:ln>
                <a:latin typeface="Tahoma" panose="020B0604030504040204" pitchFamily="34" charset="0"/>
                <a:ea typeface="Tahoma" panose="020B0604030504040204" pitchFamily="34" charset="0"/>
                <a:cs typeface="Tahoma" panose="020B0604030504040204" pitchFamily="34" charset="0"/>
              </a:rPr>
              <a:t>TRƯỜNG</a:t>
            </a:r>
            <a:r>
              <a:rPr lang="en-US" sz="2400" b="1" baseline="0">
                <a:ln>
                  <a:solidFill>
                    <a:srgbClr val="000066"/>
                  </a:solidFill>
                </a:ln>
                <a:latin typeface="Tahoma" panose="020B0604030504040204" pitchFamily="34" charset="0"/>
                <a:ea typeface="Tahoma" panose="020B0604030504040204" pitchFamily="34" charset="0"/>
                <a:cs typeface="Tahoma" panose="020B0604030504040204" pitchFamily="34" charset="0"/>
              </a:rPr>
              <a:t> ĐẠI HỌC TRẦN ĐẠI NGHĨA</a:t>
            </a:r>
          </a:p>
          <a:p>
            <a:pPr algn="ctr"/>
            <a:r>
              <a:rPr lang="en-US" sz="3600" b="1" baseline="0">
                <a:ln>
                  <a:solidFill>
                    <a:srgbClr val="000066"/>
                  </a:solidFill>
                </a:ln>
                <a:latin typeface="Tahoma" panose="020B0604030504040204" pitchFamily="34" charset="0"/>
                <a:ea typeface="Tahoma" panose="020B0604030504040204" pitchFamily="34" charset="0"/>
                <a:cs typeface="Tahoma" panose="020B0604030504040204" pitchFamily="34" charset="0"/>
              </a:rPr>
              <a:t>KHOA CÔNG NGHỆ THÔNG TIN</a:t>
            </a:r>
            <a:endParaRPr lang="en-US" sz="2800" b="1">
              <a:ln>
                <a:solidFill>
                  <a:srgbClr val="000066"/>
                </a:solidFill>
              </a:ln>
              <a:latin typeface="Tahoma" panose="020B0604030504040204" pitchFamily="34" charset="0"/>
              <a:ea typeface="Tahoma" panose="020B0604030504040204" pitchFamily="34" charset="0"/>
              <a:cs typeface="Tahoma" panose="020B0604030504040204" pitchFamily="34" charset="0"/>
            </a:endParaRPr>
          </a:p>
        </p:txBody>
      </p:sp>
      <p:sp>
        <p:nvSpPr>
          <p:cNvPr id="11" name="Rectangle 3"/>
          <p:cNvSpPr>
            <a:spLocks noGrp="1" noChangeArrowheads="1"/>
          </p:cNvSpPr>
          <p:nvPr>
            <p:ph type="subTitle" idx="1"/>
          </p:nvPr>
        </p:nvSpPr>
        <p:spPr bwMode="white">
          <a:xfrm>
            <a:off x="238540" y="3287101"/>
            <a:ext cx="8686799" cy="2093282"/>
          </a:xfrm>
          <a:prstGeom prst="rect">
            <a:avLst/>
          </a:prstGeom>
        </p:spPr>
        <p:txBody>
          <a:bodyPr anchor="ctr">
            <a:noAutofit/>
          </a:bodyPr>
          <a:lstStyle>
            <a:lvl1pPr marL="0" indent="0" algn="ctr">
              <a:buFont typeface="Wingdings" pitchFamily="2" charset="2"/>
              <a:buNone/>
              <a:defRPr sz="3200" b="1">
                <a:solidFill>
                  <a:srgbClr val="000066"/>
                </a:solidFill>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5327" y="1325597"/>
            <a:ext cx="2053224" cy="2050197"/>
          </a:xfrm>
          <a:prstGeom prst="rect">
            <a:avLst/>
          </a:prstGeom>
        </p:spPr>
      </p:pic>
    </p:spTree>
    <p:extLst>
      <p:ext uri="{BB962C8B-B14F-4D97-AF65-F5344CB8AC3E}">
        <p14:creationId xmlns:p14="http://schemas.microsoft.com/office/powerpoint/2010/main" val="172991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p:cNvSpPr/>
          <p:nvPr userDrawn="1"/>
        </p:nvSpPr>
        <p:spPr>
          <a:xfrm>
            <a:off x="811281" y="209650"/>
            <a:ext cx="8332719" cy="689115"/>
          </a:xfrm>
          <a:prstGeom prst="rect">
            <a:avLst/>
          </a:prstGeom>
          <a:solidFill>
            <a:srgbClr val="000066"/>
          </a:solidFill>
          <a:effectLst>
            <a:outerShdw blurRad="50800" dist="38100" dir="8100000" algn="t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noAutofit/>
          </a:bodyPr>
          <a:lstStyle/>
          <a:p>
            <a:pPr algn="ctr"/>
            <a:endParaRPr lang="en-US" sz="2000" b="1">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45165" y="1171605"/>
            <a:ext cx="8653670" cy="5348465"/>
          </a:xfrm>
        </p:spPr>
        <p:txBody>
          <a:bodyPr/>
          <a:lstStyle>
            <a:lvl1pPr algn="just">
              <a:defRPr/>
            </a:lvl1pPr>
            <a:lvl2pPr algn="just">
              <a:defRPr/>
            </a:lvl2pPr>
            <a:lvl3pPr algn="just">
              <a:defRPr/>
            </a:lvl3pPr>
          </a:lstStyle>
          <a:p>
            <a:pPr lvl="0"/>
            <a:r>
              <a:rPr lang="en-US"/>
              <a:t>Click to edit Master text styles</a:t>
            </a:r>
          </a:p>
          <a:p>
            <a:pPr lvl="1"/>
            <a:r>
              <a:rPr lang="en-US"/>
              <a:t>Second level</a:t>
            </a:r>
          </a:p>
          <a:p>
            <a:pPr lvl="2"/>
            <a:r>
              <a:rPr lang="en-US"/>
              <a:t>Third level</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253" y="13252"/>
            <a:ext cx="1139687" cy="1081912"/>
          </a:xfrm>
          <a:prstGeom prst="rect">
            <a:avLst/>
          </a:prstGeom>
        </p:spPr>
      </p:pic>
      <p:sp>
        <p:nvSpPr>
          <p:cNvPr id="9" name="Rectangle 8"/>
          <p:cNvSpPr/>
          <p:nvPr userDrawn="1"/>
        </p:nvSpPr>
        <p:spPr>
          <a:xfrm>
            <a:off x="0" y="6555066"/>
            <a:ext cx="9144000" cy="2849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l">
              <a:tabLst>
                <a:tab pos="8799513" algn="r"/>
              </a:tabLst>
            </a:pPr>
            <a:r>
              <a:rPr lang="en-US" sz="1600" b="1" baseline="0">
                <a:solidFill>
                  <a:schemeClr val="bg1"/>
                </a:solidFill>
                <a:latin typeface="Tahoma" panose="020B0604030504040204" pitchFamily="34" charset="0"/>
                <a:ea typeface="Tahoma" panose="020B0604030504040204" pitchFamily="34" charset="0"/>
                <a:cs typeface="Tahoma" panose="020B0604030504040204" pitchFamily="34" charset="0"/>
              </a:rPr>
              <a:t>	</a:t>
            </a:r>
            <a:fld id="{6500518C-EB65-4C8C-8111-38B8DC439D6D}" type="slidenum">
              <a:rPr lang="en-US" sz="1600" b="1" baseline="0" smtClean="0">
                <a:solidFill>
                  <a:schemeClr val="bg1"/>
                </a:solidFill>
                <a:latin typeface="Tahoma" panose="020B0604030504040204" pitchFamily="34" charset="0"/>
                <a:ea typeface="Tahoma" panose="020B0604030504040204" pitchFamily="34" charset="0"/>
                <a:cs typeface="Tahoma" panose="020B0604030504040204" pitchFamily="34" charset="0"/>
              </a:rPr>
              <a:t>‹#›</a:t>
            </a:fld>
            <a:endParaRPr lang="en-US" sz="16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5" name="Title 1"/>
          <p:cNvSpPr>
            <a:spLocks noGrp="1"/>
          </p:cNvSpPr>
          <p:nvPr>
            <p:ph type="title"/>
          </p:nvPr>
        </p:nvSpPr>
        <p:spPr>
          <a:xfrm>
            <a:off x="1219200" y="257999"/>
            <a:ext cx="7845286" cy="584775"/>
          </a:xfrm>
          <a:prstGeom prst="rect">
            <a:avLst/>
          </a:prstGeom>
        </p:spPr>
        <p:txBody>
          <a:bodyPr>
            <a:normAutofit/>
          </a:bodyPr>
          <a:lstStyle>
            <a:lvl1pPr algn="ctr">
              <a:defRPr sz="2800" b="1">
                <a:solidFill>
                  <a:schemeClr val="bg1"/>
                </a:solidFill>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701232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1_Title Slide">
    <p:bg>
      <p:bgPr>
        <a:blipFill dpi="0" rotWithShape="1">
          <a:blip r:embed="rId2" cstate="print">
            <a:lum/>
          </a:blip>
          <a:srcRect/>
          <a:stretch>
            <a:fillRect l="-1000" r="-1000"/>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hasCustomPrompt="1"/>
          </p:nvPr>
        </p:nvSpPr>
        <p:spPr>
          <a:xfrm>
            <a:off x="853752" y="5149552"/>
            <a:ext cx="7462664" cy="943744"/>
          </a:xfrm>
        </p:spPr>
        <p:txBody>
          <a:bodyPr anchor="b" anchorCtr="0"/>
          <a:lstStyle>
            <a:lvl1pPr algn="l">
              <a:defRPr sz="6600" b="1">
                <a:solidFill>
                  <a:schemeClr val="tx1"/>
                </a:solidFill>
              </a:defRPr>
            </a:lvl1pPr>
          </a:lstStyle>
          <a:p>
            <a:pPr lvl="0"/>
            <a:r>
              <a:rPr lang="en-US" noProof="0" dirty="0" smtClean="0"/>
              <a:t>Master title style</a:t>
            </a:r>
          </a:p>
        </p:txBody>
      </p:sp>
      <p:sp>
        <p:nvSpPr>
          <p:cNvPr id="3075" name="Rectangle 3"/>
          <p:cNvSpPr>
            <a:spLocks noGrp="1" noChangeArrowheads="1"/>
          </p:cNvSpPr>
          <p:nvPr>
            <p:ph type="subTitle" idx="1"/>
          </p:nvPr>
        </p:nvSpPr>
        <p:spPr>
          <a:xfrm>
            <a:off x="853752" y="6028928"/>
            <a:ext cx="7462664" cy="424408"/>
          </a:xfrm>
        </p:spPr>
        <p:txBody>
          <a:bodyPr/>
          <a:lstStyle>
            <a:lvl1pPr marL="0" indent="0" algn="l">
              <a:buFontTx/>
              <a:buNone/>
              <a:defRPr sz="2000" i="1">
                <a:solidFill>
                  <a:schemeClr val="accent3"/>
                </a:solidFill>
              </a:defRPr>
            </a:lvl1pPr>
          </a:lstStyle>
          <a:p>
            <a:pPr lvl="0"/>
            <a:r>
              <a:rPr lang="en-US" noProof="0" smtClean="0"/>
              <a:t>Click to edit Master subtitle style</a:t>
            </a:r>
          </a:p>
        </p:txBody>
      </p:sp>
      <p:sp>
        <p:nvSpPr>
          <p:cNvPr id="3076" name="Rectangle 4"/>
          <p:cNvSpPr>
            <a:spLocks noGrp="1" noChangeArrowheads="1"/>
          </p:cNvSpPr>
          <p:nvPr>
            <p:ph type="dt" sz="half" idx="2"/>
          </p:nvPr>
        </p:nvSpPr>
        <p:spPr>
          <a:xfrm>
            <a:off x="1862336" y="6545237"/>
            <a:ext cx="2133600" cy="340147"/>
          </a:xfrm>
          <a:prstGeom prst="rect">
            <a:avLst/>
          </a:prstGeom>
        </p:spPr>
        <p:txBody>
          <a:bodyPr/>
          <a:lstStyle>
            <a:lvl1pPr>
              <a:defRPr/>
            </a:lvl1pPr>
          </a:lstStyle>
          <a:p>
            <a:fld id="{EF693DC8-C63C-49A6-8D03-A81AF2E1381F}" type="datetimeFigureOut">
              <a:rPr lang="en-US" smtClean="0"/>
              <a:t>10/1/2019</a:t>
            </a:fld>
            <a:endParaRPr lang="en-US"/>
          </a:p>
        </p:txBody>
      </p:sp>
      <p:sp>
        <p:nvSpPr>
          <p:cNvPr id="3077" name="Rectangle 5"/>
          <p:cNvSpPr>
            <a:spLocks noGrp="1" noChangeArrowheads="1"/>
          </p:cNvSpPr>
          <p:nvPr>
            <p:ph type="ftr" sz="quarter" idx="3"/>
          </p:nvPr>
        </p:nvSpPr>
        <p:spPr>
          <a:xfrm>
            <a:off x="4067944" y="6545237"/>
            <a:ext cx="2679576" cy="340147"/>
          </a:xfrm>
          <a:prstGeom prst="rect">
            <a:avLst/>
          </a:prstGeom>
        </p:spPr>
        <p:txBody>
          <a:bodyPr/>
          <a:lstStyle>
            <a:lvl1pPr>
              <a:defRPr/>
            </a:lvl1pPr>
          </a:lstStyle>
          <a:p>
            <a:endParaRPr lang="en-US"/>
          </a:p>
        </p:txBody>
      </p:sp>
      <p:sp>
        <p:nvSpPr>
          <p:cNvPr id="3078" name="Rectangle 6"/>
          <p:cNvSpPr>
            <a:spLocks noGrp="1" noChangeArrowheads="1"/>
          </p:cNvSpPr>
          <p:nvPr>
            <p:ph type="sldNum" sz="quarter" idx="4"/>
          </p:nvPr>
        </p:nvSpPr>
        <p:spPr>
          <a:xfrm>
            <a:off x="6781800" y="6545237"/>
            <a:ext cx="2133600" cy="340147"/>
          </a:xfrm>
          <a:prstGeom prst="rect">
            <a:avLst/>
          </a:prstGeom>
        </p:spPr>
        <p:txBody>
          <a:bodyPr/>
          <a:lstStyle>
            <a:lvl1pPr>
              <a:defRPr/>
            </a:lvl1pPr>
          </a:lstStyle>
          <a:p>
            <a:fld id="{753EE03E-E89E-430F-B937-A3F946B4D77A}" type="slidenum">
              <a:rPr lang="en-US" smtClean="0"/>
              <a:t>‹#›</a:t>
            </a:fld>
            <a:endParaRPr lang="en-US"/>
          </a:p>
        </p:txBody>
      </p:sp>
    </p:spTree>
    <p:extLst>
      <p:ext uri="{BB962C8B-B14F-4D97-AF65-F5344CB8AC3E}">
        <p14:creationId xmlns:p14="http://schemas.microsoft.com/office/powerpoint/2010/main" val="36428461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8297" y="60326"/>
            <a:ext cx="8613911" cy="7083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78297" y="887896"/>
            <a:ext cx="8613912" cy="577794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41200706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txStyles>
    <p:titleStyle>
      <a:lvl1pPr algn="ctr" defTabSz="914400" rtl="0" eaLnBrk="1" latinLnBrk="0" hangingPunct="1">
        <a:lnSpc>
          <a:spcPct val="90000"/>
        </a:lnSpc>
        <a:spcBef>
          <a:spcPct val="0"/>
        </a:spcBef>
        <a:buNone/>
        <a:defRPr sz="3600" b="1" kern="1200">
          <a:solidFill>
            <a:srgbClr val="000066"/>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1pPr>
      <a:lvl2pPr marL="685800" indent="-228600" algn="just" defTabSz="914400" rtl="0" eaLnBrk="1" latinLnBrk="0" hangingPunct="1">
        <a:lnSpc>
          <a:spcPct val="90000"/>
        </a:lnSpc>
        <a:spcBef>
          <a:spcPts val="500"/>
        </a:spcBef>
        <a:buFont typeface="Courier New" panose="02070309020205020404" pitchFamily="49" charset="0"/>
        <a:buChar char="o"/>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2pPr>
      <a:lvl3pPr marL="1143000" indent="-228600" algn="just" defTabSz="914400" rtl="0" eaLnBrk="1" latinLnBrk="0" hangingPunct="1">
        <a:lnSpc>
          <a:spcPct val="90000"/>
        </a:lnSpc>
        <a:spcBef>
          <a:spcPts val="500"/>
        </a:spcBef>
        <a:buFont typeface="Wingdings" panose="05000000000000000000" pitchFamily="2" charset="2"/>
        <a:buChar char="§"/>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tieuluan.info/unit-9-present-perfect-exercise-1-write-the-past-participles-o.html"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3.xml"/><Relationship Id="rId1" Type="http://schemas.openxmlformats.org/officeDocument/2006/relationships/tags" Target="../tags/tag1.xml"/><Relationship Id="rId5" Type="http://schemas.openxmlformats.org/officeDocument/2006/relationships/image" Target="../media/image21.png"/><Relationship Id="rId4" Type="http://schemas.openxmlformats.org/officeDocument/2006/relationships/image" Target="../media/image20.jpe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8599" y="3011221"/>
            <a:ext cx="8686799" cy="1908763"/>
          </a:xfrm>
        </p:spPr>
        <p:txBody>
          <a:bodyPr/>
          <a:lstStyle/>
          <a:p>
            <a:pPr>
              <a:lnSpc>
                <a:spcPct val="100000"/>
              </a:lnSpc>
              <a:spcBef>
                <a:spcPts val="0"/>
              </a:spcBef>
            </a:pPr>
            <a:r>
              <a:rPr lang="en-US" sz="2800" dirty="0" smtClean="0">
                <a:solidFill>
                  <a:srgbClr val="FF0000"/>
                </a:solidFill>
              </a:rPr>
              <a:t>THUYẾT TRÌNH</a:t>
            </a:r>
          </a:p>
          <a:p>
            <a:r>
              <a:rPr lang="en-US" sz="3600" dirty="0" smtClean="0">
                <a:solidFill>
                  <a:schemeClr val="tx1"/>
                </a:solidFill>
                <a:effectLst>
                  <a:outerShdw blurRad="38100" dist="38100" dir="2700000" algn="tl">
                    <a:srgbClr val="000000">
                      <a:alpha val="43137"/>
                    </a:srgbClr>
                  </a:outerShdw>
                </a:effectLst>
              </a:rPr>
              <a:t>AN TOÀN BẢO MẬT THÔNG TIN</a:t>
            </a:r>
            <a:endParaRPr lang="en-US" sz="3600" dirty="0">
              <a:solidFill>
                <a:schemeClr val="tx1"/>
              </a:solidFill>
              <a:effectLst>
                <a:outerShdw blurRad="38100" dist="38100" dir="2700000" algn="tl">
                  <a:srgbClr val="000000">
                    <a:alpha val="43137"/>
                  </a:srgbClr>
                </a:outerShdw>
              </a:effectLst>
            </a:endParaRPr>
          </a:p>
        </p:txBody>
      </p:sp>
      <p:sp>
        <p:nvSpPr>
          <p:cNvPr id="4" name="Rectangle 3">
            <a:extLst>
              <a:ext uri="{FF2B5EF4-FFF2-40B4-BE49-F238E27FC236}">
                <a16:creationId xmlns:a16="http://schemas.microsoft.com/office/drawing/2014/main" xmlns="" id="{C03C8F81-62A2-455F-8DA1-CF2644C12BF7}"/>
              </a:ext>
            </a:extLst>
          </p:cNvPr>
          <p:cNvSpPr/>
          <p:nvPr/>
        </p:nvSpPr>
        <p:spPr>
          <a:xfrm>
            <a:off x="415838" y="4464516"/>
            <a:ext cx="8340553" cy="553998"/>
          </a:xfrm>
          <a:prstGeom prst="rect">
            <a:avLst/>
          </a:prstGeom>
          <a:noFill/>
        </p:spPr>
        <p:txBody>
          <a:bodyPr wrap="none" lIns="91440" tIns="45720" rIns="91440" bIns="45720">
            <a:spAutoFit/>
          </a:bodyPr>
          <a:lstStyle/>
          <a:p>
            <a:pPr algn="ctr"/>
            <a:r>
              <a:rPr lang="en-US" sz="3000" b="1" i="1" smtClean="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Xây dựng mô phỏng tính No Write Up trong Oracle</a:t>
            </a:r>
            <a:endParaRPr lang="en-US" sz="3000" b="1"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xmlns="" id="{C03C8F81-62A2-455F-8DA1-CF2644C12BF7}"/>
              </a:ext>
            </a:extLst>
          </p:cNvPr>
          <p:cNvSpPr/>
          <p:nvPr/>
        </p:nvSpPr>
        <p:spPr>
          <a:xfrm>
            <a:off x="4948414" y="5062152"/>
            <a:ext cx="3966984" cy="1323439"/>
          </a:xfrm>
          <a:prstGeom prst="rect">
            <a:avLst/>
          </a:prstGeom>
          <a:noFill/>
        </p:spPr>
        <p:txBody>
          <a:bodyPr wrap="square" lIns="91440" tIns="45720" rIns="91440" bIns="45720">
            <a:spAutoFit/>
          </a:bodyPr>
          <a:lstStyle/>
          <a:p>
            <a:r>
              <a:rPr lang="en-US" sz="2000"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SVTH : </a:t>
            </a:r>
            <a:r>
              <a:rPr lang="en-US" sz="2000" b="1" dirty="0" err="1"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Nguyễn</a:t>
            </a:r>
            <a:r>
              <a:rPr lang="en-US" sz="2000"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000" b="1" dirty="0" err="1"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Lê</a:t>
            </a:r>
            <a:r>
              <a:rPr lang="en-US" sz="2000"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000" b="1" dirty="0" err="1"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Xuân</a:t>
            </a:r>
            <a:r>
              <a:rPr lang="en-US" sz="2000"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000" b="1" dirty="0" err="1"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Phước</a:t>
            </a:r>
            <a:endParaRPr lang="en-US" sz="2000"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sz="2000"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000" b="1" dirty="0" err="1"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Tôn</a:t>
            </a:r>
            <a:r>
              <a:rPr lang="en-US" sz="2000"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000" b="1" dirty="0" err="1"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Nữ</a:t>
            </a:r>
            <a:r>
              <a:rPr lang="en-US" sz="2000"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000" b="1" dirty="0" err="1"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Nguyên</a:t>
            </a:r>
            <a:r>
              <a:rPr lang="en-US" sz="2000"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000" b="1" dirty="0" err="1"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Hậu</a:t>
            </a:r>
            <a:endParaRPr lang="en-US" sz="2000"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sz="20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000" b="1" dirty="0" err="1"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Đỗ</a:t>
            </a:r>
            <a:r>
              <a:rPr lang="en-US" sz="2000"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000" b="1" dirty="0" err="1"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Tống</a:t>
            </a:r>
            <a:r>
              <a:rPr lang="en-US" sz="2000"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000" b="1" dirty="0" err="1"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Quốc</a:t>
            </a:r>
            <a:endParaRPr lang="en-US" sz="2000"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sz="2000" b="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endParaRPr lang="en-US" sz="2000"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xmlns="" id="{C03C8F81-62A2-455F-8DA1-CF2644C12BF7}"/>
              </a:ext>
            </a:extLst>
          </p:cNvPr>
          <p:cNvSpPr/>
          <p:nvPr/>
        </p:nvSpPr>
        <p:spPr>
          <a:xfrm>
            <a:off x="640216" y="5857947"/>
            <a:ext cx="2565125" cy="461665"/>
          </a:xfrm>
          <a:prstGeom prst="rect">
            <a:avLst/>
          </a:prstGeom>
          <a:noFill/>
        </p:spPr>
        <p:txBody>
          <a:bodyPr wrap="none" lIns="91440" tIns="45720" rIns="91440" bIns="45720">
            <a:spAutoFit/>
          </a:bodyPr>
          <a:lstStyle/>
          <a:p>
            <a:pPr algn="ctr"/>
            <a:r>
              <a:rPr lang="en-US" sz="2400" b="1" i="1" dirty="0" err="1" smtClean="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Lớp</a:t>
            </a:r>
            <a:r>
              <a:rPr lang="en-US" sz="2400" b="1" i="1" dirty="0" smtClean="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16DDS06031</a:t>
            </a:r>
            <a:endParaRPr lang="en-US" sz="2400"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640216" y="5076220"/>
            <a:ext cx="2585003" cy="369332"/>
          </a:xfrm>
          <a:prstGeom prst="rect">
            <a:avLst/>
          </a:prstGeom>
        </p:spPr>
        <p:txBody>
          <a:bodyPr wrap="none">
            <a:spAutoFit/>
          </a:bodyPr>
          <a:lstStyle/>
          <a:p>
            <a:r>
              <a:rPr lang="en-US"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GVHD: </a:t>
            </a:r>
            <a:r>
              <a:rPr lang="en-US" b="1" dirty="0" err="1"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Đặng</a:t>
            </a:r>
            <a:r>
              <a:rPr lang="en-US"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b="1" dirty="0" err="1"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Thế</a:t>
            </a:r>
            <a:r>
              <a:rPr lang="en-US"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b="1" dirty="0" err="1"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Hùng</a:t>
            </a:r>
            <a:endParaRPr lang="en-US"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323738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400" smtClean="0"/>
              <a:t>II. PHÂN TÍCH ORACLE ĐẢM BẢO TÍNH INTEGRITY BẰNG OLS</a:t>
            </a:r>
            <a:endParaRPr lang="en-US" sz="2400" dirty="0"/>
          </a:p>
        </p:txBody>
      </p:sp>
      <p:sp>
        <p:nvSpPr>
          <p:cNvPr id="5" name="Content Placeholder 2"/>
          <p:cNvSpPr txBox="1">
            <a:spLocks/>
          </p:cNvSpPr>
          <p:nvPr/>
        </p:nvSpPr>
        <p:spPr>
          <a:xfrm>
            <a:off x="1219200" y="1730322"/>
            <a:ext cx="7711440" cy="3474722"/>
          </a:xfrm>
          <a:prstGeom prst="rect">
            <a:avLst/>
          </a:prstGeom>
        </p:spPr>
        <p:txBody>
          <a:bodyPr vert="horz" lIns="91440" tIns="45720" rIns="91440" bIns="45720" rtlCol="0">
            <a:noAutofit/>
          </a:bodyPr>
          <a:lstStyle>
            <a:lvl1pPr marL="228600" indent="-228600" algn="just" defTabSz="914400" rtl="0" eaLnBrk="1" latinLnBrk="0" hangingPunct="1">
              <a:lnSpc>
                <a:spcPct val="90000"/>
              </a:lnSpc>
              <a:spcBef>
                <a:spcPts val="1000"/>
              </a:spcBef>
              <a:buFont typeface="Wingdings" panose="05000000000000000000" pitchFamily="2" charset="2"/>
              <a:buChar char="q"/>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1pPr>
            <a:lvl2pPr marL="685800" indent="-228600" algn="just" defTabSz="914400" rtl="0" eaLnBrk="1" latinLnBrk="0" hangingPunct="1">
              <a:lnSpc>
                <a:spcPct val="90000"/>
              </a:lnSpc>
              <a:spcBef>
                <a:spcPts val="500"/>
              </a:spcBef>
              <a:buFont typeface="Courier New" panose="02070309020205020404" pitchFamily="49" charset="0"/>
              <a:buChar char="o"/>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2pPr>
            <a:lvl3pPr marL="1143000" indent="-228600" algn="just" defTabSz="914400" rtl="0" eaLnBrk="1" latinLnBrk="0" hangingPunct="1">
              <a:lnSpc>
                <a:spcPct val="90000"/>
              </a:lnSpc>
              <a:spcBef>
                <a:spcPts val="500"/>
              </a:spcBef>
              <a:buFont typeface="Wingdings" panose="05000000000000000000" pitchFamily="2" charset="2"/>
              <a:buChar char="§"/>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en-US" sz="2800" smtClean="0">
                <a:latin typeface="Times New Roman" panose="02020603050405020304" pitchFamily="18" charset="0"/>
                <a:cs typeface="Times New Roman" panose="02020603050405020304" pitchFamily="18" charset="0"/>
              </a:rPr>
              <a:t>SA_SYSDBA.ENABLE_POLICY</a:t>
            </a:r>
            <a:r>
              <a:rPr lang="en-US" sz="2800">
                <a:latin typeface="Times New Roman" panose="02020603050405020304" pitchFamily="18" charset="0"/>
                <a:cs typeface="Times New Roman" panose="02020603050405020304" pitchFamily="18" charset="0"/>
              </a:rPr>
              <a:t>: kích hoạt chính sách để những quy định của chính sách trên các đối tượng dữ liệu mà nó bảo vệ có hiệu lực. Mặc định ngay khi được tạo ra, chính sách đã được kích hoạt.</a:t>
            </a:r>
          </a:p>
          <a:p>
            <a:pPr>
              <a:buFont typeface="Wingdings" panose="05000000000000000000" pitchFamily="2" charset="2"/>
              <a:buChar char="ü"/>
            </a:pPr>
            <a:r>
              <a:rPr lang="en-US" sz="2800">
                <a:latin typeface="Times New Roman" panose="02020603050405020304" pitchFamily="18" charset="0"/>
                <a:cs typeface="Times New Roman" panose="02020603050405020304" pitchFamily="18" charset="0"/>
              </a:rPr>
              <a:t>SA_SYSDBA.DROP_POLICY: xóa bỏ chính sách và tất cả các nhãn người dùng, nhãn dữ liệu liên quan ra khỏi cơ sở dữ liệu.</a:t>
            </a:r>
          </a:p>
          <a:p>
            <a:pPr>
              <a:buFont typeface="Wingdings" panose="05000000000000000000" pitchFamily="2" charset="2"/>
              <a:buChar char="ü"/>
            </a:pPr>
            <a:endParaRPr lang="en-US" sz="2800">
              <a:latin typeface="Times New Roman" panose="02020603050405020304" pitchFamily="18" charset="0"/>
              <a:cs typeface="Times New Roman" panose="02020603050405020304" pitchFamily="18" charset="0"/>
            </a:endParaRPr>
          </a:p>
        </p:txBody>
      </p:sp>
      <p:sp>
        <p:nvSpPr>
          <p:cNvPr id="4" name="Rectangle 3"/>
          <p:cNvSpPr>
            <a:spLocks noGrp="1" noChangeArrowheads="1"/>
          </p:cNvSpPr>
          <p:nvPr>
            <p:ph idx="1"/>
          </p:nvPr>
        </p:nvSpPr>
        <p:spPr>
          <a:xfrm>
            <a:off x="1341681" y="1008496"/>
            <a:ext cx="7466477" cy="557211"/>
          </a:xfrm>
        </p:spPr>
        <p:txBody>
          <a:bodyPr>
            <a:normAutofit/>
          </a:bodyPr>
          <a:lstStyle/>
          <a:p>
            <a:pPr marL="0" indent="0" algn="l">
              <a:buNone/>
            </a:pPr>
            <a:r>
              <a:rPr lang="en-US" altLang="en-US" sz="3000" b="1">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1</a:t>
            </a:r>
            <a:r>
              <a:rPr lang="en-US" altLang="en-US" sz="3000" b="1" smtClean="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Tạo Policy OLS</a:t>
            </a:r>
          </a:p>
        </p:txBody>
      </p:sp>
    </p:spTree>
    <p:extLst>
      <p:ext uri="{BB962C8B-B14F-4D97-AF65-F5344CB8AC3E}">
        <p14:creationId xmlns:p14="http://schemas.microsoft.com/office/powerpoint/2010/main" val="168326390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400" smtClean="0"/>
              <a:t>II. PHÂN TÍCH ORACLE ĐẢM BẢO TÍNH INTEGRITY BẰNG OLS</a:t>
            </a:r>
            <a:endParaRPr lang="en-US" sz="2400" dirty="0"/>
          </a:p>
        </p:txBody>
      </p:sp>
      <p:sp>
        <p:nvSpPr>
          <p:cNvPr id="5" name="Content Placeholder 2"/>
          <p:cNvSpPr txBox="1">
            <a:spLocks/>
          </p:cNvSpPr>
          <p:nvPr/>
        </p:nvSpPr>
        <p:spPr>
          <a:xfrm>
            <a:off x="1219200" y="1730322"/>
            <a:ext cx="7711440" cy="4206244"/>
          </a:xfrm>
          <a:prstGeom prst="rect">
            <a:avLst/>
          </a:prstGeom>
        </p:spPr>
        <p:txBody>
          <a:bodyPr vert="horz" lIns="91440" tIns="45720" rIns="91440" bIns="45720" rtlCol="0">
            <a:noAutofit/>
          </a:bodyPr>
          <a:lstStyle>
            <a:lvl1pPr marL="228600" indent="-228600" algn="just" defTabSz="914400" rtl="0" eaLnBrk="1" latinLnBrk="0" hangingPunct="1">
              <a:lnSpc>
                <a:spcPct val="90000"/>
              </a:lnSpc>
              <a:spcBef>
                <a:spcPts val="1000"/>
              </a:spcBef>
              <a:buFont typeface="Wingdings" panose="05000000000000000000" pitchFamily="2" charset="2"/>
              <a:buChar char="q"/>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1pPr>
            <a:lvl2pPr marL="685800" indent="-228600" algn="just" defTabSz="914400" rtl="0" eaLnBrk="1" latinLnBrk="0" hangingPunct="1">
              <a:lnSpc>
                <a:spcPct val="90000"/>
              </a:lnSpc>
              <a:spcBef>
                <a:spcPts val="500"/>
              </a:spcBef>
              <a:buFont typeface="Courier New" panose="02070309020205020404" pitchFamily="49" charset="0"/>
              <a:buChar char="o"/>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2pPr>
            <a:lvl3pPr marL="1143000" indent="-228600" algn="just" defTabSz="914400" rtl="0" eaLnBrk="1" latinLnBrk="0" hangingPunct="1">
              <a:lnSpc>
                <a:spcPct val="90000"/>
              </a:lnSpc>
              <a:spcBef>
                <a:spcPts val="500"/>
              </a:spcBef>
              <a:buFont typeface="Wingdings" panose="05000000000000000000" pitchFamily="2" charset="2"/>
              <a:buChar char="§"/>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2800" b="1" smtClean="0">
                <a:solidFill>
                  <a:schemeClr val="accent1">
                    <a:lumMod val="75000"/>
                  </a:schemeClr>
                </a:solidFill>
                <a:latin typeface="Times New Roman" panose="02020603050405020304" pitchFamily="18" charset="0"/>
                <a:cs typeface="Times New Roman" panose="02020603050405020304" pitchFamily="18" charset="0"/>
              </a:rPr>
              <a:t>EXECUTE SA_SYSDBA.CREATE_POLICY 	(policy_name </a:t>
            </a:r>
            <a:r>
              <a:rPr lang="en-US" sz="2800" b="1">
                <a:solidFill>
                  <a:schemeClr val="accent1">
                    <a:lumMod val="75000"/>
                  </a:schemeClr>
                </a:solidFill>
                <a:latin typeface="Times New Roman" panose="02020603050405020304" pitchFamily="18" charset="0"/>
                <a:cs typeface="Times New Roman" panose="02020603050405020304" pitchFamily="18" charset="0"/>
              </a:rPr>
              <a:t>=&gt; 'chinhsach', </a:t>
            </a:r>
            <a:endParaRPr lang="en-US" sz="2800" b="1" smtClean="0">
              <a:solidFill>
                <a:schemeClr val="accent1">
                  <a:lumMod val="75000"/>
                </a:schemeClr>
              </a:solidFill>
              <a:latin typeface="Times New Roman" panose="02020603050405020304" pitchFamily="18" charset="0"/>
              <a:cs typeface="Times New Roman" panose="02020603050405020304" pitchFamily="18" charset="0"/>
            </a:endParaRPr>
          </a:p>
          <a:p>
            <a:pPr marL="0" indent="0" algn="l">
              <a:buNone/>
            </a:pPr>
            <a:r>
              <a:rPr lang="en-US" sz="2800" b="1">
                <a:solidFill>
                  <a:schemeClr val="accent1">
                    <a:lumMod val="75000"/>
                  </a:schemeClr>
                </a:solidFill>
                <a:latin typeface="Times New Roman" panose="02020603050405020304" pitchFamily="18" charset="0"/>
                <a:cs typeface="Times New Roman" panose="02020603050405020304" pitchFamily="18" charset="0"/>
              </a:rPr>
              <a:t>	</a:t>
            </a:r>
            <a:r>
              <a:rPr lang="en-US" sz="2800" b="1" smtClean="0">
                <a:solidFill>
                  <a:schemeClr val="accent1">
                    <a:lumMod val="75000"/>
                  </a:schemeClr>
                </a:solidFill>
                <a:latin typeface="Times New Roman" panose="02020603050405020304" pitchFamily="18" charset="0"/>
                <a:cs typeface="Times New Roman" panose="02020603050405020304" pitchFamily="18" charset="0"/>
              </a:rPr>
              <a:t>column_name </a:t>
            </a:r>
            <a:r>
              <a:rPr lang="en-US" sz="2800" b="1">
                <a:solidFill>
                  <a:schemeClr val="accent1">
                    <a:lumMod val="75000"/>
                  </a:schemeClr>
                </a:solidFill>
                <a:latin typeface="Times New Roman" panose="02020603050405020304" pitchFamily="18" charset="0"/>
                <a:cs typeface="Times New Roman" panose="02020603050405020304" pitchFamily="18" charset="0"/>
              </a:rPr>
              <a:t>=&gt;'lb_col</a:t>
            </a:r>
            <a:r>
              <a:rPr lang="en-US" sz="2800" b="1" smtClean="0">
                <a:solidFill>
                  <a:schemeClr val="accent1">
                    <a:lumMod val="75000"/>
                  </a:schemeClr>
                </a:solidFill>
                <a:latin typeface="Times New Roman" panose="02020603050405020304" pitchFamily="18" charset="0"/>
                <a:cs typeface="Times New Roman" panose="02020603050405020304" pitchFamily="18" charset="0"/>
              </a:rPr>
              <a:t>',</a:t>
            </a:r>
          </a:p>
          <a:p>
            <a:pPr marL="0" indent="0" algn="l">
              <a:buNone/>
            </a:pPr>
            <a:r>
              <a:rPr lang="en-US" sz="2800" b="1">
                <a:solidFill>
                  <a:schemeClr val="accent1">
                    <a:lumMod val="75000"/>
                  </a:schemeClr>
                </a:solidFill>
                <a:latin typeface="Times New Roman" panose="02020603050405020304" pitchFamily="18" charset="0"/>
                <a:cs typeface="Times New Roman" panose="02020603050405020304" pitchFamily="18" charset="0"/>
              </a:rPr>
              <a:t>	</a:t>
            </a:r>
            <a:r>
              <a:rPr lang="en-US" sz="2800" b="1" smtClean="0">
                <a:solidFill>
                  <a:schemeClr val="accent1">
                    <a:lumMod val="75000"/>
                  </a:schemeClr>
                </a:solidFill>
                <a:latin typeface="Times New Roman" panose="02020603050405020304" pitchFamily="18" charset="0"/>
                <a:cs typeface="Times New Roman" panose="02020603050405020304" pitchFamily="18" charset="0"/>
              </a:rPr>
              <a:t>default_options </a:t>
            </a:r>
            <a:r>
              <a:rPr lang="en-US" sz="2800" b="1">
                <a:solidFill>
                  <a:schemeClr val="accent1">
                    <a:lumMod val="75000"/>
                  </a:schemeClr>
                </a:solidFill>
                <a:latin typeface="Times New Roman" panose="02020603050405020304" pitchFamily="18" charset="0"/>
                <a:cs typeface="Times New Roman" panose="02020603050405020304" pitchFamily="18" charset="0"/>
              </a:rPr>
              <a:t>=&gt;'no_control</a:t>
            </a:r>
            <a:r>
              <a:rPr lang="en-US" sz="2800" b="1" smtClean="0">
                <a:solidFill>
                  <a:schemeClr val="accent1">
                    <a:lumMod val="75000"/>
                  </a:schemeClr>
                </a:solidFill>
                <a:latin typeface="Times New Roman" panose="02020603050405020304" pitchFamily="18" charset="0"/>
                <a:cs typeface="Times New Roman" panose="02020603050405020304" pitchFamily="18" charset="0"/>
              </a:rPr>
              <a:t>');</a:t>
            </a:r>
          </a:p>
          <a:p>
            <a:pPr marL="0" indent="0" algn="l">
              <a:buNone/>
            </a:pPr>
            <a:r>
              <a:rPr lang="en-US" sz="2800">
                <a:latin typeface="Times New Roman" panose="02020603050405020304" pitchFamily="18" charset="0"/>
                <a:cs typeface="Times New Roman" panose="02020603050405020304" pitchFamily="18" charset="0"/>
              </a:rPr>
              <a:t>Ta dùng SA_SYSDBA.DROP_POLICY để xóa chính sách </a:t>
            </a:r>
            <a:endParaRPr lang="en-US" sz="2800" smtClean="0">
              <a:latin typeface="Times New Roman" panose="02020603050405020304" pitchFamily="18" charset="0"/>
              <a:cs typeface="Times New Roman" panose="02020603050405020304" pitchFamily="18" charset="0"/>
            </a:endParaRPr>
          </a:p>
          <a:p>
            <a:pPr marL="0" indent="0" algn="l">
              <a:buNone/>
            </a:pPr>
            <a:r>
              <a:rPr lang="en-US" sz="2800" b="1">
                <a:solidFill>
                  <a:schemeClr val="accent1">
                    <a:lumMod val="75000"/>
                  </a:schemeClr>
                </a:solidFill>
                <a:latin typeface="Times New Roman" panose="02020603050405020304" pitchFamily="18" charset="0"/>
                <a:cs typeface="Times New Roman" panose="02020603050405020304" pitchFamily="18" charset="0"/>
              </a:rPr>
              <a:t>EXECUTE SA_SYSDBA.DROP_POLICY(policy_name =&gt; 'chinhsach');</a:t>
            </a:r>
          </a:p>
        </p:txBody>
      </p:sp>
      <p:sp>
        <p:nvSpPr>
          <p:cNvPr id="4" name="Rectangle 3"/>
          <p:cNvSpPr>
            <a:spLocks noGrp="1" noChangeArrowheads="1"/>
          </p:cNvSpPr>
          <p:nvPr>
            <p:ph idx="1"/>
          </p:nvPr>
        </p:nvSpPr>
        <p:spPr>
          <a:xfrm>
            <a:off x="1341681" y="1008496"/>
            <a:ext cx="7466477" cy="557211"/>
          </a:xfrm>
        </p:spPr>
        <p:txBody>
          <a:bodyPr>
            <a:normAutofit/>
          </a:bodyPr>
          <a:lstStyle/>
          <a:p>
            <a:pPr marL="0" indent="0" algn="l">
              <a:buNone/>
            </a:pPr>
            <a:r>
              <a:rPr lang="en-US" altLang="en-US" sz="3000" b="1">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1</a:t>
            </a:r>
            <a:r>
              <a:rPr lang="en-US" altLang="en-US" sz="3000" b="1" smtClean="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Tạo Policy OLS</a:t>
            </a:r>
          </a:p>
        </p:txBody>
      </p:sp>
    </p:spTree>
    <p:extLst>
      <p:ext uri="{BB962C8B-B14F-4D97-AF65-F5344CB8AC3E}">
        <p14:creationId xmlns:p14="http://schemas.microsoft.com/office/powerpoint/2010/main" val="37118967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400" smtClean="0"/>
              <a:t>II. PHÂN TÍCH ORACLE ĐẢM BẢO TÍNH INTEGRITY BẰNG OLS</a:t>
            </a:r>
            <a:endParaRPr lang="en-US" sz="2400" dirty="0"/>
          </a:p>
        </p:txBody>
      </p:sp>
      <p:sp>
        <p:nvSpPr>
          <p:cNvPr id="5" name="Content Placeholder 2"/>
          <p:cNvSpPr txBox="1">
            <a:spLocks/>
          </p:cNvSpPr>
          <p:nvPr/>
        </p:nvSpPr>
        <p:spPr>
          <a:xfrm>
            <a:off x="1219200" y="1505238"/>
            <a:ext cx="7711440" cy="4979967"/>
          </a:xfrm>
          <a:prstGeom prst="rect">
            <a:avLst/>
          </a:prstGeom>
        </p:spPr>
        <p:txBody>
          <a:bodyPr vert="horz" lIns="91440" tIns="45720" rIns="91440" bIns="45720" rtlCol="0">
            <a:noAutofit/>
          </a:bodyPr>
          <a:lstStyle>
            <a:lvl1pPr marL="228600" indent="-228600" algn="just" defTabSz="914400" rtl="0" eaLnBrk="1" latinLnBrk="0" hangingPunct="1">
              <a:lnSpc>
                <a:spcPct val="90000"/>
              </a:lnSpc>
              <a:spcBef>
                <a:spcPts val="1000"/>
              </a:spcBef>
              <a:buFont typeface="Wingdings" panose="05000000000000000000" pitchFamily="2" charset="2"/>
              <a:buChar char="q"/>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1pPr>
            <a:lvl2pPr marL="685800" indent="-228600" algn="just" defTabSz="914400" rtl="0" eaLnBrk="1" latinLnBrk="0" hangingPunct="1">
              <a:lnSpc>
                <a:spcPct val="90000"/>
              </a:lnSpc>
              <a:spcBef>
                <a:spcPts val="500"/>
              </a:spcBef>
              <a:buFont typeface="Courier New" panose="02070309020205020404" pitchFamily="49" charset="0"/>
              <a:buChar char="o"/>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2pPr>
            <a:lvl3pPr marL="1143000" indent="-228600" algn="just" defTabSz="914400" rtl="0" eaLnBrk="1" latinLnBrk="0" hangingPunct="1">
              <a:lnSpc>
                <a:spcPct val="90000"/>
              </a:lnSpc>
              <a:spcBef>
                <a:spcPts val="500"/>
              </a:spcBef>
              <a:buFont typeface="Wingdings" panose="05000000000000000000" pitchFamily="2" charset="2"/>
              <a:buChar char="§"/>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smtClean="0">
                <a:latin typeface="Times New Roman" panose="02020603050405020304" pitchFamily="18" charset="0"/>
                <a:cs typeface="Times New Roman" panose="02020603050405020304" pitchFamily="18" charset="0"/>
              </a:rPr>
              <a:t> </a:t>
            </a:r>
            <a:r>
              <a:rPr lang="vi-VN" sz="2800" smtClean="0">
                <a:latin typeface="Times New Roman" panose="02020603050405020304" pitchFamily="18" charset="0"/>
                <a:cs typeface="Times New Roman" panose="02020603050405020304" pitchFamily="18" charset="0"/>
              </a:rPr>
              <a:t>Oracle </a:t>
            </a:r>
            <a:r>
              <a:rPr lang="vi-VN" sz="2800">
                <a:latin typeface="Times New Roman" panose="02020603050405020304" pitchFamily="18" charset="0"/>
                <a:cs typeface="Times New Roman" panose="02020603050405020304" pitchFamily="18" charset="0"/>
              </a:rPr>
              <a:t>sử dụng các </a:t>
            </a:r>
            <a:r>
              <a:rPr lang="vi-VN" sz="2800" b="1">
                <a:latin typeface="Times New Roman" panose="02020603050405020304" pitchFamily="18" charset="0"/>
                <a:cs typeface="Times New Roman" panose="02020603050405020304" pitchFamily="18" charset="0"/>
              </a:rPr>
              <a:t>nhãn dữ liệu </a:t>
            </a:r>
            <a:r>
              <a:rPr lang="vi-VN" sz="2800">
                <a:latin typeface="Times New Roman" panose="02020603050405020304" pitchFamily="18" charset="0"/>
                <a:cs typeface="Times New Roman" panose="02020603050405020304" pitchFamily="18" charset="0"/>
              </a:rPr>
              <a:t>(</a:t>
            </a:r>
            <a:r>
              <a:rPr lang="vi-VN" sz="2800" b="1" i="1">
                <a:latin typeface="Times New Roman" panose="02020603050405020304" pitchFamily="18" charset="0"/>
                <a:cs typeface="Times New Roman" panose="02020603050405020304" pitchFamily="18" charset="0"/>
              </a:rPr>
              <a:t>data label</a:t>
            </a:r>
            <a:r>
              <a:rPr lang="vi-VN" sz="2800">
                <a:latin typeface="Times New Roman" panose="02020603050405020304" pitchFamily="18" charset="0"/>
                <a:cs typeface="Times New Roman" panose="02020603050405020304" pitchFamily="18" charset="0"/>
              </a:rPr>
              <a:t>) để phân lớp dữ liệu theo mức độ nhạy cảm của nó và một số tiêu chí khác. </a:t>
            </a:r>
            <a:endParaRPr lang="en-US" sz="2800" smtClean="0">
              <a:latin typeface="Times New Roman" panose="02020603050405020304" pitchFamily="18" charset="0"/>
              <a:cs typeface="Times New Roman" panose="02020603050405020304" pitchFamily="18" charset="0"/>
            </a:endParaRPr>
          </a:p>
          <a:p>
            <a:r>
              <a:rPr lang="vi-VN" sz="2800" smtClean="0">
                <a:latin typeface="Times New Roman" panose="02020603050405020304" pitchFamily="18" charset="0"/>
                <a:cs typeface="Times New Roman" panose="02020603050405020304" pitchFamily="18" charset="0"/>
              </a:rPr>
              <a:t>Nhãn </a:t>
            </a:r>
            <a:r>
              <a:rPr lang="vi-VN" sz="2800">
                <a:latin typeface="Times New Roman" panose="02020603050405020304" pitchFamily="18" charset="0"/>
                <a:cs typeface="Times New Roman" panose="02020603050405020304" pitchFamily="18" charset="0"/>
              </a:rPr>
              <a:t>dữ liệu là 1 thuộc tính đơn gồm 3 loại thành phần: </a:t>
            </a:r>
            <a:r>
              <a:rPr lang="vi-VN" sz="2800" b="1" i="1">
                <a:latin typeface="Times New Roman" panose="02020603050405020304" pitchFamily="18" charset="0"/>
                <a:cs typeface="Times New Roman" panose="02020603050405020304" pitchFamily="18" charset="0"/>
              </a:rPr>
              <a:t>level, compartment, </a:t>
            </a:r>
            <a:r>
              <a:rPr lang="vi-VN" sz="2800" b="1" i="1" smtClean="0">
                <a:latin typeface="Times New Roman" panose="02020603050405020304" pitchFamily="18" charset="0"/>
                <a:cs typeface="Times New Roman" panose="02020603050405020304" pitchFamily="18" charset="0"/>
              </a:rPr>
              <a:t>group</a:t>
            </a:r>
            <a:endParaRPr lang="en-US" sz="2800" b="1" i="1" smtClean="0">
              <a:latin typeface="Times New Roman" panose="02020603050405020304" pitchFamily="18" charset="0"/>
              <a:cs typeface="Times New Roman" panose="02020603050405020304" pitchFamily="18" charset="0"/>
            </a:endParaRPr>
          </a:p>
          <a:p>
            <a:r>
              <a:rPr lang="vi-VN" sz="2800">
                <a:latin typeface="Times New Roman" panose="02020603050405020304" pitchFamily="18" charset="0"/>
                <a:cs typeface="Times New Roman" panose="02020603050405020304" pitchFamily="18" charset="0"/>
              </a:rPr>
              <a:t>Nếu một chính sách được áp dụng cho một bảng, thì mỗi hàng trong bảng đó </a:t>
            </a:r>
            <a:r>
              <a:rPr lang="vi-VN" sz="2800" smtClean="0">
                <a:latin typeface="Times New Roman" panose="02020603050405020304" pitchFamily="18" charset="0"/>
                <a:cs typeface="Times New Roman" panose="02020603050405020304" pitchFamily="18" charset="0"/>
              </a:rPr>
              <a:t>sẽ</a:t>
            </a:r>
            <a:r>
              <a:rPr lang="en-US" sz="2800" smtClean="0">
                <a:latin typeface="Times New Roman" panose="02020603050405020304" pitchFamily="18" charset="0"/>
                <a:cs typeface="Times New Roman" panose="02020603050405020304" pitchFamily="18" charset="0"/>
              </a:rPr>
              <a:t> </a:t>
            </a:r>
            <a:r>
              <a:rPr lang="vi-VN" sz="2800" smtClean="0">
                <a:latin typeface="Times New Roman" panose="02020603050405020304" pitchFamily="18" charset="0"/>
                <a:cs typeface="Times New Roman" panose="02020603050405020304" pitchFamily="18" charset="0"/>
              </a:rPr>
              <a:t>được </a:t>
            </a:r>
            <a:r>
              <a:rPr lang="vi-VN" sz="2800">
                <a:latin typeface="Times New Roman" panose="02020603050405020304" pitchFamily="18" charset="0"/>
                <a:cs typeface="Times New Roman" panose="02020603050405020304" pitchFamily="18" charset="0"/>
              </a:rPr>
              <a:t>gán một </a:t>
            </a:r>
            <a:r>
              <a:rPr lang="vi-VN" sz="2800" i="1">
                <a:latin typeface="Times New Roman" panose="02020603050405020304" pitchFamily="18" charset="0"/>
                <a:cs typeface="Times New Roman" panose="02020603050405020304" pitchFamily="18" charset="0"/>
              </a:rPr>
              <a:t>nhãn dữ liệu (data label) </a:t>
            </a:r>
            <a:r>
              <a:rPr lang="vi-VN" sz="2800">
                <a:latin typeface="Times New Roman" panose="02020603050405020304" pitchFamily="18" charset="0"/>
                <a:cs typeface="Times New Roman" panose="02020603050405020304" pitchFamily="18" charset="0"/>
              </a:rPr>
              <a:t>để biểu diễn mức độ bảo </a:t>
            </a:r>
            <a:r>
              <a:rPr lang="vi-VN" sz="2800" smtClean="0">
                <a:latin typeface="Times New Roman" panose="02020603050405020304" pitchFamily="18" charset="0"/>
                <a:cs typeface="Times New Roman" panose="02020603050405020304" pitchFamily="18" charset="0"/>
              </a:rPr>
              <a:t>mật</a:t>
            </a:r>
            <a:r>
              <a:rPr lang="en-US" sz="2800" smtClean="0">
                <a:latin typeface="Times New Roman" panose="02020603050405020304" pitchFamily="18" charset="0"/>
                <a:cs typeface="Times New Roman" panose="02020603050405020304" pitchFamily="18" charset="0"/>
              </a:rPr>
              <a:t> </a:t>
            </a:r>
            <a:r>
              <a:rPr lang="vi-VN" sz="2800" smtClean="0">
                <a:latin typeface="Times New Roman" panose="02020603050405020304" pitchFamily="18" charset="0"/>
                <a:cs typeface="Times New Roman" panose="02020603050405020304" pitchFamily="18" charset="0"/>
              </a:rPr>
              <a:t>của </a:t>
            </a:r>
            <a:r>
              <a:rPr lang="vi-VN" sz="2800">
                <a:latin typeface="Times New Roman" panose="02020603050405020304" pitchFamily="18" charset="0"/>
                <a:cs typeface="Times New Roman" panose="02020603050405020304" pitchFamily="18" charset="0"/>
              </a:rPr>
              <a:t>hàng </a:t>
            </a:r>
            <a:r>
              <a:rPr lang="vi-VN" sz="2800" smtClean="0">
                <a:latin typeface="Times New Roman" panose="02020603050405020304" pitchFamily="18" charset="0"/>
                <a:cs typeface="Times New Roman" panose="02020603050405020304" pitchFamily="18" charset="0"/>
              </a:rPr>
              <a:t>dữ</a:t>
            </a:r>
            <a:r>
              <a:rPr lang="en-US" sz="2800" smtClean="0">
                <a:latin typeface="Times New Roman" panose="02020603050405020304" pitchFamily="18" charset="0"/>
                <a:cs typeface="Times New Roman" panose="02020603050405020304" pitchFamily="18" charset="0"/>
              </a:rPr>
              <a:t> </a:t>
            </a:r>
            <a:r>
              <a:rPr lang="vi-VN" sz="2800" smtClean="0">
                <a:latin typeface="Times New Roman" panose="02020603050405020304" pitchFamily="18" charset="0"/>
                <a:cs typeface="Times New Roman" panose="02020603050405020304" pitchFamily="18" charset="0"/>
              </a:rPr>
              <a:t>liệu </a:t>
            </a:r>
            <a:r>
              <a:rPr lang="vi-VN" sz="2800">
                <a:latin typeface="Times New Roman" panose="02020603050405020304" pitchFamily="18" charset="0"/>
                <a:cs typeface="Times New Roman" panose="02020603050405020304" pitchFamily="18" charset="0"/>
              </a:rPr>
              <a:t>đó</a:t>
            </a:r>
            <a:r>
              <a:rPr lang="vi-VN" sz="2800" smtClean="0">
                <a:latin typeface="Times New Roman" panose="02020603050405020304" pitchFamily="18" charset="0"/>
                <a:cs typeface="Times New Roman" panose="02020603050405020304" pitchFamily="18" charset="0"/>
              </a:rPr>
              <a:t>.</a:t>
            </a:r>
            <a:endParaRPr lang="vi-VN" sz="2800" dirty="0">
              <a:latin typeface="Times New Roman" panose="02020603050405020304" pitchFamily="18" charset="0"/>
              <a:cs typeface="Times New Roman" panose="02020603050405020304" pitchFamily="18" charset="0"/>
            </a:endParaRPr>
          </a:p>
        </p:txBody>
      </p:sp>
      <p:sp>
        <p:nvSpPr>
          <p:cNvPr id="4" name="Rectangle 3"/>
          <p:cNvSpPr>
            <a:spLocks noGrp="1" noChangeArrowheads="1"/>
          </p:cNvSpPr>
          <p:nvPr>
            <p:ph idx="1"/>
          </p:nvPr>
        </p:nvSpPr>
        <p:spPr>
          <a:xfrm>
            <a:off x="1341681" y="1008496"/>
            <a:ext cx="7466477" cy="557211"/>
          </a:xfrm>
        </p:spPr>
        <p:txBody>
          <a:bodyPr>
            <a:normAutofit/>
          </a:bodyPr>
          <a:lstStyle/>
          <a:p>
            <a:pPr marL="0" indent="0" algn="l">
              <a:buNone/>
            </a:pPr>
            <a:r>
              <a:rPr lang="en-US" altLang="en-US" sz="3000" b="1">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2</a:t>
            </a:r>
            <a:r>
              <a:rPr lang="en-US" altLang="en-US" sz="3000" b="1" smtClean="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Nhãn Dữ Liệu</a:t>
            </a:r>
          </a:p>
        </p:txBody>
      </p:sp>
    </p:spTree>
    <p:extLst>
      <p:ext uri="{BB962C8B-B14F-4D97-AF65-F5344CB8AC3E}">
        <p14:creationId xmlns:p14="http://schemas.microsoft.com/office/powerpoint/2010/main" val="11914896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smtClean="0">
                <a:solidFill>
                  <a:schemeClr val="accent2">
                    <a:lumMod val="75000"/>
                  </a:schemeClr>
                </a:solidFill>
              </a:rPr>
              <a:t>Cú </a:t>
            </a:r>
            <a:r>
              <a:rPr lang="en-US" sz="3200" dirty="0" err="1" smtClean="0">
                <a:solidFill>
                  <a:schemeClr val="accent2">
                    <a:lumMod val="75000"/>
                  </a:schemeClr>
                </a:solidFill>
              </a:rPr>
              <a:t>pháp</a:t>
            </a:r>
            <a:r>
              <a:rPr lang="en-US" sz="3200" dirty="0" smtClean="0">
                <a:solidFill>
                  <a:schemeClr val="accent2">
                    <a:lumMod val="75000"/>
                  </a:schemeClr>
                </a:solidFill>
              </a:rPr>
              <a:t> </a:t>
            </a:r>
            <a:r>
              <a:rPr lang="en-US" sz="3200" dirty="0" err="1" smtClean="0">
                <a:solidFill>
                  <a:schemeClr val="accent2">
                    <a:lumMod val="75000"/>
                  </a:schemeClr>
                </a:solidFill>
              </a:rPr>
              <a:t>của</a:t>
            </a:r>
            <a:r>
              <a:rPr lang="en-US" sz="3200" dirty="0" smtClean="0">
                <a:solidFill>
                  <a:schemeClr val="accent2">
                    <a:lumMod val="75000"/>
                  </a:schemeClr>
                </a:solidFill>
              </a:rPr>
              <a:t> </a:t>
            </a:r>
            <a:r>
              <a:rPr lang="en-US" sz="3200" dirty="0" err="1" smtClean="0">
                <a:solidFill>
                  <a:schemeClr val="accent2">
                    <a:lumMod val="75000"/>
                  </a:schemeClr>
                </a:solidFill>
              </a:rPr>
              <a:t>nhãn</a:t>
            </a:r>
            <a:r>
              <a:rPr lang="en-US" sz="3200" dirty="0" smtClean="0">
                <a:solidFill>
                  <a:schemeClr val="accent2">
                    <a:lumMod val="75000"/>
                  </a:schemeClr>
                </a:solidFill>
              </a:rPr>
              <a:t> </a:t>
            </a:r>
            <a:r>
              <a:rPr lang="en-US" sz="3200" dirty="0" err="1" smtClean="0">
                <a:solidFill>
                  <a:schemeClr val="accent2">
                    <a:lumMod val="75000"/>
                  </a:schemeClr>
                </a:solidFill>
              </a:rPr>
              <a:t>dữ</a:t>
            </a:r>
            <a:r>
              <a:rPr lang="en-US" sz="3200" dirty="0" smtClean="0">
                <a:solidFill>
                  <a:schemeClr val="accent2">
                    <a:lumMod val="75000"/>
                  </a:schemeClr>
                </a:solidFill>
              </a:rPr>
              <a:t> </a:t>
            </a:r>
            <a:r>
              <a:rPr lang="en-US" sz="3200" dirty="0" err="1" smtClean="0">
                <a:solidFill>
                  <a:schemeClr val="accent2">
                    <a:lumMod val="75000"/>
                  </a:schemeClr>
                </a:solidFill>
              </a:rPr>
              <a:t>liệu</a:t>
            </a:r>
            <a:endParaRPr lang="en-US" sz="3200" dirty="0">
              <a:solidFill>
                <a:schemeClr val="accent2">
                  <a:lumMod val="75000"/>
                </a:schemeClr>
              </a:solidFill>
            </a:endParaRPr>
          </a:p>
        </p:txBody>
      </p:sp>
      <p:sp>
        <p:nvSpPr>
          <p:cNvPr id="5" name="Content Placeholder 2"/>
          <p:cNvSpPr txBox="1">
            <a:spLocks/>
          </p:cNvSpPr>
          <p:nvPr/>
        </p:nvSpPr>
        <p:spPr>
          <a:xfrm>
            <a:off x="1219200" y="1224280"/>
            <a:ext cx="7711440" cy="5374640"/>
          </a:xfrm>
          <a:prstGeom prst="rect">
            <a:avLst/>
          </a:prstGeom>
        </p:spPr>
        <p:txBody>
          <a:bodyPr vert="horz" lIns="91440" tIns="45720" rIns="91440" bIns="45720" rtlCol="0">
            <a:noAutofit/>
          </a:bodyPr>
          <a:lstStyle>
            <a:lvl1pPr marL="228600" indent="-228600" algn="just" defTabSz="914400" rtl="0" eaLnBrk="1" latinLnBrk="0" hangingPunct="1">
              <a:lnSpc>
                <a:spcPct val="90000"/>
              </a:lnSpc>
              <a:spcBef>
                <a:spcPts val="1000"/>
              </a:spcBef>
              <a:buFont typeface="Wingdings" panose="05000000000000000000" pitchFamily="2" charset="2"/>
              <a:buChar char="q"/>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1pPr>
            <a:lvl2pPr marL="685800" indent="-228600" algn="just" defTabSz="914400" rtl="0" eaLnBrk="1" latinLnBrk="0" hangingPunct="1">
              <a:lnSpc>
                <a:spcPct val="90000"/>
              </a:lnSpc>
              <a:spcBef>
                <a:spcPts val="500"/>
              </a:spcBef>
              <a:buFont typeface="Courier New" panose="02070309020205020404" pitchFamily="49" charset="0"/>
              <a:buChar char="o"/>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2pPr>
            <a:lvl3pPr marL="1143000" indent="-228600" algn="just" defTabSz="914400" rtl="0" eaLnBrk="1" latinLnBrk="0" hangingPunct="1">
              <a:lnSpc>
                <a:spcPct val="90000"/>
              </a:lnSpc>
              <a:spcBef>
                <a:spcPts val="500"/>
              </a:spcBef>
              <a:buFont typeface="Wingdings" panose="05000000000000000000" pitchFamily="2" charset="2"/>
              <a:buChar char="§"/>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cú</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sau</a:t>
            </a:r>
            <a:r>
              <a:rPr lang="en-US" sz="2800" dirty="0">
                <a:latin typeface="Times New Roman" panose="02020603050405020304" pitchFamily="18" charset="0"/>
                <a:cs typeface="Times New Roman" panose="02020603050405020304" pitchFamily="18" charset="0"/>
              </a:rPr>
              <a:t>: LEVEL:</a:t>
            </a:r>
            <a:r>
              <a:rPr lang="en-US" sz="2800" dirty="0">
                <a:solidFill>
                  <a:srgbClr val="FF0000"/>
                </a:solidFill>
                <a:latin typeface="Times New Roman" panose="02020603050405020304" pitchFamily="18" charset="0"/>
                <a:cs typeface="Times New Roman" panose="02020603050405020304" pitchFamily="18" charset="0"/>
              </a:rPr>
              <a:t>COMPARTMENT1,...,COMPARTMENTn:GROUP1,...,</a:t>
            </a:r>
            <a:r>
              <a:rPr lang="en-US" sz="2800" dirty="0" err="1">
                <a:solidFill>
                  <a:srgbClr val="FF0000"/>
                </a:solidFill>
                <a:latin typeface="Times New Roman" panose="02020603050405020304" pitchFamily="18" charset="0"/>
                <a:cs typeface="Times New Roman" panose="02020603050405020304" pitchFamily="18" charset="0"/>
              </a:rPr>
              <a:t>GROUPn</a:t>
            </a:r>
            <a:r>
              <a:rPr lang="en-US" sz="2800" dirty="0">
                <a:solidFill>
                  <a:srgbClr val="FF0000"/>
                </a:solidFill>
                <a:latin typeface="Times New Roman" panose="02020603050405020304" pitchFamily="18" charset="0"/>
                <a:cs typeface="Times New Roman" panose="02020603050405020304" pitchFamily="18" charset="0"/>
              </a:rPr>
              <a:t> </a:t>
            </a:r>
          </a:p>
          <a:p>
            <a:pPr algn="l">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Chuỗi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mô</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chứa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đa</a:t>
            </a:r>
            <a:r>
              <a:rPr lang="en-US" sz="2800" dirty="0">
                <a:latin typeface="Times New Roman" panose="02020603050405020304" pitchFamily="18" charset="0"/>
                <a:cs typeface="Times New Roman" panose="02020603050405020304" pitchFamily="18" charset="0"/>
              </a:rPr>
              <a:t> 4000 </a:t>
            </a:r>
            <a:r>
              <a:rPr lang="en-US" sz="2800" dirty="0" err="1">
                <a:latin typeface="Times New Roman" panose="02020603050405020304" pitchFamily="18" charset="0"/>
                <a:cs typeface="Times New Roman" panose="02020603050405020304" pitchFamily="18" charset="0"/>
              </a:rPr>
              <a:t>ký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gồm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khoảng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trắng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dấu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dưới</a:t>
            </a:r>
            <a:r>
              <a:rPr lang="en-US" sz="2800" dirty="0">
                <a:latin typeface="Times New Roman" panose="02020603050405020304" pitchFamily="18" charset="0"/>
                <a:cs typeface="Times New Roman" panose="02020603050405020304" pitchFamily="18" charset="0"/>
              </a:rPr>
              <a:t> (_). </a:t>
            </a:r>
          </a:p>
          <a:p>
            <a:pPr>
              <a:buFont typeface="Wingdings" panose="05000000000000000000" pitchFamily="2" charset="2"/>
              <a:buChar char="§"/>
            </a:pP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biệt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thường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Tuy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chuỗi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lưu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data dictionary </a:t>
            </a:r>
            <a:r>
              <a:rPr lang="en-US" sz="2800" dirty="0" err="1">
                <a:latin typeface="Times New Roman" panose="02020603050405020304" pitchFamily="18" charset="0"/>
                <a:cs typeface="Times New Roman" panose="02020603050405020304" pitchFamily="18" charset="0"/>
              </a:rPr>
              <a:t>sẽ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dưới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hoa</a:t>
            </a:r>
            <a:r>
              <a:rPr lang="en-US" sz="28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Dấu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hai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chấm</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dùng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giữa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loại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526682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smtClean="0">
                <a:solidFill>
                  <a:schemeClr val="accent2">
                    <a:lumMod val="75000"/>
                  </a:schemeClr>
                </a:solidFill>
              </a:rPr>
              <a:t>Label </a:t>
            </a:r>
            <a:r>
              <a:rPr lang="en-US" sz="3200" dirty="0" smtClean="0">
                <a:solidFill>
                  <a:schemeClr val="accent2">
                    <a:lumMod val="75000"/>
                  </a:schemeClr>
                </a:solidFill>
              </a:rPr>
              <a:t>Tag</a:t>
            </a:r>
            <a:endParaRPr lang="en-US" sz="3200" dirty="0">
              <a:solidFill>
                <a:schemeClr val="accent2">
                  <a:lumMod val="75000"/>
                </a:schemeClr>
              </a:solidFill>
            </a:endParaRPr>
          </a:p>
        </p:txBody>
      </p:sp>
      <p:sp>
        <p:nvSpPr>
          <p:cNvPr id="5" name="Content Placeholder 2"/>
          <p:cNvSpPr txBox="1">
            <a:spLocks/>
          </p:cNvSpPr>
          <p:nvPr/>
        </p:nvSpPr>
        <p:spPr>
          <a:xfrm>
            <a:off x="1173480" y="1016780"/>
            <a:ext cx="7711440" cy="5374640"/>
          </a:xfrm>
          <a:prstGeom prst="rect">
            <a:avLst/>
          </a:prstGeom>
        </p:spPr>
        <p:txBody>
          <a:bodyPr vert="horz" lIns="91440" tIns="45720" rIns="91440" bIns="45720" rtlCol="0">
            <a:noAutofit/>
          </a:bodyPr>
          <a:lstStyle>
            <a:lvl1pPr marL="228600" indent="-228600" algn="just" defTabSz="914400" rtl="0" eaLnBrk="1" latinLnBrk="0" hangingPunct="1">
              <a:lnSpc>
                <a:spcPct val="90000"/>
              </a:lnSpc>
              <a:spcBef>
                <a:spcPts val="1000"/>
              </a:spcBef>
              <a:buFont typeface="Wingdings" panose="05000000000000000000" pitchFamily="2" charset="2"/>
              <a:buChar char="q"/>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1pPr>
            <a:lvl2pPr marL="685800" indent="-228600" algn="just" defTabSz="914400" rtl="0" eaLnBrk="1" latinLnBrk="0" hangingPunct="1">
              <a:lnSpc>
                <a:spcPct val="90000"/>
              </a:lnSpc>
              <a:spcBef>
                <a:spcPts val="500"/>
              </a:spcBef>
              <a:buFont typeface="Courier New" panose="02070309020205020404" pitchFamily="49" charset="0"/>
              <a:buChar char="o"/>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2pPr>
            <a:lvl3pPr marL="1143000" indent="-228600" algn="just" defTabSz="914400" rtl="0" eaLnBrk="1" latinLnBrk="0" hangingPunct="1">
              <a:lnSpc>
                <a:spcPct val="90000"/>
              </a:lnSpc>
              <a:spcBef>
                <a:spcPts val="500"/>
              </a:spcBef>
              <a:buFont typeface="Wingdings" panose="05000000000000000000" pitchFamily="2" charset="2"/>
              <a:buChar char="§"/>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500" smtClean="0">
                <a:latin typeface="+mj-lt"/>
              </a:rPr>
              <a:t> </a:t>
            </a:r>
            <a:r>
              <a:rPr lang="vi-VN" sz="2500" smtClean="0">
                <a:latin typeface="+mj-lt"/>
              </a:rPr>
              <a:t>Khi </a:t>
            </a:r>
            <a:r>
              <a:rPr lang="vi-VN" sz="2500" dirty="0">
                <a:latin typeface="+mj-lt"/>
              </a:rPr>
              <a:t>một nhãn dữ liệu mới được tạo, Oracle sẽ tự động tạo cho nhãn đó một con số đại diện được gọi là </a:t>
            </a:r>
            <a:r>
              <a:rPr lang="vi-VN" sz="2500" b="1" i="1">
                <a:latin typeface="+mj-lt"/>
              </a:rPr>
              <a:t>label </a:t>
            </a:r>
            <a:r>
              <a:rPr lang="vi-VN" sz="2500" b="1" i="1" smtClean="0">
                <a:latin typeface="+mj-lt"/>
              </a:rPr>
              <a:t>tag</a:t>
            </a:r>
            <a:r>
              <a:rPr lang="vi-VN" sz="2500" smtClean="0">
                <a:latin typeface="+mj-lt"/>
              </a:rPr>
              <a:t>.</a:t>
            </a:r>
            <a:endParaRPr lang="en-US" sz="2500" smtClean="0">
              <a:latin typeface="+mj-lt"/>
            </a:endParaRPr>
          </a:p>
          <a:p>
            <a:r>
              <a:rPr lang="vi-VN" sz="2500" smtClean="0">
                <a:latin typeface="+mj-lt"/>
              </a:rPr>
              <a:t>Mỗi</a:t>
            </a:r>
            <a:r>
              <a:rPr lang="vi-VN" sz="2500" dirty="0">
                <a:latin typeface="+mj-lt"/>
              </a:rPr>
              <a:t> </a:t>
            </a:r>
            <a:r>
              <a:rPr lang="vi-VN" sz="2500" i="1" dirty="0">
                <a:latin typeface="+mj-lt"/>
              </a:rPr>
              <a:t>label tag</a:t>
            </a:r>
            <a:r>
              <a:rPr lang="vi-VN" sz="2500" dirty="0">
                <a:latin typeface="+mj-lt"/>
              </a:rPr>
              <a:t> xác định duy nhất 1 nhãn trong toàn bộ các nhãn của tất cả các chính sách có trong cơ sở dữ liệu đó</a:t>
            </a:r>
            <a:r>
              <a:rPr lang="vi-VN" sz="2500">
                <a:latin typeface="+mj-lt"/>
              </a:rPr>
              <a:t>. </a:t>
            </a:r>
            <a:endParaRPr lang="en-US" sz="2500" smtClean="0">
              <a:latin typeface="+mj-lt"/>
            </a:endParaRPr>
          </a:p>
          <a:p>
            <a:r>
              <a:rPr lang="vi-VN" sz="2500" smtClean="0">
                <a:latin typeface="+mj-lt"/>
              </a:rPr>
              <a:t>Giá trị của </a:t>
            </a:r>
            <a:r>
              <a:rPr lang="vi-VN" sz="2500" i="1" smtClean="0">
                <a:latin typeface="+mj-lt"/>
              </a:rPr>
              <a:t>label tag</a:t>
            </a:r>
            <a:r>
              <a:rPr lang="vi-VN" sz="2500" smtClean="0">
                <a:latin typeface="+mj-lt"/>
              </a:rPr>
              <a:t> không có tính chất so sánh như con số đại diện cho level.</a:t>
            </a:r>
            <a:endParaRPr lang="en-US" sz="2500" smtClean="0">
              <a:latin typeface="+mj-lt"/>
            </a:endParaRPr>
          </a:p>
          <a:p>
            <a:r>
              <a:rPr lang="vi-VN" sz="2500" smtClean="0">
                <a:latin typeface="+mj-lt"/>
              </a:rPr>
              <a:t>Đây là con số thật sự được lưu vào cột chứa thông tin nhãn của chính sách trong các bảng được bảo vệ.</a:t>
            </a:r>
            <a:endParaRPr lang="en-US" sz="2500" smtClean="0">
              <a:latin typeface="+mj-lt"/>
            </a:endParaRPr>
          </a:p>
          <a:p>
            <a:r>
              <a:rPr lang="vi-VN" sz="2500" smtClean="0">
                <a:latin typeface="+mj-lt"/>
              </a:rPr>
              <a:t>Ngoài </a:t>
            </a:r>
            <a:r>
              <a:rPr lang="vi-VN" sz="2500" dirty="0">
                <a:latin typeface="+mj-lt"/>
              </a:rPr>
              <a:t>hình thức tạo tự động, Oracle cũng cho phép ta tự định nghĩa giá trị tag cho các nhãn nhằm mục đích dễ quản lý, sắp xếp, so sánh và xử lý trong quá trình quản trị.</a:t>
            </a:r>
          </a:p>
          <a:p>
            <a:pPr marL="0" indent="0" algn="l">
              <a:buNone/>
            </a:pPr>
            <a:endParaRPr lang="en-US" sz="2500" dirty="0">
              <a:latin typeface="+mj-lt"/>
            </a:endParaRPr>
          </a:p>
        </p:txBody>
      </p:sp>
    </p:spTree>
    <p:extLst>
      <p:ext uri="{BB962C8B-B14F-4D97-AF65-F5344CB8AC3E}">
        <p14:creationId xmlns:p14="http://schemas.microsoft.com/office/powerpoint/2010/main" val="203413716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400" smtClean="0"/>
              <a:t>II. PHÂN TÍCH ORACLE ĐẢM BẢO TÍNH INTEGRITY BẰNG OLS</a:t>
            </a:r>
            <a:endParaRPr lang="en-US" sz="2400" dirty="0"/>
          </a:p>
        </p:txBody>
      </p:sp>
      <p:sp>
        <p:nvSpPr>
          <p:cNvPr id="4" name="Rectangle 3"/>
          <p:cNvSpPr>
            <a:spLocks noGrp="1" noChangeArrowheads="1"/>
          </p:cNvSpPr>
          <p:nvPr>
            <p:ph idx="1"/>
          </p:nvPr>
        </p:nvSpPr>
        <p:spPr>
          <a:xfrm>
            <a:off x="1215069" y="952224"/>
            <a:ext cx="7466477" cy="557211"/>
          </a:xfrm>
        </p:spPr>
        <p:txBody>
          <a:bodyPr>
            <a:normAutofit/>
          </a:bodyPr>
          <a:lstStyle/>
          <a:p>
            <a:pPr marL="0" indent="0" algn="l">
              <a:buNone/>
            </a:pPr>
            <a:r>
              <a:rPr lang="en-US" altLang="en-US" sz="3000" b="1">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3</a:t>
            </a:r>
            <a:r>
              <a:rPr lang="en-US" altLang="en-US" sz="3000" b="1" smtClean="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Nhãn Người Dùng</a:t>
            </a:r>
          </a:p>
        </p:txBody>
      </p:sp>
      <p:sp>
        <p:nvSpPr>
          <p:cNvPr id="8" name="Content Placeholder 2"/>
          <p:cNvSpPr txBox="1">
            <a:spLocks/>
          </p:cNvSpPr>
          <p:nvPr/>
        </p:nvSpPr>
        <p:spPr>
          <a:xfrm>
            <a:off x="1173480" y="1827236"/>
            <a:ext cx="7711440" cy="4053059"/>
          </a:xfrm>
          <a:prstGeom prst="rect">
            <a:avLst/>
          </a:prstGeom>
        </p:spPr>
        <p:txBody>
          <a:bodyPr vert="horz" lIns="91440" tIns="45720" rIns="91440" bIns="45720" rtlCol="0">
            <a:noAutofit/>
          </a:bodyPr>
          <a:lstStyle>
            <a:lvl1pPr marL="228600" indent="-228600" algn="just" defTabSz="914400" rtl="0" eaLnBrk="1" latinLnBrk="0" hangingPunct="1">
              <a:lnSpc>
                <a:spcPct val="90000"/>
              </a:lnSpc>
              <a:spcBef>
                <a:spcPts val="1000"/>
              </a:spcBef>
              <a:buFont typeface="Wingdings" panose="05000000000000000000" pitchFamily="2" charset="2"/>
              <a:buChar char="q"/>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1pPr>
            <a:lvl2pPr marL="685800" indent="-228600" algn="just" defTabSz="914400" rtl="0" eaLnBrk="1" latinLnBrk="0" hangingPunct="1">
              <a:lnSpc>
                <a:spcPct val="90000"/>
              </a:lnSpc>
              <a:spcBef>
                <a:spcPts val="500"/>
              </a:spcBef>
              <a:buFont typeface="Courier New" panose="02070309020205020404" pitchFamily="49" charset="0"/>
              <a:buChar char="o"/>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2pPr>
            <a:lvl3pPr marL="1143000" indent="-228600" algn="just" defTabSz="914400" rtl="0" eaLnBrk="1" latinLnBrk="0" hangingPunct="1">
              <a:lnSpc>
                <a:spcPct val="90000"/>
              </a:lnSpc>
              <a:spcBef>
                <a:spcPts val="500"/>
              </a:spcBef>
              <a:buFont typeface="Wingdings" panose="05000000000000000000" pitchFamily="2" charset="2"/>
              <a:buChar char="§"/>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vi-VN" sz="2800" b="1" i="1" smtClean="0">
                <a:latin typeface="Times New Roman" panose="02020603050405020304" pitchFamily="18" charset="0"/>
                <a:cs typeface="Times New Roman" panose="02020603050405020304" pitchFamily="18" charset="0"/>
              </a:rPr>
              <a:t>Level </a:t>
            </a:r>
            <a:r>
              <a:rPr lang="vi-VN" sz="2800" b="1" i="1" dirty="0">
                <a:latin typeface="Times New Roman" panose="02020603050405020304" pitchFamily="18" charset="0"/>
                <a:cs typeface="Times New Roman" panose="02020603050405020304" pitchFamily="18" charset="0"/>
              </a:rPr>
              <a:t>cao nhất (User Max Level</a:t>
            </a:r>
            <a:r>
              <a:rPr lang="vi-VN" sz="2800" dirty="0">
                <a:latin typeface="Times New Roman" panose="02020603050405020304" pitchFamily="18" charset="0"/>
                <a:cs typeface="Times New Roman" panose="02020603050405020304" pitchFamily="18" charset="0"/>
              </a:rPr>
              <a:t>) của người dùng trong các tác vụ read và write. </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vi-VN" sz="2800" b="1" i="1" dirty="0">
                <a:latin typeface="Times New Roman" panose="02020603050405020304" pitchFamily="18" charset="0"/>
                <a:cs typeface="Times New Roman" panose="02020603050405020304" pitchFamily="18" charset="0"/>
              </a:rPr>
              <a:t>Level thấp nhất (User Min Level) </a:t>
            </a:r>
            <a:r>
              <a:rPr lang="vi-VN" sz="2800" dirty="0">
                <a:latin typeface="Times New Roman" panose="02020603050405020304" pitchFamily="18" charset="0"/>
                <a:cs typeface="Times New Roman" panose="02020603050405020304" pitchFamily="18" charset="0"/>
              </a:rPr>
              <a:t>của người dùng trong các tác vụ write. User Min Level phải thấp hơn hoặc bằng User Max Level. </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 </a:t>
            </a:r>
            <a:r>
              <a:rPr lang="vi-VN" sz="2800" b="1" i="1" dirty="0">
                <a:latin typeface="Times New Roman" panose="02020603050405020304" pitchFamily="18" charset="0"/>
                <a:cs typeface="Times New Roman" panose="02020603050405020304" pitchFamily="18" charset="0"/>
              </a:rPr>
              <a:t>Tập các compartment </a:t>
            </a:r>
            <a:r>
              <a:rPr lang="vi-VN" sz="2800" dirty="0">
                <a:latin typeface="Times New Roman" panose="02020603050405020304" pitchFamily="18" charset="0"/>
                <a:cs typeface="Times New Roman" panose="02020603050405020304" pitchFamily="18" charset="0"/>
              </a:rPr>
              <a:t>được truy xuất. </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vi-VN" sz="2800" b="1" i="1" dirty="0">
                <a:latin typeface="Times New Roman" panose="02020603050405020304" pitchFamily="18" charset="0"/>
                <a:cs typeface="Times New Roman" panose="02020603050405020304" pitchFamily="18" charset="0"/>
              </a:rPr>
              <a:t>Tập các group </a:t>
            </a:r>
            <a:r>
              <a:rPr lang="vi-VN" sz="2800" dirty="0">
                <a:latin typeface="Times New Roman" panose="02020603050405020304" pitchFamily="18" charset="0"/>
                <a:cs typeface="Times New Roman" panose="02020603050405020304" pitchFamily="18" charset="0"/>
              </a:rPr>
              <a:t>được truy xuất.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270508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400" smtClean="0"/>
              <a:t>II. PHÂN TÍCH ORACLE ĐẢM BẢO TÍNH INTEGRITY BẰNG OLS</a:t>
            </a:r>
            <a:endParaRPr lang="en-US" sz="2400" dirty="0"/>
          </a:p>
        </p:txBody>
      </p:sp>
      <p:sp>
        <p:nvSpPr>
          <p:cNvPr id="4" name="Rectangle 3"/>
          <p:cNvSpPr>
            <a:spLocks noGrp="1" noChangeArrowheads="1"/>
          </p:cNvSpPr>
          <p:nvPr>
            <p:ph idx="1"/>
          </p:nvPr>
        </p:nvSpPr>
        <p:spPr>
          <a:xfrm>
            <a:off x="1215069" y="952224"/>
            <a:ext cx="7466477" cy="557211"/>
          </a:xfrm>
        </p:spPr>
        <p:txBody>
          <a:bodyPr>
            <a:normAutofit/>
          </a:bodyPr>
          <a:lstStyle/>
          <a:p>
            <a:pPr marL="0" indent="0" algn="l">
              <a:buNone/>
            </a:pPr>
            <a:r>
              <a:rPr lang="en-US" altLang="en-US" sz="3000" b="1">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3</a:t>
            </a:r>
            <a:r>
              <a:rPr lang="en-US" altLang="en-US" sz="3000" b="1" smtClean="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Nhãn Người Dùng</a:t>
            </a:r>
          </a:p>
        </p:txBody>
      </p:sp>
      <p:sp>
        <p:nvSpPr>
          <p:cNvPr id="8" name="Content Placeholder 2"/>
          <p:cNvSpPr txBox="1">
            <a:spLocks/>
          </p:cNvSpPr>
          <p:nvPr/>
        </p:nvSpPr>
        <p:spPr>
          <a:xfrm>
            <a:off x="1173480" y="1489610"/>
            <a:ext cx="7711440" cy="3898315"/>
          </a:xfrm>
          <a:prstGeom prst="rect">
            <a:avLst/>
          </a:prstGeom>
        </p:spPr>
        <p:txBody>
          <a:bodyPr vert="horz" lIns="91440" tIns="45720" rIns="91440" bIns="45720" rtlCol="0">
            <a:noAutofit/>
          </a:bodyPr>
          <a:lstStyle>
            <a:lvl1pPr marL="228600" indent="-228600" algn="just" defTabSz="914400" rtl="0" eaLnBrk="1" latinLnBrk="0" hangingPunct="1">
              <a:lnSpc>
                <a:spcPct val="90000"/>
              </a:lnSpc>
              <a:spcBef>
                <a:spcPts val="1000"/>
              </a:spcBef>
              <a:buFont typeface="Wingdings" panose="05000000000000000000" pitchFamily="2" charset="2"/>
              <a:buChar char="q"/>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1pPr>
            <a:lvl2pPr marL="685800" indent="-228600" algn="just" defTabSz="914400" rtl="0" eaLnBrk="1" latinLnBrk="0" hangingPunct="1">
              <a:lnSpc>
                <a:spcPct val="90000"/>
              </a:lnSpc>
              <a:spcBef>
                <a:spcPts val="500"/>
              </a:spcBef>
              <a:buFont typeface="Courier New" panose="02070309020205020404" pitchFamily="49" charset="0"/>
              <a:buChar char="o"/>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2pPr>
            <a:lvl3pPr marL="1143000" indent="-228600" algn="just" defTabSz="914400" rtl="0" eaLnBrk="1" latinLnBrk="0" hangingPunct="1">
              <a:lnSpc>
                <a:spcPct val="90000"/>
              </a:lnSpc>
              <a:spcBef>
                <a:spcPts val="500"/>
              </a:spcBef>
              <a:buFont typeface="Wingdings" panose="05000000000000000000" pitchFamily="2" charset="2"/>
              <a:buChar char="§"/>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b="1" i="1" smtClean="0">
                <a:latin typeface="Times New Roman" panose="02020603050405020304" pitchFamily="18" charset="0"/>
                <a:cs typeface="Times New Roman" panose="02020603050405020304" pitchFamily="18" charset="0"/>
              </a:rPr>
              <a:t>Row label</a:t>
            </a:r>
            <a:r>
              <a:rPr lang="en-US" smtClean="0">
                <a:latin typeface="Times New Roman" panose="02020603050405020304" pitchFamily="18" charset="0"/>
                <a:cs typeface="Times New Roman" panose="02020603050405020304" pitchFamily="18" charset="0"/>
              </a:rPr>
              <a:t>:</a:t>
            </a:r>
          </a:p>
          <a:p>
            <a:pPr marL="0" lvl="0" indent="0">
              <a:buNone/>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Khi </a:t>
            </a:r>
            <a:r>
              <a:rPr lang="en-US">
                <a:latin typeface="Times New Roman" panose="02020603050405020304" pitchFamily="18" charset="0"/>
                <a:cs typeface="Times New Roman" panose="02020603050405020304" pitchFamily="18" charset="0"/>
              </a:rPr>
              <a:t>insert/update, người dùng có thể mô tả tường minh row label cho dòng dữ liệu mới được update/insert, với điều kiện row label phải thỏa </a:t>
            </a:r>
            <a:r>
              <a:rPr lang="en-US" b="1">
                <a:latin typeface="Times New Roman" panose="02020603050405020304" pitchFamily="18" charset="0"/>
                <a:cs typeface="Times New Roman" panose="02020603050405020304" pitchFamily="18" charset="0"/>
              </a:rPr>
              <a:t>đồng thời</a:t>
            </a:r>
            <a:r>
              <a:rPr lang="en-US">
                <a:latin typeface="Times New Roman" panose="02020603050405020304" pitchFamily="18" charset="0"/>
                <a:cs typeface="Times New Roman" panose="02020603050405020304" pitchFamily="18" charset="0"/>
              </a:rPr>
              <a:t> các điều kiện sau: </a:t>
            </a:r>
          </a:p>
          <a:p>
            <a:pPr marL="523875" lvl="0">
              <a:buFont typeface="Wingdings" panose="05000000000000000000" pitchFamily="2" charset="2"/>
              <a:buChar char="ü"/>
            </a:pPr>
            <a:r>
              <a:rPr lang="en-US">
                <a:latin typeface="Times New Roman" panose="02020603050405020304" pitchFamily="18" charset="0"/>
                <a:cs typeface="Times New Roman" panose="02020603050405020304" pitchFamily="18" charset="0"/>
              </a:rPr>
              <a:t>Level thấp hơn hoặc bằng max level của người dùng đó.</a:t>
            </a:r>
          </a:p>
          <a:p>
            <a:pPr marL="523875" lvl="0">
              <a:buFont typeface="Wingdings" panose="05000000000000000000" pitchFamily="2" charset="2"/>
              <a:buChar char="ü"/>
            </a:pPr>
            <a:r>
              <a:rPr lang="en-US">
                <a:latin typeface="Times New Roman" panose="02020603050405020304" pitchFamily="18" charset="0"/>
                <a:cs typeface="Times New Roman" panose="02020603050405020304" pitchFamily="18" charset="0"/>
              </a:rPr>
              <a:t>Level cao hơn hoặc bằng min level của người dùng đó.</a:t>
            </a:r>
          </a:p>
          <a:p>
            <a:pPr marL="523875" lvl="0">
              <a:buFont typeface="Wingdings" panose="05000000000000000000" pitchFamily="2" charset="2"/>
              <a:buChar char="ü"/>
            </a:pPr>
            <a:r>
              <a:rPr lang="en-US">
                <a:latin typeface="Times New Roman" panose="02020603050405020304" pitchFamily="18" charset="0"/>
                <a:cs typeface="Times New Roman" panose="02020603050405020304" pitchFamily="18" charset="0"/>
              </a:rPr>
              <a:t>Chỉ được chứa các compartment xuất hiện trong session label hiện tại của người dùng đó và người dùng có quyền </a:t>
            </a:r>
            <a:r>
              <a:rPr lang="en-US" i="1">
                <a:latin typeface="Times New Roman" panose="02020603050405020304" pitchFamily="18" charset="0"/>
                <a:cs typeface="Times New Roman" panose="02020603050405020304" pitchFamily="18" charset="0"/>
              </a:rPr>
              <a:t>viết (write)</a:t>
            </a:r>
            <a:r>
              <a:rPr lang="en-US">
                <a:latin typeface="Times New Roman" panose="02020603050405020304" pitchFamily="18" charset="0"/>
                <a:cs typeface="Times New Roman" panose="02020603050405020304" pitchFamily="18" charset="0"/>
              </a:rPr>
              <a:t> trên các compartment đó.</a:t>
            </a:r>
          </a:p>
          <a:p>
            <a:pPr marL="523875" lvl="0">
              <a:buFont typeface="Wingdings" panose="05000000000000000000" pitchFamily="2" charset="2"/>
              <a:buChar char="ü"/>
            </a:pPr>
            <a:r>
              <a:rPr lang="en-US">
                <a:latin typeface="Times New Roman" panose="02020603050405020304" pitchFamily="18" charset="0"/>
                <a:cs typeface="Times New Roman" panose="02020603050405020304" pitchFamily="18" charset="0"/>
              </a:rPr>
              <a:t>Chỉ được chứa các group xuất hiện trong session label hiện tại của người dùng đó và người dùng có quyền </a:t>
            </a:r>
            <a:r>
              <a:rPr lang="en-US" i="1">
                <a:latin typeface="Times New Roman" panose="02020603050405020304" pitchFamily="18" charset="0"/>
                <a:cs typeface="Times New Roman" panose="02020603050405020304" pitchFamily="18" charset="0"/>
              </a:rPr>
              <a:t>viết (write)</a:t>
            </a:r>
            <a:r>
              <a:rPr lang="en-US">
                <a:latin typeface="Times New Roman" panose="02020603050405020304" pitchFamily="18" charset="0"/>
                <a:cs typeface="Times New Roman" panose="02020603050405020304" pitchFamily="18" charset="0"/>
              </a:rPr>
              <a:t> trên các group đó.</a:t>
            </a:r>
          </a:p>
          <a:p>
            <a:pPr marL="0" indent="0">
              <a:buNone/>
            </a:pPr>
            <a:endParaRPr lang="en-US">
              <a:latin typeface="Times New Roman" panose="02020603050405020304" pitchFamily="18" charset="0"/>
              <a:cs typeface="Times New Roman" panose="02020603050405020304" pitchFamily="18" charset="0"/>
            </a:endParaRPr>
          </a:p>
          <a:p>
            <a:pPr marL="0" lvl="0" indent="0">
              <a:buNone/>
            </a:pPr>
            <a:endParaRPr lang="en-US">
              <a:latin typeface="Times New Roman" panose="02020603050405020304" pitchFamily="18" charset="0"/>
              <a:cs typeface="Times New Roman" panose="02020603050405020304" pitchFamily="18" charset="0"/>
            </a:endParaRPr>
          </a:p>
          <a:p>
            <a:pPr marL="0" lvl="0" indent="0">
              <a:buNone/>
            </a:pPr>
            <a:endParaRPr lang="en-US">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115436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173480" y="288479"/>
            <a:ext cx="7845286" cy="584775"/>
          </a:xfrm>
        </p:spPr>
        <p:txBody>
          <a:bodyPr>
            <a:noAutofit/>
          </a:bodyPr>
          <a:lstStyle/>
          <a:p>
            <a:r>
              <a:rPr lang="en-US" sz="2700" smtClean="0">
                <a:solidFill>
                  <a:schemeClr val="accent2">
                    <a:lumMod val="75000"/>
                  </a:schemeClr>
                </a:solidFill>
              </a:rPr>
              <a:t>Quản </a:t>
            </a:r>
            <a:r>
              <a:rPr lang="en-US" sz="2700" dirty="0" err="1" smtClean="0">
                <a:solidFill>
                  <a:schemeClr val="accent2">
                    <a:lumMod val="75000"/>
                  </a:schemeClr>
                </a:solidFill>
              </a:rPr>
              <a:t>lý</a:t>
            </a:r>
            <a:r>
              <a:rPr lang="en-US" sz="2700" dirty="0" smtClean="0">
                <a:solidFill>
                  <a:schemeClr val="accent2">
                    <a:lumMod val="75000"/>
                  </a:schemeClr>
                </a:solidFill>
              </a:rPr>
              <a:t> </a:t>
            </a:r>
            <a:r>
              <a:rPr lang="en-US" sz="2700" dirty="0" err="1" smtClean="0">
                <a:solidFill>
                  <a:schemeClr val="accent2">
                    <a:lumMod val="75000"/>
                  </a:schemeClr>
                </a:solidFill>
              </a:rPr>
              <a:t>người</a:t>
            </a:r>
            <a:r>
              <a:rPr lang="en-US" sz="2700" dirty="0" smtClean="0">
                <a:solidFill>
                  <a:schemeClr val="accent2">
                    <a:lumMod val="75000"/>
                  </a:schemeClr>
                </a:solidFill>
              </a:rPr>
              <a:t> dung </a:t>
            </a:r>
            <a:r>
              <a:rPr lang="en-US" sz="2700" dirty="0" err="1" smtClean="0">
                <a:solidFill>
                  <a:schemeClr val="accent2">
                    <a:lumMod val="75000"/>
                  </a:schemeClr>
                </a:solidFill>
              </a:rPr>
              <a:t>theo</a:t>
            </a:r>
            <a:r>
              <a:rPr lang="en-US" sz="2700" dirty="0" smtClean="0">
                <a:solidFill>
                  <a:schemeClr val="accent2">
                    <a:lumMod val="75000"/>
                  </a:schemeClr>
                </a:solidFill>
              </a:rPr>
              <a:t> </a:t>
            </a:r>
            <a:r>
              <a:rPr lang="en-US" sz="2700" dirty="0" err="1" smtClean="0">
                <a:solidFill>
                  <a:schemeClr val="accent2">
                    <a:lumMod val="75000"/>
                  </a:schemeClr>
                </a:solidFill>
              </a:rPr>
              <a:t>từng</a:t>
            </a:r>
            <a:r>
              <a:rPr lang="en-US" sz="2700" dirty="0" smtClean="0">
                <a:solidFill>
                  <a:schemeClr val="accent2">
                    <a:lumMod val="75000"/>
                  </a:schemeClr>
                </a:solidFill>
              </a:rPr>
              <a:t> </a:t>
            </a:r>
            <a:r>
              <a:rPr lang="en-US" sz="2700" dirty="0" err="1" smtClean="0">
                <a:solidFill>
                  <a:schemeClr val="accent2">
                    <a:lumMod val="75000"/>
                  </a:schemeClr>
                </a:solidFill>
              </a:rPr>
              <a:t>thành</a:t>
            </a:r>
            <a:r>
              <a:rPr lang="en-US" sz="2700" dirty="0" smtClean="0">
                <a:solidFill>
                  <a:schemeClr val="accent2">
                    <a:lumMod val="75000"/>
                  </a:schemeClr>
                </a:solidFill>
              </a:rPr>
              <a:t> </a:t>
            </a:r>
            <a:r>
              <a:rPr lang="en-US" sz="2700" dirty="0" err="1" smtClean="0">
                <a:solidFill>
                  <a:schemeClr val="accent2">
                    <a:lumMod val="75000"/>
                  </a:schemeClr>
                </a:solidFill>
              </a:rPr>
              <a:t>phần</a:t>
            </a:r>
            <a:r>
              <a:rPr lang="en-US" sz="2700" dirty="0" smtClean="0">
                <a:solidFill>
                  <a:schemeClr val="accent2">
                    <a:lumMod val="75000"/>
                  </a:schemeClr>
                </a:solidFill>
              </a:rPr>
              <a:t> </a:t>
            </a:r>
            <a:r>
              <a:rPr lang="en-US" sz="2700" dirty="0" err="1" smtClean="0">
                <a:solidFill>
                  <a:schemeClr val="accent2">
                    <a:lumMod val="75000"/>
                  </a:schemeClr>
                </a:solidFill>
              </a:rPr>
              <a:t>của</a:t>
            </a:r>
            <a:r>
              <a:rPr lang="en-US" sz="2700" dirty="0" smtClean="0">
                <a:solidFill>
                  <a:schemeClr val="accent2">
                    <a:lumMod val="75000"/>
                  </a:schemeClr>
                </a:solidFill>
              </a:rPr>
              <a:t> </a:t>
            </a:r>
            <a:r>
              <a:rPr lang="en-US" sz="2700" dirty="0" err="1" smtClean="0">
                <a:solidFill>
                  <a:schemeClr val="accent2">
                    <a:lumMod val="75000"/>
                  </a:schemeClr>
                </a:solidFill>
              </a:rPr>
              <a:t>nhãn</a:t>
            </a:r>
            <a:endParaRPr lang="en-US" sz="2700" dirty="0">
              <a:solidFill>
                <a:schemeClr val="accent2">
                  <a:lumMod val="75000"/>
                </a:schemeClr>
              </a:solidFill>
            </a:endParaRPr>
          </a:p>
        </p:txBody>
      </p:sp>
      <p:sp>
        <p:nvSpPr>
          <p:cNvPr id="5" name="Content Placeholder 2"/>
          <p:cNvSpPr txBox="1">
            <a:spLocks/>
          </p:cNvSpPr>
          <p:nvPr/>
        </p:nvSpPr>
        <p:spPr>
          <a:xfrm>
            <a:off x="1173480" y="1151595"/>
            <a:ext cx="7711440" cy="5374640"/>
          </a:xfrm>
          <a:prstGeom prst="rect">
            <a:avLst/>
          </a:prstGeom>
        </p:spPr>
        <p:txBody>
          <a:bodyPr vert="horz" lIns="91440" tIns="45720" rIns="91440" bIns="45720" rtlCol="0">
            <a:noAutofit/>
          </a:bodyPr>
          <a:lstStyle>
            <a:lvl1pPr marL="228600" indent="-228600" algn="just" defTabSz="914400" rtl="0" eaLnBrk="1" latinLnBrk="0" hangingPunct="1">
              <a:lnSpc>
                <a:spcPct val="90000"/>
              </a:lnSpc>
              <a:spcBef>
                <a:spcPts val="1000"/>
              </a:spcBef>
              <a:buFont typeface="Wingdings" panose="05000000000000000000" pitchFamily="2" charset="2"/>
              <a:buChar char="q"/>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1pPr>
            <a:lvl2pPr marL="685800" indent="-228600" algn="just" defTabSz="914400" rtl="0" eaLnBrk="1" latinLnBrk="0" hangingPunct="1">
              <a:lnSpc>
                <a:spcPct val="90000"/>
              </a:lnSpc>
              <a:spcBef>
                <a:spcPts val="500"/>
              </a:spcBef>
              <a:buFont typeface="Courier New" panose="02070309020205020404" pitchFamily="49" charset="0"/>
              <a:buChar char="o"/>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2pPr>
            <a:lvl3pPr marL="1143000" indent="-228600" algn="just" defTabSz="914400" rtl="0" eaLnBrk="1" latinLnBrk="0" hangingPunct="1">
              <a:lnSpc>
                <a:spcPct val="90000"/>
              </a:lnSpc>
              <a:spcBef>
                <a:spcPts val="500"/>
              </a:spcBef>
              <a:buFont typeface="Wingdings" panose="05000000000000000000" pitchFamily="2" charset="2"/>
              <a:buChar char="§"/>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800" dirty="0">
                <a:solidFill>
                  <a:srgbClr val="FF0000"/>
                </a:solidFill>
                <a:latin typeface="+mj-lt"/>
              </a:rPr>
              <a:t>Quản lý các level: gồm có 4 thông số: </a:t>
            </a:r>
            <a:endParaRPr lang="en-US" sz="2800" dirty="0">
              <a:solidFill>
                <a:srgbClr val="FF0000"/>
              </a:solidFill>
              <a:latin typeface="+mj-lt"/>
            </a:endParaRPr>
          </a:p>
          <a:p>
            <a:pPr lvl="0">
              <a:buFont typeface="Wingdings" panose="05000000000000000000" pitchFamily="2" charset="2"/>
              <a:buChar char="ü"/>
            </a:pPr>
            <a:r>
              <a:rPr lang="vi-VN" sz="2600" smtClean="0">
                <a:latin typeface="+mj-lt"/>
              </a:rPr>
              <a:t> </a:t>
            </a:r>
            <a:r>
              <a:rPr lang="en-US" sz="2600" i="1" smtClean="0">
                <a:latin typeface="Times New Roman" panose="02020603050405020304" pitchFamily="18" charset="0"/>
                <a:cs typeface="Times New Roman" panose="02020603050405020304" pitchFamily="18" charset="0"/>
              </a:rPr>
              <a:t>max_level</a:t>
            </a:r>
            <a:r>
              <a:rPr lang="en-US" sz="2600" smtClean="0">
                <a:latin typeface="Times New Roman" panose="02020603050405020304" pitchFamily="18" charset="0"/>
                <a:cs typeface="Times New Roman" panose="02020603050405020304" pitchFamily="18" charset="0"/>
              </a:rPr>
              <a:t>: level cao nhất mà người dùng có quyền đọc và viết. Vì quy tắc quản lý đòi hỏi “</a:t>
            </a:r>
            <a:r>
              <a:rPr lang="en-US" sz="2600" i="1" smtClean="0">
                <a:latin typeface="Times New Roman" panose="02020603050405020304" pitchFamily="18" charset="0"/>
                <a:cs typeface="Times New Roman" panose="02020603050405020304" pitchFamily="18" charset="0"/>
              </a:rPr>
              <a:t>no read up – no write up</a:t>
            </a:r>
            <a:r>
              <a:rPr lang="en-US" sz="2600" smtClean="0">
                <a:latin typeface="Times New Roman" panose="02020603050405020304" pitchFamily="18" charset="0"/>
                <a:cs typeface="Times New Roman" panose="02020603050405020304" pitchFamily="18" charset="0"/>
              </a:rPr>
              <a:t>” (không được đọc và viết lên những dữ liệu có độ bảo mật cao hơn độ tin cậy của user) nên </a:t>
            </a:r>
            <a:r>
              <a:rPr lang="en-US" sz="2600" i="1" smtClean="0">
                <a:latin typeface="Times New Roman" panose="02020603050405020304" pitchFamily="18" charset="0"/>
                <a:cs typeface="Times New Roman" panose="02020603050405020304" pitchFamily="18" charset="0"/>
              </a:rPr>
              <a:t>max level</a:t>
            </a:r>
            <a:r>
              <a:rPr lang="en-US" sz="2600" smtClean="0">
                <a:latin typeface="Times New Roman" panose="02020603050405020304" pitchFamily="18" charset="0"/>
                <a:cs typeface="Times New Roman" panose="02020603050405020304" pitchFamily="18" charset="0"/>
              </a:rPr>
              <a:t> chính là “giới hạn trên” cho việc truy xuất (đọc và viết) của người dùng.</a:t>
            </a:r>
          </a:p>
          <a:p>
            <a:pPr lvl="0">
              <a:buFont typeface="Wingdings" panose="05000000000000000000" pitchFamily="2" charset="2"/>
              <a:buChar char="ü"/>
            </a:pPr>
            <a:r>
              <a:rPr lang="en-US" sz="2600" i="1" smtClean="0">
                <a:latin typeface="Times New Roman" panose="02020603050405020304" pitchFamily="18" charset="0"/>
                <a:cs typeface="Times New Roman" panose="02020603050405020304" pitchFamily="18" charset="0"/>
              </a:rPr>
              <a:t>min_level</a:t>
            </a:r>
            <a:r>
              <a:rPr lang="en-US" sz="2600" smtClean="0">
                <a:latin typeface="Times New Roman" panose="02020603050405020304" pitchFamily="18" charset="0"/>
                <a:cs typeface="Times New Roman" panose="02020603050405020304" pitchFamily="18" charset="0"/>
              </a:rPr>
              <a:t>: level thấp nhất mà người dùng có quyền write. Vì quy tắc quản lý yêu cầu “limited write down” (chỉ viết lên những dữ liệu có độ bảo mật thấp hơn độ tin cậy của người dùng ở một mức giới hạn nào đó) nên </a:t>
            </a:r>
            <a:r>
              <a:rPr lang="en-US" sz="2600" i="1" smtClean="0">
                <a:latin typeface="Times New Roman" panose="02020603050405020304" pitchFamily="18" charset="0"/>
                <a:cs typeface="Times New Roman" panose="02020603050405020304" pitchFamily="18" charset="0"/>
              </a:rPr>
              <a:t>min level </a:t>
            </a:r>
            <a:r>
              <a:rPr lang="en-US" sz="2600" smtClean="0">
                <a:latin typeface="Times New Roman" panose="02020603050405020304" pitchFamily="18" charset="0"/>
                <a:cs typeface="Times New Roman" panose="02020603050405020304" pitchFamily="18" charset="0"/>
              </a:rPr>
              <a:t>chính là “giới hạn dưới” cho tác vụ viết của người dùng. “Giới hạn dưới” cho tác vụ đọc chính là level thấp nhất mà chính sách đó quy định.</a:t>
            </a:r>
          </a:p>
        </p:txBody>
      </p:sp>
    </p:spTree>
    <p:extLst>
      <p:ext uri="{BB962C8B-B14F-4D97-AF65-F5344CB8AC3E}">
        <p14:creationId xmlns:p14="http://schemas.microsoft.com/office/powerpoint/2010/main" val="161899092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173480" y="288479"/>
            <a:ext cx="7845286" cy="584775"/>
          </a:xfrm>
        </p:spPr>
        <p:txBody>
          <a:bodyPr>
            <a:noAutofit/>
          </a:bodyPr>
          <a:lstStyle/>
          <a:p>
            <a:r>
              <a:rPr lang="en-US" sz="2700" smtClean="0">
                <a:solidFill>
                  <a:schemeClr val="accent2">
                    <a:lumMod val="75000"/>
                  </a:schemeClr>
                </a:solidFill>
              </a:rPr>
              <a:t>Quản </a:t>
            </a:r>
            <a:r>
              <a:rPr lang="en-US" sz="2700" dirty="0" err="1" smtClean="0">
                <a:solidFill>
                  <a:schemeClr val="accent2">
                    <a:lumMod val="75000"/>
                  </a:schemeClr>
                </a:solidFill>
              </a:rPr>
              <a:t>lý</a:t>
            </a:r>
            <a:r>
              <a:rPr lang="en-US" sz="2700" dirty="0" smtClean="0">
                <a:solidFill>
                  <a:schemeClr val="accent2">
                    <a:lumMod val="75000"/>
                  </a:schemeClr>
                </a:solidFill>
              </a:rPr>
              <a:t> </a:t>
            </a:r>
            <a:r>
              <a:rPr lang="en-US" sz="2700" dirty="0" err="1" smtClean="0">
                <a:solidFill>
                  <a:schemeClr val="accent2">
                    <a:lumMod val="75000"/>
                  </a:schemeClr>
                </a:solidFill>
              </a:rPr>
              <a:t>người</a:t>
            </a:r>
            <a:r>
              <a:rPr lang="en-US" sz="2700" dirty="0" smtClean="0">
                <a:solidFill>
                  <a:schemeClr val="accent2">
                    <a:lumMod val="75000"/>
                  </a:schemeClr>
                </a:solidFill>
              </a:rPr>
              <a:t> dung </a:t>
            </a:r>
            <a:r>
              <a:rPr lang="en-US" sz="2700" dirty="0" err="1" smtClean="0">
                <a:solidFill>
                  <a:schemeClr val="accent2">
                    <a:lumMod val="75000"/>
                  </a:schemeClr>
                </a:solidFill>
              </a:rPr>
              <a:t>theo</a:t>
            </a:r>
            <a:r>
              <a:rPr lang="en-US" sz="2700" dirty="0" smtClean="0">
                <a:solidFill>
                  <a:schemeClr val="accent2">
                    <a:lumMod val="75000"/>
                  </a:schemeClr>
                </a:solidFill>
              </a:rPr>
              <a:t> </a:t>
            </a:r>
            <a:r>
              <a:rPr lang="en-US" sz="2700" dirty="0" err="1" smtClean="0">
                <a:solidFill>
                  <a:schemeClr val="accent2">
                    <a:lumMod val="75000"/>
                  </a:schemeClr>
                </a:solidFill>
              </a:rPr>
              <a:t>từng</a:t>
            </a:r>
            <a:r>
              <a:rPr lang="en-US" sz="2700" dirty="0" smtClean="0">
                <a:solidFill>
                  <a:schemeClr val="accent2">
                    <a:lumMod val="75000"/>
                  </a:schemeClr>
                </a:solidFill>
              </a:rPr>
              <a:t> </a:t>
            </a:r>
            <a:r>
              <a:rPr lang="en-US" sz="2700" dirty="0" err="1" smtClean="0">
                <a:solidFill>
                  <a:schemeClr val="accent2">
                    <a:lumMod val="75000"/>
                  </a:schemeClr>
                </a:solidFill>
              </a:rPr>
              <a:t>thành</a:t>
            </a:r>
            <a:r>
              <a:rPr lang="en-US" sz="2700" dirty="0" smtClean="0">
                <a:solidFill>
                  <a:schemeClr val="accent2">
                    <a:lumMod val="75000"/>
                  </a:schemeClr>
                </a:solidFill>
              </a:rPr>
              <a:t> </a:t>
            </a:r>
            <a:r>
              <a:rPr lang="en-US" sz="2700" dirty="0" err="1" smtClean="0">
                <a:solidFill>
                  <a:schemeClr val="accent2">
                    <a:lumMod val="75000"/>
                  </a:schemeClr>
                </a:solidFill>
              </a:rPr>
              <a:t>phần</a:t>
            </a:r>
            <a:r>
              <a:rPr lang="en-US" sz="2700" dirty="0" smtClean="0">
                <a:solidFill>
                  <a:schemeClr val="accent2">
                    <a:lumMod val="75000"/>
                  </a:schemeClr>
                </a:solidFill>
              </a:rPr>
              <a:t> </a:t>
            </a:r>
            <a:r>
              <a:rPr lang="en-US" sz="2700" dirty="0" err="1" smtClean="0">
                <a:solidFill>
                  <a:schemeClr val="accent2">
                    <a:lumMod val="75000"/>
                  </a:schemeClr>
                </a:solidFill>
              </a:rPr>
              <a:t>của</a:t>
            </a:r>
            <a:r>
              <a:rPr lang="en-US" sz="2700" dirty="0" smtClean="0">
                <a:solidFill>
                  <a:schemeClr val="accent2">
                    <a:lumMod val="75000"/>
                  </a:schemeClr>
                </a:solidFill>
              </a:rPr>
              <a:t> </a:t>
            </a:r>
            <a:r>
              <a:rPr lang="en-US" sz="2700" dirty="0" err="1" smtClean="0">
                <a:solidFill>
                  <a:schemeClr val="accent2">
                    <a:lumMod val="75000"/>
                  </a:schemeClr>
                </a:solidFill>
              </a:rPr>
              <a:t>nhãn</a:t>
            </a:r>
            <a:endParaRPr lang="en-US" sz="2700" dirty="0">
              <a:solidFill>
                <a:schemeClr val="accent2">
                  <a:lumMod val="75000"/>
                </a:schemeClr>
              </a:solidFill>
            </a:endParaRPr>
          </a:p>
        </p:txBody>
      </p:sp>
      <p:sp>
        <p:nvSpPr>
          <p:cNvPr id="5" name="Content Placeholder 2"/>
          <p:cNvSpPr txBox="1">
            <a:spLocks/>
          </p:cNvSpPr>
          <p:nvPr/>
        </p:nvSpPr>
        <p:spPr>
          <a:xfrm>
            <a:off x="1173480" y="1250071"/>
            <a:ext cx="7711440" cy="5374640"/>
          </a:xfrm>
          <a:prstGeom prst="rect">
            <a:avLst/>
          </a:prstGeom>
        </p:spPr>
        <p:txBody>
          <a:bodyPr vert="horz" lIns="91440" tIns="45720" rIns="91440" bIns="45720" rtlCol="0">
            <a:noAutofit/>
          </a:bodyPr>
          <a:lstStyle>
            <a:lvl1pPr marL="228600" indent="-228600" algn="just" defTabSz="914400" rtl="0" eaLnBrk="1" latinLnBrk="0" hangingPunct="1">
              <a:lnSpc>
                <a:spcPct val="90000"/>
              </a:lnSpc>
              <a:spcBef>
                <a:spcPts val="1000"/>
              </a:spcBef>
              <a:buFont typeface="Wingdings" panose="05000000000000000000" pitchFamily="2" charset="2"/>
              <a:buChar char="q"/>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1pPr>
            <a:lvl2pPr marL="685800" indent="-228600" algn="just" defTabSz="914400" rtl="0" eaLnBrk="1" latinLnBrk="0" hangingPunct="1">
              <a:lnSpc>
                <a:spcPct val="90000"/>
              </a:lnSpc>
              <a:spcBef>
                <a:spcPts val="500"/>
              </a:spcBef>
              <a:buFont typeface="Courier New" panose="02070309020205020404" pitchFamily="49" charset="0"/>
              <a:buChar char="o"/>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2pPr>
            <a:lvl3pPr marL="1143000" indent="-228600" algn="just" defTabSz="914400" rtl="0" eaLnBrk="1" latinLnBrk="0" hangingPunct="1">
              <a:lnSpc>
                <a:spcPct val="90000"/>
              </a:lnSpc>
              <a:spcBef>
                <a:spcPts val="500"/>
              </a:spcBef>
              <a:buFont typeface="Wingdings" panose="05000000000000000000" pitchFamily="2" charset="2"/>
              <a:buChar char="§"/>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800" dirty="0">
                <a:solidFill>
                  <a:srgbClr val="FF0000"/>
                </a:solidFill>
                <a:latin typeface="+mj-lt"/>
              </a:rPr>
              <a:t>Quản lý các level: gồm có 4 thông số: </a:t>
            </a:r>
            <a:endParaRPr lang="en-US" sz="2800" dirty="0">
              <a:solidFill>
                <a:srgbClr val="FF0000"/>
              </a:solidFill>
              <a:latin typeface="+mj-lt"/>
            </a:endParaRPr>
          </a:p>
          <a:p>
            <a:pPr lvl="0">
              <a:buFont typeface="Wingdings" panose="05000000000000000000" pitchFamily="2" charset="2"/>
              <a:buChar char="ü"/>
            </a:pPr>
            <a:r>
              <a:rPr lang="en-US" sz="2800" i="1" smtClean="0">
                <a:latin typeface="Times New Roman" panose="02020603050405020304" pitchFamily="18" charset="0"/>
                <a:cs typeface="Times New Roman" panose="02020603050405020304" pitchFamily="18" charset="0"/>
              </a:rPr>
              <a:t>def_level</a:t>
            </a:r>
            <a:r>
              <a:rPr lang="en-US" sz="2800" smtClean="0">
                <a:latin typeface="Times New Roman" panose="02020603050405020304" pitchFamily="18" charset="0"/>
                <a:cs typeface="Times New Roman" panose="02020603050405020304" pitchFamily="18" charset="0"/>
              </a:rPr>
              <a:t>: level cho </a:t>
            </a:r>
            <a:r>
              <a:rPr lang="en-US" sz="2800" i="1" smtClean="0">
                <a:latin typeface="Times New Roman" panose="02020603050405020304" pitchFamily="18" charset="0"/>
                <a:cs typeface="Times New Roman" panose="02020603050405020304" pitchFamily="18" charset="0"/>
              </a:rPr>
              <a:t>session</a:t>
            </a:r>
            <a:r>
              <a:rPr lang="en-US" sz="2800" smtClean="0">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label</a:t>
            </a:r>
            <a:r>
              <a:rPr lang="en-US" sz="2800" smtClean="0">
                <a:latin typeface="Times New Roman" panose="02020603050405020304" pitchFamily="18" charset="0"/>
                <a:cs typeface="Times New Roman" panose="02020603050405020304" pitchFamily="18" charset="0"/>
              </a:rPr>
              <a:t> mặc định của người dùng (phải thỏa </a:t>
            </a:r>
            <a:r>
              <a:rPr lang="en-US" sz="2800" i="1" smtClean="0">
                <a:latin typeface="Times New Roman" panose="02020603050405020304" pitchFamily="18" charset="0"/>
                <a:cs typeface="Times New Roman" panose="02020603050405020304" pitchFamily="18" charset="0"/>
              </a:rPr>
              <a:t>min level &lt;= default level &lt;= max level</a:t>
            </a:r>
            <a:r>
              <a:rPr lang="en-US" sz="2800" smtClean="0">
                <a:latin typeface="Times New Roman" panose="02020603050405020304" pitchFamily="18" charset="0"/>
                <a:cs typeface="Times New Roman" panose="02020603050405020304" pitchFamily="18" charset="0"/>
              </a:rPr>
              <a:t>). Nếu người quản trị bảo mật không mô tả thông số này thì </a:t>
            </a:r>
            <a:r>
              <a:rPr lang="en-US" sz="2800" i="1" smtClean="0">
                <a:latin typeface="Times New Roman" panose="02020603050405020304" pitchFamily="18" charset="0"/>
                <a:cs typeface="Times New Roman" panose="02020603050405020304" pitchFamily="18" charset="0"/>
              </a:rPr>
              <a:t>default level</a:t>
            </a:r>
            <a:r>
              <a:rPr lang="en-US" sz="2800" smtClean="0">
                <a:latin typeface="Times New Roman" panose="02020603050405020304" pitchFamily="18" charset="0"/>
                <a:cs typeface="Times New Roman" panose="02020603050405020304" pitchFamily="18" charset="0"/>
              </a:rPr>
              <a:t> sẽ là </a:t>
            </a:r>
            <a:r>
              <a:rPr lang="en-US" sz="2800" i="1" smtClean="0">
                <a:latin typeface="Times New Roman" panose="02020603050405020304" pitchFamily="18" charset="0"/>
                <a:cs typeface="Times New Roman" panose="02020603050405020304" pitchFamily="18" charset="0"/>
              </a:rPr>
              <a:t>max level</a:t>
            </a:r>
            <a:r>
              <a:rPr lang="en-US" sz="280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2800" i="1" smtClean="0">
                <a:latin typeface="Times New Roman" panose="02020603050405020304" pitchFamily="18" charset="0"/>
                <a:cs typeface="Times New Roman" panose="02020603050405020304" pitchFamily="18" charset="0"/>
              </a:rPr>
              <a:t>row_level</a:t>
            </a:r>
            <a:r>
              <a:rPr lang="en-US" sz="2800" smtClean="0">
                <a:latin typeface="Times New Roman" panose="02020603050405020304" pitchFamily="18" charset="0"/>
                <a:cs typeface="Times New Roman" panose="02020603050405020304" pitchFamily="18" charset="0"/>
              </a:rPr>
              <a:t>: level cho </a:t>
            </a:r>
            <a:r>
              <a:rPr lang="en-US" sz="2800" i="1" smtClean="0">
                <a:latin typeface="Times New Roman" panose="02020603050405020304" pitchFamily="18" charset="0"/>
                <a:cs typeface="Times New Roman" panose="02020603050405020304" pitchFamily="18" charset="0"/>
              </a:rPr>
              <a:t>row label </a:t>
            </a:r>
            <a:r>
              <a:rPr lang="en-US" sz="2800" smtClean="0">
                <a:latin typeface="Times New Roman" panose="02020603050405020304" pitchFamily="18" charset="0"/>
                <a:cs typeface="Times New Roman" panose="02020603050405020304" pitchFamily="18" charset="0"/>
              </a:rPr>
              <a:t>mặc định của người dùng, dùng để gán nhãn cho dữ liệu mà user đó tạo khi truy xuất bảng được bảo vệ bởi chính sách (phải thỏa </a:t>
            </a:r>
            <a:r>
              <a:rPr lang="en-US" sz="2800" i="1">
                <a:latin typeface="Times New Roman" panose="02020603050405020304" pitchFamily="18" charset="0"/>
                <a:cs typeface="Times New Roman" panose="02020603050405020304" pitchFamily="18" charset="0"/>
              </a:rPr>
              <a:t>min level &lt;=  row level &lt;= max level</a:t>
            </a:r>
            <a:r>
              <a:rPr lang="en-US" sz="2800">
                <a:latin typeface="Times New Roman" panose="02020603050405020304" pitchFamily="18" charset="0"/>
                <a:cs typeface="Times New Roman" panose="02020603050405020304" pitchFamily="18" charset="0"/>
              </a:rPr>
              <a:t>). Nếu người quản trị bảo mật không mô ta thông số này thì </a:t>
            </a:r>
            <a:r>
              <a:rPr lang="en-US" sz="2800" i="1">
                <a:latin typeface="Times New Roman" panose="02020603050405020304" pitchFamily="18" charset="0"/>
                <a:cs typeface="Times New Roman" panose="02020603050405020304" pitchFamily="18" charset="0"/>
              </a:rPr>
              <a:t>default row level</a:t>
            </a:r>
            <a:r>
              <a:rPr lang="en-US" sz="2800">
                <a:latin typeface="Times New Roman" panose="02020603050405020304" pitchFamily="18" charset="0"/>
                <a:cs typeface="Times New Roman" panose="02020603050405020304" pitchFamily="18" charset="0"/>
              </a:rPr>
              <a:t> sẽ là </a:t>
            </a:r>
            <a:r>
              <a:rPr lang="en-US" sz="2800" i="1">
                <a:latin typeface="Times New Roman" panose="02020603050405020304" pitchFamily="18" charset="0"/>
                <a:cs typeface="Times New Roman" panose="02020603050405020304" pitchFamily="18" charset="0"/>
              </a:rPr>
              <a:t>default level</a:t>
            </a:r>
            <a:r>
              <a:rPr lang="en-US" sz="2800">
                <a:latin typeface="Times New Roman" panose="02020603050405020304" pitchFamily="18" charset="0"/>
                <a:cs typeface="Times New Roman" panose="02020603050405020304" pitchFamily="18" charset="0"/>
              </a:rPr>
              <a:t>.</a:t>
            </a:r>
            <a:endParaRPr lang="en-US" sz="28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847857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173480" y="288479"/>
            <a:ext cx="7845286" cy="584775"/>
          </a:xfrm>
        </p:spPr>
        <p:txBody>
          <a:bodyPr>
            <a:noAutofit/>
          </a:bodyPr>
          <a:lstStyle/>
          <a:p>
            <a:r>
              <a:rPr lang="en-US" sz="2700" smtClean="0">
                <a:solidFill>
                  <a:schemeClr val="accent2">
                    <a:lumMod val="75000"/>
                  </a:schemeClr>
                </a:solidFill>
              </a:rPr>
              <a:t>Quản </a:t>
            </a:r>
            <a:r>
              <a:rPr lang="en-US" sz="2700" dirty="0" err="1" smtClean="0">
                <a:solidFill>
                  <a:schemeClr val="accent2">
                    <a:lumMod val="75000"/>
                  </a:schemeClr>
                </a:solidFill>
              </a:rPr>
              <a:t>lý</a:t>
            </a:r>
            <a:r>
              <a:rPr lang="en-US" sz="2700" dirty="0" smtClean="0">
                <a:solidFill>
                  <a:schemeClr val="accent2">
                    <a:lumMod val="75000"/>
                  </a:schemeClr>
                </a:solidFill>
              </a:rPr>
              <a:t> </a:t>
            </a:r>
            <a:r>
              <a:rPr lang="en-US" sz="2700" dirty="0" err="1" smtClean="0">
                <a:solidFill>
                  <a:schemeClr val="accent2">
                    <a:lumMod val="75000"/>
                  </a:schemeClr>
                </a:solidFill>
              </a:rPr>
              <a:t>người</a:t>
            </a:r>
            <a:r>
              <a:rPr lang="en-US" sz="2700" dirty="0" smtClean="0">
                <a:solidFill>
                  <a:schemeClr val="accent2">
                    <a:lumMod val="75000"/>
                  </a:schemeClr>
                </a:solidFill>
              </a:rPr>
              <a:t> dung </a:t>
            </a:r>
            <a:r>
              <a:rPr lang="en-US" sz="2700" dirty="0" err="1" smtClean="0">
                <a:solidFill>
                  <a:schemeClr val="accent2">
                    <a:lumMod val="75000"/>
                  </a:schemeClr>
                </a:solidFill>
              </a:rPr>
              <a:t>theo</a:t>
            </a:r>
            <a:r>
              <a:rPr lang="en-US" sz="2700" dirty="0" smtClean="0">
                <a:solidFill>
                  <a:schemeClr val="accent2">
                    <a:lumMod val="75000"/>
                  </a:schemeClr>
                </a:solidFill>
              </a:rPr>
              <a:t> </a:t>
            </a:r>
            <a:r>
              <a:rPr lang="en-US" sz="2700" dirty="0" err="1" smtClean="0">
                <a:solidFill>
                  <a:schemeClr val="accent2">
                    <a:lumMod val="75000"/>
                  </a:schemeClr>
                </a:solidFill>
              </a:rPr>
              <a:t>từng</a:t>
            </a:r>
            <a:r>
              <a:rPr lang="en-US" sz="2700" dirty="0" smtClean="0">
                <a:solidFill>
                  <a:schemeClr val="accent2">
                    <a:lumMod val="75000"/>
                  </a:schemeClr>
                </a:solidFill>
              </a:rPr>
              <a:t> </a:t>
            </a:r>
            <a:r>
              <a:rPr lang="en-US" sz="2700" dirty="0" err="1" smtClean="0">
                <a:solidFill>
                  <a:schemeClr val="accent2">
                    <a:lumMod val="75000"/>
                  </a:schemeClr>
                </a:solidFill>
              </a:rPr>
              <a:t>thành</a:t>
            </a:r>
            <a:r>
              <a:rPr lang="en-US" sz="2700" dirty="0" smtClean="0">
                <a:solidFill>
                  <a:schemeClr val="accent2">
                    <a:lumMod val="75000"/>
                  </a:schemeClr>
                </a:solidFill>
              </a:rPr>
              <a:t> </a:t>
            </a:r>
            <a:r>
              <a:rPr lang="en-US" sz="2700" dirty="0" err="1" smtClean="0">
                <a:solidFill>
                  <a:schemeClr val="accent2">
                    <a:lumMod val="75000"/>
                  </a:schemeClr>
                </a:solidFill>
              </a:rPr>
              <a:t>phần</a:t>
            </a:r>
            <a:r>
              <a:rPr lang="en-US" sz="2700" dirty="0" smtClean="0">
                <a:solidFill>
                  <a:schemeClr val="accent2">
                    <a:lumMod val="75000"/>
                  </a:schemeClr>
                </a:solidFill>
              </a:rPr>
              <a:t> </a:t>
            </a:r>
            <a:r>
              <a:rPr lang="en-US" sz="2700" dirty="0" err="1" smtClean="0">
                <a:solidFill>
                  <a:schemeClr val="accent2">
                    <a:lumMod val="75000"/>
                  </a:schemeClr>
                </a:solidFill>
              </a:rPr>
              <a:t>của</a:t>
            </a:r>
            <a:r>
              <a:rPr lang="en-US" sz="2700" dirty="0" smtClean="0">
                <a:solidFill>
                  <a:schemeClr val="accent2">
                    <a:lumMod val="75000"/>
                  </a:schemeClr>
                </a:solidFill>
              </a:rPr>
              <a:t> </a:t>
            </a:r>
            <a:r>
              <a:rPr lang="en-US" sz="2700" dirty="0" err="1" smtClean="0">
                <a:solidFill>
                  <a:schemeClr val="accent2">
                    <a:lumMod val="75000"/>
                  </a:schemeClr>
                </a:solidFill>
              </a:rPr>
              <a:t>nhãn</a:t>
            </a:r>
            <a:endParaRPr lang="en-US" sz="2700" dirty="0">
              <a:solidFill>
                <a:schemeClr val="accent2">
                  <a:lumMod val="75000"/>
                </a:schemeClr>
              </a:solidFill>
            </a:endParaRPr>
          </a:p>
        </p:txBody>
      </p:sp>
      <p:sp>
        <p:nvSpPr>
          <p:cNvPr id="5" name="Content Placeholder 2"/>
          <p:cNvSpPr txBox="1">
            <a:spLocks/>
          </p:cNvSpPr>
          <p:nvPr/>
        </p:nvSpPr>
        <p:spPr>
          <a:xfrm>
            <a:off x="1173480" y="1134012"/>
            <a:ext cx="7711440" cy="5374640"/>
          </a:xfrm>
          <a:prstGeom prst="rect">
            <a:avLst/>
          </a:prstGeom>
        </p:spPr>
        <p:txBody>
          <a:bodyPr vert="horz" lIns="91440" tIns="45720" rIns="91440" bIns="45720" rtlCol="0">
            <a:noAutofit/>
          </a:bodyPr>
          <a:lstStyle>
            <a:lvl1pPr marL="228600" indent="-228600" algn="just" defTabSz="914400" rtl="0" eaLnBrk="1" latinLnBrk="0" hangingPunct="1">
              <a:lnSpc>
                <a:spcPct val="90000"/>
              </a:lnSpc>
              <a:spcBef>
                <a:spcPts val="1000"/>
              </a:spcBef>
              <a:buFont typeface="Wingdings" panose="05000000000000000000" pitchFamily="2" charset="2"/>
              <a:buChar char="q"/>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1pPr>
            <a:lvl2pPr marL="685800" indent="-228600" algn="just" defTabSz="914400" rtl="0" eaLnBrk="1" latinLnBrk="0" hangingPunct="1">
              <a:lnSpc>
                <a:spcPct val="90000"/>
              </a:lnSpc>
              <a:spcBef>
                <a:spcPts val="500"/>
              </a:spcBef>
              <a:buFont typeface="Courier New" panose="02070309020205020404" pitchFamily="49" charset="0"/>
              <a:buChar char="o"/>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2pPr>
            <a:lvl3pPr marL="1143000" indent="-228600" algn="just" defTabSz="914400" rtl="0" eaLnBrk="1" latinLnBrk="0" hangingPunct="1">
              <a:lnSpc>
                <a:spcPct val="90000"/>
              </a:lnSpc>
              <a:spcBef>
                <a:spcPts val="500"/>
              </a:spcBef>
              <a:buFont typeface="Wingdings" panose="05000000000000000000" pitchFamily="2" charset="2"/>
              <a:buChar char="§"/>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500" dirty="0">
                <a:solidFill>
                  <a:srgbClr val="FF0000"/>
                </a:solidFill>
                <a:latin typeface="+mj-lt"/>
              </a:rPr>
              <a:t>Compartment:Gồm có 4 thông số chính: </a:t>
            </a:r>
            <a:endParaRPr lang="en-US" sz="2500" dirty="0">
              <a:solidFill>
                <a:srgbClr val="FF0000"/>
              </a:solidFill>
              <a:latin typeface="+mj-lt"/>
            </a:endParaRPr>
          </a:p>
          <a:p>
            <a:pPr>
              <a:buFont typeface="Wingdings" panose="05000000000000000000" pitchFamily="2" charset="2"/>
              <a:buChar char="ü"/>
            </a:pPr>
            <a:r>
              <a:rPr lang="vi-VN" sz="2500" dirty="0">
                <a:latin typeface="+mj-lt"/>
              </a:rPr>
              <a:t> read_comps: danh sách các compartment mà người dùng được quyền đọc. </a:t>
            </a:r>
            <a:endParaRPr lang="en-US" sz="2500" dirty="0">
              <a:latin typeface="+mj-lt"/>
            </a:endParaRPr>
          </a:p>
          <a:p>
            <a:pPr>
              <a:buFont typeface="Wingdings" panose="05000000000000000000" pitchFamily="2" charset="2"/>
              <a:buChar char="ü"/>
            </a:pPr>
            <a:r>
              <a:rPr lang="vi-VN" sz="2500" dirty="0">
                <a:latin typeface="+mj-lt"/>
              </a:rPr>
              <a:t>write_comps: danh sách các compartment mà người dùng được quyền viết (danh sách này phải là tập con của danh sách read_comps). </a:t>
            </a:r>
            <a:endParaRPr lang="en-US" sz="2500" dirty="0">
              <a:latin typeface="+mj-lt"/>
            </a:endParaRPr>
          </a:p>
          <a:p>
            <a:pPr>
              <a:buFont typeface="Wingdings" panose="05000000000000000000" pitchFamily="2" charset="2"/>
              <a:buChar char="ü"/>
            </a:pPr>
            <a:r>
              <a:rPr lang="vi-VN" sz="2500" dirty="0">
                <a:latin typeface="+mj-lt"/>
              </a:rPr>
              <a:t> def_comps: danh sách các compartment chosession labelmặc địnhcủa người dùng đó (danh sách này phải là tập con của danh sách read_comps). </a:t>
            </a:r>
            <a:endParaRPr lang="en-US" sz="2500" dirty="0">
              <a:latin typeface="+mj-lt"/>
            </a:endParaRPr>
          </a:p>
          <a:p>
            <a:pPr>
              <a:buFont typeface="Wingdings" panose="05000000000000000000" pitchFamily="2" charset="2"/>
              <a:buChar char="ü"/>
            </a:pPr>
            <a:r>
              <a:rPr lang="vi-VN" sz="2500" dirty="0">
                <a:latin typeface="+mj-lt"/>
              </a:rPr>
              <a:t>row_comps: danh sách các compartment cho row labelmặc định của người dùng, dùng để gán nhãn cho dữ liệu mà người dùng đó tạo khi truy xuất bảng được bảo vệ bởi chính sách (danh sách này phải là tập con của danh sách read_comps và write_comps).</a:t>
            </a:r>
            <a:endParaRPr lang="en-US" sz="2500" dirty="0">
              <a:latin typeface="+mj-lt"/>
            </a:endParaRPr>
          </a:p>
        </p:txBody>
      </p:sp>
    </p:spTree>
    <p:extLst>
      <p:ext uri="{BB962C8B-B14F-4D97-AF65-F5344CB8AC3E}">
        <p14:creationId xmlns:p14="http://schemas.microsoft.com/office/powerpoint/2010/main" val="116222675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600" smtClean="0">
                <a:effectLst>
                  <a:outerShdw blurRad="38100" dist="38100" dir="2700000" algn="tl">
                    <a:srgbClr val="000000">
                      <a:alpha val="43137"/>
                    </a:srgbClr>
                  </a:outerShdw>
                </a:effectLst>
              </a:rPr>
              <a:t>NỘI DUNG</a:t>
            </a:r>
            <a:endParaRPr lang="en-US" sz="3600">
              <a:effectLst>
                <a:outerShdw blurRad="38100" dist="38100" dir="2700000" algn="tl">
                  <a:srgbClr val="000000">
                    <a:alpha val="43137"/>
                  </a:srgbClr>
                </a:outerShdw>
              </a:effectLst>
            </a:endParaRPr>
          </a:p>
        </p:txBody>
      </p:sp>
      <p:sp>
        <p:nvSpPr>
          <p:cNvPr id="6" name="Title 1"/>
          <p:cNvSpPr txBox="1">
            <a:spLocks/>
          </p:cNvSpPr>
          <p:nvPr/>
        </p:nvSpPr>
        <p:spPr>
          <a:xfrm>
            <a:off x="3369756" y="812942"/>
            <a:ext cx="5715916" cy="133894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800" b="1" kern="1200">
                <a:solidFill>
                  <a:schemeClr val="bg1"/>
                </a:solidFill>
                <a:latin typeface="Tahoma" pitchFamily="34" charset="0"/>
                <a:ea typeface="Tahoma" pitchFamily="34" charset="0"/>
                <a:cs typeface="Tahoma" pitchFamily="34" charset="0"/>
              </a:defRPr>
            </a:lvl1pPr>
          </a:lstStyle>
          <a:p>
            <a:r>
              <a:rPr lang="en-US" sz="3200" smtClean="0">
                <a:solidFill>
                  <a:srgbClr val="FF0000"/>
                </a:solidFill>
                <a:effectLst>
                  <a:outerShdw blurRad="38100" dist="38100" dir="2700000" algn="tl">
                    <a:srgbClr val="000000">
                      <a:alpha val="43137"/>
                    </a:srgbClr>
                  </a:outerShdw>
                </a:effectLst>
              </a:rPr>
              <a:t>CÁC PHẦN TRÌNH BÀY</a:t>
            </a:r>
            <a:endParaRPr lang="vi-VN" sz="3200">
              <a:solidFill>
                <a:srgbClr val="FF0000"/>
              </a:solidFill>
              <a:effectLst>
                <a:outerShdw blurRad="38100" dist="38100" dir="2700000" algn="tl">
                  <a:srgbClr val="000000">
                    <a:alpha val="43137"/>
                  </a:srgbClr>
                </a:outerShdw>
              </a:effectLst>
            </a:endParaRPr>
          </a:p>
        </p:txBody>
      </p:sp>
      <p:sp>
        <p:nvSpPr>
          <p:cNvPr id="7" name="Rectangle 6"/>
          <p:cNvSpPr/>
          <p:nvPr/>
        </p:nvSpPr>
        <p:spPr>
          <a:xfrm>
            <a:off x="984742" y="2191168"/>
            <a:ext cx="7751296" cy="2391424"/>
          </a:xfrm>
          <a:prstGeom prst="rect">
            <a:avLst/>
          </a:prstGeom>
        </p:spPr>
        <p:txBody>
          <a:bodyPr wrap="square">
            <a:spAutoFit/>
          </a:bodyPr>
          <a:lstStyle/>
          <a:p>
            <a:pPr marL="857250" indent="-857250" algn="just">
              <a:spcAft>
                <a:spcPts val="0"/>
              </a:spcAft>
              <a:buAutoNum type="romanUcPeriod"/>
            </a:pPr>
            <a:r>
              <a:rPr lang="en-US" sz="3600" b="1" dirty="0" err="1" smtClean="0">
                <a:latin typeface="Times New Roman" panose="02020603050405020304" pitchFamily="18" charset="0"/>
                <a:cs typeface="Times New Roman" panose="02020603050405020304" pitchFamily="18" charset="0"/>
              </a:rPr>
              <a:t>Giới</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thiệu</a:t>
            </a:r>
            <a:endParaRPr lang="en-US" sz="3600" b="1" dirty="0" smtClean="0">
              <a:latin typeface="Times New Roman" panose="02020603050405020304" pitchFamily="18" charset="0"/>
              <a:cs typeface="Times New Roman" panose="02020603050405020304" pitchFamily="18" charset="0"/>
            </a:endParaRPr>
          </a:p>
          <a:p>
            <a:pPr marL="857250" indent="-857250" algn="just">
              <a:spcAft>
                <a:spcPts val="0"/>
              </a:spcAft>
              <a:buAutoNum type="romanUcPeriod"/>
            </a:pPr>
            <a:r>
              <a:rPr lang="en-US" sz="3600" b="1" dirty="0" err="1" smtClean="0">
                <a:latin typeface="Times New Roman" panose="02020603050405020304" pitchFamily="18" charset="0"/>
                <a:cs typeface="Times New Roman" panose="02020603050405020304" pitchFamily="18" charset="0"/>
              </a:rPr>
              <a:t>Phân</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tích</a:t>
            </a:r>
            <a:r>
              <a:rPr lang="en-US" sz="3600" b="1" dirty="0" smtClean="0">
                <a:latin typeface="Times New Roman" panose="02020603050405020304" pitchFamily="18" charset="0"/>
                <a:cs typeface="Times New Roman" panose="02020603050405020304" pitchFamily="18" charset="0"/>
              </a:rPr>
              <a:t> Oracle </a:t>
            </a:r>
            <a:r>
              <a:rPr lang="en-US" sz="3600" b="1" dirty="0" err="1" smtClean="0">
                <a:latin typeface="Times New Roman" panose="02020603050405020304" pitchFamily="18" charset="0"/>
                <a:cs typeface="Times New Roman" panose="02020603050405020304" pitchFamily="18" charset="0"/>
              </a:rPr>
              <a:t>đảm</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bảo</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tính</a:t>
            </a:r>
            <a:r>
              <a:rPr lang="en-US" sz="3600" b="1" dirty="0" smtClean="0">
                <a:latin typeface="Times New Roman" panose="02020603050405020304" pitchFamily="18" charset="0"/>
                <a:cs typeface="Times New Roman" panose="02020603050405020304" pitchFamily="18" charset="0"/>
              </a:rPr>
              <a:t> Integrity </a:t>
            </a:r>
            <a:r>
              <a:rPr lang="en-US" sz="3600" b="1" dirty="0" err="1" smtClean="0">
                <a:latin typeface="Times New Roman" panose="02020603050405020304" pitchFamily="18" charset="0"/>
                <a:cs typeface="Times New Roman" panose="02020603050405020304" pitchFamily="18" charset="0"/>
              </a:rPr>
              <a:t>bằng</a:t>
            </a:r>
            <a:r>
              <a:rPr lang="en-US" sz="3600" b="1" dirty="0" smtClean="0">
                <a:latin typeface="Times New Roman" panose="02020603050405020304" pitchFamily="18" charset="0"/>
                <a:cs typeface="Times New Roman" panose="02020603050405020304" pitchFamily="18" charset="0"/>
              </a:rPr>
              <a:t> OLS</a:t>
            </a:r>
            <a:endParaRPr lang="en-US" sz="3600" b="1" dirty="0">
              <a:latin typeface="Times New Roman" panose="02020603050405020304" pitchFamily="18" charset="0"/>
              <a:cs typeface="Times New Roman" panose="02020603050405020304" pitchFamily="18" charset="0"/>
            </a:endParaRPr>
          </a:p>
          <a:p>
            <a:pPr algn="just">
              <a:lnSpc>
                <a:spcPct val="115000"/>
              </a:lnSpc>
              <a:spcAft>
                <a:spcPts val="0"/>
              </a:spcAft>
            </a:pPr>
            <a:r>
              <a:rPr lang="en-US" sz="3600" b="1" dirty="0" smtClean="0">
                <a:latin typeface="Times New Roman" panose="02020603050405020304" pitchFamily="18" charset="0"/>
                <a:cs typeface="Times New Roman" panose="02020603050405020304" pitchFamily="18" charset="0"/>
              </a:rPr>
              <a:t>III. </a:t>
            </a:r>
            <a:r>
              <a:rPr lang="en-US" sz="3600" b="1" dirty="0" err="1" smtClean="0">
                <a:latin typeface="Times New Roman" panose="02020603050405020304" pitchFamily="18" charset="0"/>
                <a:cs typeface="Times New Roman" panose="02020603050405020304" pitchFamily="18" charset="0"/>
              </a:rPr>
              <a:t>Chạy</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chương</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trình</a:t>
            </a:r>
            <a:r>
              <a:rPr lang="en-US" sz="3600" b="1" dirty="0" smtClean="0">
                <a:latin typeface="Times New Roman" panose="02020603050405020304" pitchFamily="18" charset="0"/>
                <a:cs typeface="Times New Roman" panose="02020603050405020304" pitchFamily="18" charset="0"/>
              </a:rPr>
              <a:t> Demo</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995650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iterate type="lt">
                                    <p:tmPct val="0"/>
                                  </p:iterate>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iterate type="lt">
                                    <p:tmPct val="0"/>
                                  </p:iterate>
                                  <p:childTnLst>
                                    <p:set>
                                      <p:cBhvr>
                                        <p:cTn id="16" dur="1" fill="hold">
                                          <p:stCondLst>
                                            <p:cond delay="0"/>
                                          </p:stCondLst>
                                        </p:cTn>
                                        <p:tgtEl>
                                          <p:spTgt spid="7">
                                            <p:txEl>
                                              <p:pRg st="1" end="1"/>
                                            </p:txEl>
                                          </p:spTgt>
                                        </p:tgtEl>
                                        <p:attrNameLst>
                                          <p:attrName>style.visibility</p:attrName>
                                        </p:attrNameLst>
                                      </p:cBhvr>
                                      <p:to>
                                        <p:strVal val="visible"/>
                                      </p:to>
                                    </p:set>
                                    <p:anim calcmode="lin" valueType="num">
                                      <p:cBhvr additive="base">
                                        <p:cTn id="1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iterate type="lt">
                                    <p:tmPct val="0"/>
                                  </p:iterate>
                                  <p:childTnLst>
                                    <p:set>
                                      <p:cBhvr>
                                        <p:cTn id="20" dur="1" fill="hold">
                                          <p:stCondLst>
                                            <p:cond delay="0"/>
                                          </p:stCondLst>
                                        </p:cTn>
                                        <p:tgtEl>
                                          <p:spTgt spid="7">
                                            <p:txEl>
                                              <p:pRg st="2" end="2"/>
                                            </p:txEl>
                                          </p:spTgt>
                                        </p:tgtEl>
                                        <p:attrNameLst>
                                          <p:attrName>style.visibility</p:attrName>
                                        </p:attrNameLst>
                                      </p:cBhvr>
                                      <p:to>
                                        <p:strVal val="visible"/>
                                      </p:to>
                                    </p:set>
                                    <p:anim calcmode="lin" valueType="num">
                                      <p:cBhvr additive="base">
                                        <p:cTn id="2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mph" presetSubtype="0" fill="hold" nodeType="clickEffect">
                                  <p:stCondLst>
                                    <p:cond delay="0"/>
                                  </p:stCondLst>
                                  <p:iterate type="lt">
                                    <p:tmPct val="4000"/>
                                  </p:iterate>
                                  <p:childTnLst>
                                    <p:set>
                                      <p:cBhvr override="childStyle">
                                        <p:cTn id="26" dur="500" fill="hold"/>
                                        <p:tgtEl>
                                          <p:spTgt spid="7">
                                            <p:txEl>
                                              <p:pRg st="0" end="0"/>
                                            </p:txEl>
                                          </p:spTgt>
                                        </p:tgtEl>
                                        <p:attrNameLst>
                                          <p:attrName>style.color</p:attrName>
                                        </p:attrNameLst>
                                      </p:cBhvr>
                                      <p:to>
                                        <p:clrVal>
                                          <a:srgbClr val="FF0000"/>
                                        </p:clrVal>
                                      </p:to>
                                    </p:set>
                                    <p:set>
                                      <p:cBhvr>
                                        <p:cTn id="27" dur="500" fill="hold"/>
                                        <p:tgtEl>
                                          <p:spTgt spid="7">
                                            <p:txEl>
                                              <p:pRg st="0" end="0"/>
                                            </p:txEl>
                                          </p:spTgt>
                                        </p:tgtEl>
                                        <p:attrNameLst>
                                          <p:attrName>fillcolor</p:attrName>
                                        </p:attrNameLst>
                                      </p:cBhvr>
                                      <p:to>
                                        <p:clrVal>
                                          <a:srgbClr val="FF0000"/>
                                        </p:clrVal>
                                      </p:to>
                                    </p:set>
                                    <p:set>
                                      <p:cBhvr>
                                        <p:cTn id="28" dur="500" fill="hold"/>
                                        <p:tgtEl>
                                          <p:spTgt spid="7">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173480" y="288479"/>
            <a:ext cx="7845286" cy="584775"/>
          </a:xfrm>
        </p:spPr>
        <p:txBody>
          <a:bodyPr>
            <a:noAutofit/>
          </a:bodyPr>
          <a:lstStyle/>
          <a:p>
            <a:r>
              <a:rPr lang="en-US" sz="2700" smtClean="0">
                <a:solidFill>
                  <a:schemeClr val="accent2">
                    <a:lumMod val="75000"/>
                  </a:schemeClr>
                </a:solidFill>
              </a:rPr>
              <a:t>Quản </a:t>
            </a:r>
            <a:r>
              <a:rPr lang="en-US" sz="2700" dirty="0" err="1" smtClean="0">
                <a:solidFill>
                  <a:schemeClr val="accent2">
                    <a:lumMod val="75000"/>
                  </a:schemeClr>
                </a:solidFill>
              </a:rPr>
              <a:t>lý</a:t>
            </a:r>
            <a:r>
              <a:rPr lang="en-US" sz="2700" dirty="0" smtClean="0">
                <a:solidFill>
                  <a:schemeClr val="accent2">
                    <a:lumMod val="75000"/>
                  </a:schemeClr>
                </a:solidFill>
              </a:rPr>
              <a:t> </a:t>
            </a:r>
            <a:r>
              <a:rPr lang="en-US" sz="2700" dirty="0" err="1" smtClean="0">
                <a:solidFill>
                  <a:schemeClr val="accent2">
                    <a:lumMod val="75000"/>
                  </a:schemeClr>
                </a:solidFill>
              </a:rPr>
              <a:t>người</a:t>
            </a:r>
            <a:r>
              <a:rPr lang="en-US" sz="2700" dirty="0" smtClean="0">
                <a:solidFill>
                  <a:schemeClr val="accent2">
                    <a:lumMod val="75000"/>
                  </a:schemeClr>
                </a:solidFill>
              </a:rPr>
              <a:t> dung </a:t>
            </a:r>
            <a:r>
              <a:rPr lang="en-US" sz="2700" dirty="0" err="1" smtClean="0">
                <a:solidFill>
                  <a:schemeClr val="accent2">
                    <a:lumMod val="75000"/>
                  </a:schemeClr>
                </a:solidFill>
              </a:rPr>
              <a:t>theo</a:t>
            </a:r>
            <a:r>
              <a:rPr lang="en-US" sz="2700" dirty="0" smtClean="0">
                <a:solidFill>
                  <a:schemeClr val="accent2">
                    <a:lumMod val="75000"/>
                  </a:schemeClr>
                </a:solidFill>
              </a:rPr>
              <a:t> </a:t>
            </a:r>
            <a:r>
              <a:rPr lang="en-US" sz="2700" dirty="0" err="1" smtClean="0">
                <a:solidFill>
                  <a:schemeClr val="accent2">
                    <a:lumMod val="75000"/>
                  </a:schemeClr>
                </a:solidFill>
              </a:rPr>
              <a:t>từng</a:t>
            </a:r>
            <a:r>
              <a:rPr lang="en-US" sz="2700" dirty="0" smtClean="0">
                <a:solidFill>
                  <a:schemeClr val="accent2">
                    <a:lumMod val="75000"/>
                  </a:schemeClr>
                </a:solidFill>
              </a:rPr>
              <a:t> </a:t>
            </a:r>
            <a:r>
              <a:rPr lang="en-US" sz="2700" dirty="0" err="1" smtClean="0">
                <a:solidFill>
                  <a:schemeClr val="accent2">
                    <a:lumMod val="75000"/>
                  </a:schemeClr>
                </a:solidFill>
              </a:rPr>
              <a:t>thành</a:t>
            </a:r>
            <a:r>
              <a:rPr lang="en-US" sz="2700" dirty="0" smtClean="0">
                <a:solidFill>
                  <a:schemeClr val="accent2">
                    <a:lumMod val="75000"/>
                  </a:schemeClr>
                </a:solidFill>
              </a:rPr>
              <a:t> </a:t>
            </a:r>
            <a:r>
              <a:rPr lang="en-US" sz="2700" dirty="0" err="1" smtClean="0">
                <a:solidFill>
                  <a:schemeClr val="accent2">
                    <a:lumMod val="75000"/>
                  </a:schemeClr>
                </a:solidFill>
              </a:rPr>
              <a:t>phần</a:t>
            </a:r>
            <a:r>
              <a:rPr lang="en-US" sz="2700" dirty="0" smtClean="0">
                <a:solidFill>
                  <a:schemeClr val="accent2">
                    <a:lumMod val="75000"/>
                  </a:schemeClr>
                </a:solidFill>
              </a:rPr>
              <a:t> </a:t>
            </a:r>
            <a:r>
              <a:rPr lang="en-US" sz="2700" dirty="0" err="1" smtClean="0">
                <a:solidFill>
                  <a:schemeClr val="accent2">
                    <a:lumMod val="75000"/>
                  </a:schemeClr>
                </a:solidFill>
              </a:rPr>
              <a:t>của</a:t>
            </a:r>
            <a:r>
              <a:rPr lang="en-US" sz="2700" dirty="0" smtClean="0">
                <a:solidFill>
                  <a:schemeClr val="accent2">
                    <a:lumMod val="75000"/>
                  </a:schemeClr>
                </a:solidFill>
              </a:rPr>
              <a:t> </a:t>
            </a:r>
            <a:r>
              <a:rPr lang="en-US" sz="2700" dirty="0" err="1" smtClean="0">
                <a:solidFill>
                  <a:schemeClr val="accent2">
                    <a:lumMod val="75000"/>
                  </a:schemeClr>
                </a:solidFill>
              </a:rPr>
              <a:t>nhãn</a:t>
            </a:r>
            <a:endParaRPr lang="en-US" sz="2700" dirty="0">
              <a:solidFill>
                <a:schemeClr val="accent2">
                  <a:lumMod val="75000"/>
                </a:schemeClr>
              </a:solidFill>
            </a:endParaRPr>
          </a:p>
        </p:txBody>
      </p:sp>
      <p:sp>
        <p:nvSpPr>
          <p:cNvPr id="5" name="Content Placeholder 2"/>
          <p:cNvSpPr txBox="1">
            <a:spLocks/>
          </p:cNvSpPr>
          <p:nvPr/>
        </p:nvSpPr>
        <p:spPr>
          <a:xfrm>
            <a:off x="1173480" y="1148080"/>
            <a:ext cx="7711440" cy="5374640"/>
          </a:xfrm>
          <a:prstGeom prst="rect">
            <a:avLst/>
          </a:prstGeom>
        </p:spPr>
        <p:txBody>
          <a:bodyPr vert="horz" lIns="91440" tIns="45720" rIns="91440" bIns="45720" rtlCol="0">
            <a:noAutofit/>
          </a:bodyPr>
          <a:lstStyle>
            <a:lvl1pPr marL="228600" indent="-228600" algn="just" defTabSz="914400" rtl="0" eaLnBrk="1" latinLnBrk="0" hangingPunct="1">
              <a:lnSpc>
                <a:spcPct val="90000"/>
              </a:lnSpc>
              <a:spcBef>
                <a:spcPts val="1000"/>
              </a:spcBef>
              <a:buFont typeface="Wingdings" panose="05000000000000000000" pitchFamily="2" charset="2"/>
              <a:buChar char="q"/>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1pPr>
            <a:lvl2pPr marL="685800" indent="-228600" algn="just" defTabSz="914400" rtl="0" eaLnBrk="1" latinLnBrk="0" hangingPunct="1">
              <a:lnSpc>
                <a:spcPct val="90000"/>
              </a:lnSpc>
              <a:spcBef>
                <a:spcPts val="500"/>
              </a:spcBef>
              <a:buFont typeface="Courier New" panose="02070309020205020404" pitchFamily="49" charset="0"/>
              <a:buChar char="o"/>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2pPr>
            <a:lvl3pPr marL="1143000" indent="-228600" algn="just" defTabSz="914400" rtl="0" eaLnBrk="1" latinLnBrk="0" hangingPunct="1">
              <a:lnSpc>
                <a:spcPct val="90000"/>
              </a:lnSpc>
              <a:spcBef>
                <a:spcPts val="500"/>
              </a:spcBef>
              <a:buFont typeface="Wingdings" panose="05000000000000000000" pitchFamily="2" charset="2"/>
              <a:buChar char="§"/>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500" dirty="0">
                <a:solidFill>
                  <a:srgbClr val="FF0000"/>
                </a:solidFill>
                <a:latin typeface="+mj-lt"/>
              </a:rPr>
              <a:t>Group:Gồm có 4 thông số chính: </a:t>
            </a:r>
            <a:endParaRPr lang="en-US" sz="2500" dirty="0">
              <a:solidFill>
                <a:srgbClr val="FF0000"/>
              </a:solidFill>
              <a:latin typeface="+mj-lt"/>
            </a:endParaRPr>
          </a:p>
          <a:p>
            <a:pPr>
              <a:buFont typeface="Wingdings" panose="05000000000000000000" pitchFamily="2" charset="2"/>
              <a:buChar char="ü"/>
            </a:pPr>
            <a:r>
              <a:rPr lang="vi-VN" sz="2500" dirty="0">
                <a:latin typeface="+mj-lt"/>
              </a:rPr>
              <a:t> read_groups: danh sách các groups mà người dùng được quyền đọc. </a:t>
            </a:r>
            <a:endParaRPr lang="en-US" sz="2500" dirty="0">
              <a:latin typeface="+mj-lt"/>
            </a:endParaRPr>
          </a:p>
          <a:p>
            <a:pPr>
              <a:buFont typeface="Wingdings" panose="05000000000000000000" pitchFamily="2" charset="2"/>
              <a:buChar char="ü"/>
            </a:pPr>
            <a:r>
              <a:rPr lang="vi-VN" sz="2500" dirty="0">
                <a:latin typeface="+mj-lt"/>
              </a:rPr>
              <a:t>write_ groups: danh sách các groups mà người dùng được quyền viết (danh sách này phải là tập con của danh sách read_groups). </a:t>
            </a:r>
            <a:endParaRPr lang="en-US" sz="2500" dirty="0">
              <a:latin typeface="+mj-lt"/>
            </a:endParaRPr>
          </a:p>
          <a:p>
            <a:pPr>
              <a:buFont typeface="Wingdings" panose="05000000000000000000" pitchFamily="2" charset="2"/>
              <a:buChar char="ü"/>
            </a:pPr>
            <a:r>
              <a:rPr lang="vi-VN" sz="2500" dirty="0">
                <a:latin typeface="+mj-lt"/>
              </a:rPr>
              <a:t>def_ groups: danh sách các groups cho session label mặc định của người dùng đó (danh sách này phải là tập con của danh sách read_groups). </a:t>
            </a:r>
            <a:endParaRPr lang="en-US" sz="2500" dirty="0">
              <a:latin typeface="+mj-lt"/>
            </a:endParaRPr>
          </a:p>
          <a:p>
            <a:pPr>
              <a:buFont typeface="Wingdings" panose="05000000000000000000" pitchFamily="2" charset="2"/>
              <a:buChar char="ü"/>
            </a:pPr>
            <a:r>
              <a:rPr lang="vi-VN" sz="2500" dirty="0">
                <a:latin typeface="+mj-lt"/>
              </a:rPr>
              <a:t>row_ groups: danh sách các groupscho row label mặc định của người dùng đó, dùng để gán nhãn cho dữ liệu mà người dùng đó tạo ra khi truy xuất bảng được bảo vệ bởi chính sách (danh sách này phải là tập con của danh sách read_groups và write_groups)</a:t>
            </a:r>
            <a:endParaRPr lang="en-US" sz="2500" dirty="0">
              <a:latin typeface="+mj-lt"/>
            </a:endParaRPr>
          </a:p>
        </p:txBody>
      </p:sp>
    </p:spTree>
    <p:extLst>
      <p:ext uri="{BB962C8B-B14F-4D97-AF65-F5344CB8AC3E}">
        <p14:creationId xmlns:p14="http://schemas.microsoft.com/office/powerpoint/2010/main" val="122030438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173480" y="288479"/>
            <a:ext cx="7845286" cy="584775"/>
          </a:xfrm>
        </p:spPr>
        <p:txBody>
          <a:bodyPr>
            <a:noAutofit/>
          </a:bodyPr>
          <a:lstStyle/>
          <a:p>
            <a:r>
              <a:rPr lang="en-US" sz="2700" smtClean="0">
                <a:solidFill>
                  <a:schemeClr val="accent2">
                    <a:lumMod val="75000"/>
                  </a:schemeClr>
                </a:solidFill>
              </a:rPr>
              <a:t>Quản </a:t>
            </a:r>
            <a:r>
              <a:rPr lang="en-US" sz="2700" dirty="0" err="1" smtClean="0">
                <a:solidFill>
                  <a:schemeClr val="accent2">
                    <a:lumMod val="75000"/>
                  </a:schemeClr>
                </a:solidFill>
              </a:rPr>
              <a:t>lý</a:t>
            </a:r>
            <a:r>
              <a:rPr lang="en-US" sz="2700" dirty="0" smtClean="0">
                <a:solidFill>
                  <a:schemeClr val="accent2">
                    <a:lumMod val="75000"/>
                  </a:schemeClr>
                </a:solidFill>
              </a:rPr>
              <a:t> </a:t>
            </a:r>
            <a:r>
              <a:rPr lang="en-US" sz="2700" dirty="0" err="1" smtClean="0">
                <a:solidFill>
                  <a:schemeClr val="accent2">
                    <a:lumMod val="75000"/>
                  </a:schemeClr>
                </a:solidFill>
              </a:rPr>
              <a:t>người</a:t>
            </a:r>
            <a:r>
              <a:rPr lang="en-US" sz="2700" dirty="0" smtClean="0">
                <a:solidFill>
                  <a:schemeClr val="accent2">
                    <a:lumMod val="75000"/>
                  </a:schemeClr>
                </a:solidFill>
              </a:rPr>
              <a:t> </a:t>
            </a:r>
            <a:r>
              <a:rPr lang="en-US" sz="2700" smtClean="0">
                <a:solidFill>
                  <a:schemeClr val="accent2">
                    <a:lumMod val="75000"/>
                  </a:schemeClr>
                </a:solidFill>
              </a:rPr>
              <a:t>dung thông qua các </a:t>
            </a:r>
            <a:r>
              <a:rPr lang="en-US" sz="2700" dirty="0" err="1" smtClean="0">
                <a:solidFill>
                  <a:schemeClr val="accent2">
                    <a:lumMod val="75000"/>
                  </a:schemeClr>
                </a:solidFill>
              </a:rPr>
              <a:t>nhãn</a:t>
            </a:r>
            <a:endParaRPr lang="en-US" sz="2700" dirty="0">
              <a:solidFill>
                <a:schemeClr val="accent2">
                  <a:lumMod val="75000"/>
                </a:schemeClr>
              </a:solidFill>
            </a:endParaRPr>
          </a:p>
        </p:txBody>
      </p:sp>
      <p:sp>
        <p:nvSpPr>
          <p:cNvPr id="5" name="Content Placeholder 2"/>
          <p:cNvSpPr txBox="1">
            <a:spLocks/>
          </p:cNvSpPr>
          <p:nvPr/>
        </p:nvSpPr>
        <p:spPr>
          <a:xfrm>
            <a:off x="1173480" y="1148080"/>
            <a:ext cx="7711440" cy="3775612"/>
          </a:xfrm>
          <a:prstGeom prst="rect">
            <a:avLst/>
          </a:prstGeom>
        </p:spPr>
        <p:txBody>
          <a:bodyPr vert="horz" lIns="91440" tIns="45720" rIns="91440" bIns="45720" rtlCol="0">
            <a:noAutofit/>
          </a:bodyPr>
          <a:lstStyle>
            <a:lvl1pPr marL="228600" indent="-228600" algn="just" defTabSz="914400" rtl="0" eaLnBrk="1" latinLnBrk="0" hangingPunct="1">
              <a:lnSpc>
                <a:spcPct val="90000"/>
              </a:lnSpc>
              <a:spcBef>
                <a:spcPts val="1000"/>
              </a:spcBef>
              <a:buFont typeface="Wingdings" panose="05000000000000000000" pitchFamily="2" charset="2"/>
              <a:buChar char="q"/>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1pPr>
            <a:lvl2pPr marL="685800" indent="-228600" algn="just" defTabSz="914400" rtl="0" eaLnBrk="1" latinLnBrk="0" hangingPunct="1">
              <a:lnSpc>
                <a:spcPct val="90000"/>
              </a:lnSpc>
              <a:spcBef>
                <a:spcPts val="500"/>
              </a:spcBef>
              <a:buFont typeface="Courier New" panose="02070309020205020404" pitchFamily="49" charset="0"/>
              <a:buChar char="o"/>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2pPr>
            <a:lvl3pPr marL="1143000" indent="-228600" algn="just" defTabSz="914400" rtl="0" eaLnBrk="1" latinLnBrk="0" hangingPunct="1">
              <a:lnSpc>
                <a:spcPct val="90000"/>
              </a:lnSpc>
              <a:spcBef>
                <a:spcPts val="500"/>
              </a:spcBef>
              <a:buFont typeface="Wingdings" panose="05000000000000000000" pitchFamily="2" charset="2"/>
              <a:buChar char="§"/>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500" smtClean="0">
                <a:solidFill>
                  <a:srgbClr val="FF0000"/>
                </a:solidFill>
                <a:latin typeface="Times New Roman" panose="02020603050405020304" pitchFamily="18" charset="0"/>
                <a:cs typeface="Times New Roman" panose="02020603050405020304" pitchFamily="18" charset="0"/>
              </a:rPr>
              <a:t> </a:t>
            </a:r>
            <a:r>
              <a:rPr lang="en-US" sz="2800" smtClean="0">
                <a:solidFill>
                  <a:srgbClr val="FF0000"/>
                </a:solidFill>
                <a:latin typeface="Times New Roman" panose="02020603050405020304" pitchFamily="18" charset="0"/>
                <a:cs typeface="Times New Roman" panose="02020603050405020304" pitchFamily="18" charset="0"/>
              </a:rPr>
              <a:t>Các nhãn cần mô tả</a:t>
            </a:r>
            <a:r>
              <a:rPr lang="vi-VN" sz="2800" smtClean="0">
                <a:solidFill>
                  <a:srgbClr val="FF0000"/>
                </a:solidFill>
                <a:latin typeface="Times New Roman" panose="02020603050405020304" pitchFamily="18" charset="0"/>
                <a:cs typeface="Times New Roman" panose="02020603050405020304" pitchFamily="18" charset="0"/>
              </a:rPr>
              <a:t>: </a:t>
            </a:r>
            <a:endParaRPr lang="en-US" sz="2800" dirty="0">
              <a:solidFill>
                <a:srgbClr val="FF0000"/>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ü"/>
            </a:pPr>
            <a:r>
              <a:rPr lang="vi-VN" sz="2500">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max_read_label</a:t>
            </a:r>
            <a:r>
              <a:rPr lang="en-US" sz="2800">
                <a:latin typeface="Times New Roman" panose="02020603050405020304" pitchFamily="18" charset="0"/>
                <a:cs typeface="Times New Roman" panose="02020603050405020304" pitchFamily="18" charset="0"/>
              </a:rPr>
              <a:t>:  nhãn thể hiện mức truy xuất cao nhất đối với tác vụ đọc. Nó bao gồm level cao nhất (</a:t>
            </a:r>
            <a:r>
              <a:rPr lang="en-US" sz="2800" i="1">
                <a:latin typeface="Times New Roman" panose="02020603050405020304" pitchFamily="18" charset="0"/>
                <a:cs typeface="Times New Roman" panose="02020603050405020304" pitchFamily="18" charset="0"/>
              </a:rPr>
              <a:t>max_level</a:t>
            </a:r>
            <a:r>
              <a:rPr lang="en-US" sz="2800">
                <a:latin typeface="Times New Roman" panose="02020603050405020304" pitchFamily="18" charset="0"/>
                <a:cs typeface="Times New Roman" panose="02020603050405020304" pitchFamily="18" charset="0"/>
              </a:rPr>
              <a:t>) cho tác vụ đọc, tất cả các compartment và group mà người dùng được phép đọc (</a:t>
            </a:r>
            <a:r>
              <a:rPr lang="en-US" sz="2800" i="1">
                <a:latin typeface="Times New Roman" panose="02020603050405020304" pitchFamily="18" charset="0"/>
                <a:cs typeface="Times New Roman" panose="02020603050405020304" pitchFamily="18" charset="0"/>
              </a:rPr>
              <a:t>read_comps </a:t>
            </a:r>
            <a:r>
              <a:rPr lang="en-US" sz="2800">
                <a:latin typeface="Times New Roman" panose="02020603050405020304" pitchFamily="18" charset="0"/>
                <a:cs typeface="Times New Roman" panose="02020603050405020304" pitchFamily="18" charset="0"/>
              </a:rPr>
              <a:t>và </a:t>
            </a:r>
            <a:r>
              <a:rPr lang="en-US" sz="2800" i="1">
                <a:latin typeface="Times New Roman" panose="02020603050405020304" pitchFamily="18" charset="0"/>
                <a:cs typeface="Times New Roman" panose="02020603050405020304" pitchFamily="18" charset="0"/>
              </a:rPr>
              <a:t>read_groups</a:t>
            </a:r>
            <a:r>
              <a:rPr lang="en-US" sz="2800">
                <a:latin typeface="Times New Roman" panose="02020603050405020304" pitchFamily="18" charset="0"/>
                <a:cs typeface="Times New Roman" panose="02020603050405020304" pitchFamily="18" charset="0"/>
              </a:rPr>
              <a:t>). Đây là nhãn mà người quản trị </a:t>
            </a:r>
            <a:r>
              <a:rPr lang="en-US" sz="2800" b="1">
                <a:latin typeface="Times New Roman" panose="02020603050405020304" pitchFamily="18" charset="0"/>
                <a:cs typeface="Times New Roman" panose="02020603050405020304" pitchFamily="18" charset="0"/>
              </a:rPr>
              <a:t>bắt buộc</a:t>
            </a:r>
            <a:r>
              <a:rPr lang="en-US" sz="2800">
                <a:latin typeface="Times New Roman" panose="02020603050405020304" pitchFamily="18" charset="0"/>
                <a:cs typeface="Times New Roman" panose="02020603050405020304" pitchFamily="18" charset="0"/>
              </a:rPr>
              <a:t> phải gán cho người dùng nếu chọn cách quản lý quyền truy xuất của người dùng thông qua nhãn.</a:t>
            </a:r>
            <a:endParaRPr lang="en-US" sz="280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711271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173480" y="288479"/>
            <a:ext cx="7845286" cy="584775"/>
          </a:xfrm>
        </p:spPr>
        <p:txBody>
          <a:bodyPr>
            <a:noAutofit/>
          </a:bodyPr>
          <a:lstStyle/>
          <a:p>
            <a:r>
              <a:rPr lang="en-US" sz="2700" smtClean="0">
                <a:solidFill>
                  <a:schemeClr val="accent2">
                    <a:lumMod val="75000"/>
                  </a:schemeClr>
                </a:solidFill>
              </a:rPr>
              <a:t>Quản </a:t>
            </a:r>
            <a:r>
              <a:rPr lang="en-US" sz="2700" dirty="0" err="1" smtClean="0">
                <a:solidFill>
                  <a:schemeClr val="accent2">
                    <a:lumMod val="75000"/>
                  </a:schemeClr>
                </a:solidFill>
              </a:rPr>
              <a:t>lý</a:t>
            </a:r>
            <a:r>
              <a:rPr lang="en-US" sz="2700" dirty="0" smtClean="0">
                <a:solidFill>
                  <a:schemeClr val="accent2">
                    <a:lumMod val="75000"/>
                  </a:schemeClr>
                </a:solidFill>
              </a:rPr>
              <a:t> </a:t>
            </a:r>
            <a:r>
              <a:rPr lang="en-US" sz="2700" dirty="0" err="1" smtClean="0">
                <a:solidFill>
                  <a:schemeClr val="accent2">
                    <a:lumMod val="75000"/>
                  </a:schemeClr>
                </a:solidFill>
              </a:rPr>
              <a:t>người</a:t>
            </a:r>
            <a:r>
              <a:rPr lang="en-US" sz="2700" dirty="0" smtClean="0">
                <a:solidFill>
                  <a:schemeClr val="accent2">
                    <a:lumMod val="75000"/>
                  </a:schemeClr>
                </a:solidFill>
              </a:rPr>
              <a:t> </a:t>
            </a:r>
            <a:r>
              <a:rPr lang="en-US" sz="2700" smtClean="0">
                <a:solidFill>
                  <a:schemeClr val="accent2">
                    <a:lumMod val="75000"/>
                  </a:schemeClr>
                </a:solidFill>
              </a:rPr>
              <a:t>dung thông qua các </a:t>
            </a:r>
            <a:r>
              <a:rPr lang="en-US" sz="2700" dirty="0" err="1" smtClean="0">
                <a:solidFill>
                  <a:schemeClr val="accent2">
                    <a:lumMod val="75000"/>
                  </a:schemeClr>
                </a:solidFill>
              </a:rPr>
              <a:t>nhãn</a:t>
            </a:r>
            <a:endParaRPr lang="en-US" sz="2700" dirty="0">
              <a:solidFill>
                <a:schemeClr val="accent2">
                  <a:lumMod val="75000"/>
                </a:schemeClr>
              </a:solidFill>
            </a:endParaRPr>
          </a:p>
        </p:txBody>
      </p:sp>
      <p:sp>
        <p:nvSpPr>
          <p:cNvPr id="5" name="Content Placeholder 2"/>
          <p:cNvSpPr txBox="1">
            <a:spLocks/>
          </p:cNvSpPr>
          <p:nvPr/>
        </p:nvSpPr>
        <p:spPr>
          <a:xfrm>
            <a:off x="1173480" y="1148079"/>
            <a:ext cx="7711440" cy="4943231"/>
          </a:xfrm>
          <a:prstGeom prst="rect">
            <a:avLst/>
          </a:prstGeom>
        </p:spPr>
        <p:txBody>
          <a:bodyPr vert="horz" lIns="91440" tIns="45720" rIns="91440" bIns="45720" rtlCol="0">
            <a:noAutofit/>
          </a:bodyPr>
          <a:lstStyle>
            <a:lvl1pPr marL="228600" indent="-228600" algn="just" defTabSz="914400" rtl="0" eaLnBrk="1" latinLnBrk="0" hangingPunct="1">
              <a:lnSpc>
                <a:spcPct val="90000"/>
              </a:lnSpc>
              <a:spcBef>
                <a:spcPts val="1000"/>
              </a:spcBef>
              <a:buFont typeface="Wingdings" panose="05000000000000000000" pitchFamily="2" charset="2"/>
              <a:buChar char="q"/>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1pPr>
            <a:lvl2pPr marL="685800" indent="-228600" algn="just" defTabSz="914400" rtl="0" eaLnBrk="1" latinLnBrk="0" hangingPunct="1">
              <a:lnSpc>
                <a:spcPct val="90000"/>
              </a:lnSpc>
              <a:spcBef>
                <a:spcPts val="500"/>
              </a:spcBef>
              <a:buFont typeface="Courier New" panose="02070309020205020404" pitchFamily="49" charset="0"/>
              <a:buChar char="o"/>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2pPr>
            <a:lvl3pPr marL="1143000" indent="-228600" algn="just" defTabSz="914400" rtl="0" eaLnBrk="1" latinLnBrk="0" hangingPunct="1">
              <a:lnSpc>
                <a:spcPct val="90000"/>
              </a:lnSpc>
              <a:spcBef>
                <a:spcPts val="500"/>
              </a:spcBef>
              <a:buFont typeface="Wingdings" panose="05000000000000000000" pitchFamily="2" charset="2"/>
              <a:buChar char="§"/>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500" smtClean="0">
                <a:solidFill>
                  <a:srgbClr val="FF0000"/>
                </a:solidFill>
                <a:latin typeface="Times New Roman" panose="02020603050405020304" pitchFamily="18" charset="0"/>
                <a:cs typeface="Times New Roman" panose="02020603050405020304" pitchFamily="18" charset="0"/>
              </a:rPr>
              <a:t> </a:t>
            </a:r>
            <a:r>
              <a:rPr lang="en-US" sz="2800" smtClean="0">
                <a:solidFill>
                  <a:srgbClr val="FF0000"/>
                </a:solidFill>
                <a:latin typeface="Times New Roman" panose="02020603050405020304" pitchFamily="18" charset="0"/>
                <a:cs typeface="Times New Roman" panose="02020603050405020304" pitchFamily="18" charset="0"/>
              </a:rPr>
              <a:t>Các nhãn cần mô tả</a:t>
            </a:r>
            <a:r>
              <a:rPr lang="vi-VN" sz="2800" smtClean="0">
                <a:solidFill>
                  <a:srgbClr val="FF0000"/>
                </a:solidFill>
                <a:latin typeface="Times New Roman" panose="02020603050405020304" pitchFamily="18" charset="0"/>
                <a:cs typeface="Times New Roman" panose="02020603050405020304" pitchFamily="18" charset="0"/>
              </a:rPr>
              <a:t>: </a:t>
            </a:r>
            <a:endParaRPr lang="en-US" sz="2800" dirty="0">
              <a:solidFill>
                <a:srgbClr val="FF0000"/>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ü"/>
            </a:pPr>
            <a:r>
              <a:rPr lang="vi-VN" sz="2500">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max_write_label</a:t>
            </a:r>
            <a:r>
              <a:rPr lang="en-US" sz="2800">
                <a:latin typeface="Times New Roman" panose="02020603050405020304" pitchFamily="18" charset="0"/>
                <a:cs typeface="Times New Roman" panose="02020603050405020304" pitchFamily="18" charset="0"/>
              </a:rPr>
              <a:t>: nhãn thể hiện mức truy xuất cao nhất đối với quyền viết. Nó bao gồm level cao nhất (</a:t>
            </a:r>
            <a:r>
              <a:rPr lang="en-US" sz="2800" i="1">
                <a:latin typeface="Times New Roman" panose="02020603050405020304" pitchFamily="18" charset="0"/>
                <a:cs typeface="Times New Roman" panose="02020603050405020304" pitchFamily="18" charset="0"/>
              </a:rPr>
              <a:t>max_level</a:t>
            </a:r>
            <a:r>
              <a:rPr lang="en-US" sz="2800">
                <a:latin typeface="Times New Roman" panose="02020603050405020304" pitchFamily="18" charset="0"/>
                <a:cs typeface="Times New Roman" panose="02020603050405020304" pitchFamily="18" charset="0"/>
              </a:rPr>
              <a:t>) cho tác vụ viết, tất cả các compartment và group mà người dùng được phép viết (</a:t>
            </a:r>
            <a:r>
              <a:rPr lang="en-US" sz="2800" i="1">
                <a:latin typeface="Times New Roman" panose="02020603050405020304" pitchFamily="18" charset="0"/>
                <a:cs typeface="Times New Roman" panose="02020603050405020304" pitchFamily="18" charset="0"/>
              </a:rPr>
              <a:t>write_comps</a:t>
            </a:r>
            <a:r>
              <a:rPr lang="en-US" sz="2800">
                <a:latin typeface="Times New Roman" panose="02020603050405020304" pitchFamily="18" charset="0"/>
                <a:cs typeface="Times New Roman" panose="02020603050405020304" pitchFamily="18" charset="0"/>
              </a:rPr>
              <a:t> và </a:t>
            </a:r>
            <a:r>
              <a:rPr lang="en-US" sz="2800" i="1">
                <a:latin typeface="Times New Roman" panose="02020603050405020304" pitchFamily="18" charset="0"/>
                <a:cs typeface="Times New Roman" panose="02020603050405020304" pitchFamily="18" charset="0"/>
              </a:rPr>
              <a:t>write_groups</a:t>
            </a:r>
            <a:r>
              <a:rPr lang="en-US" sz="2800">
                <a:latin typeface="Times New Roman" panose="02020603050405020304" pitchFamily="18" charset="0"/>
                <a:cs typeface="Times New Roman" panose="02020603050405020304" pitchFamily="18" charset="0"/>
              </a:rPr>
              <a:t>). Nếu người quản trị không thiết lập giá trị cho loại nhãn này, nó sẽ lấy giá trị bằng giá trị của </a:t>
            </a:r>
            <a:r>
              <a:rPr lang="en-US" sz="2800" i="1">
                <a:latin typeface="Times New Roman" panose="02020603050405020304" pitchFamily="18" charset="0"/>
                <a:cs typeface="Times New Roman" panose="02020603050405020304" pitchFamily="18" charset="0"/>
              </a:rPr>
              <a:t>max_read_label</a:t>
            </a:r>
            <a:r>
              <a:rPr lang="en-US" sz="2800">
                <a:latin typeface="Times New Roman" panose="02020603050405020304" pitchFamily="18" charset="0"/>
                <a:cs typeface="Times New Roman" panose="02020603050405020304" pitchFamily="18" charset="0"/>
              </a:rPr>
              <a:t>.</a:t>
            </a:r>
          </a:p>
          <a:p>
            <a:pPr lvl="0">
              <a:buFont typeface="Wingdings" panose="05000000000000000000" pitchFamily="2" charset="2"/>
              <a:buChar char="ü"/>
            </a:pPr>
            <a:r>
              <a:rPr lang="en-US" sz="2800" i="1">
                <a:latin typeface="Times New Roman" panose="02020603050405020304" pitchFamily="18" charset="0"/>
                <a:cs typeface="Times New Roman" panose="02020603050405020304" pitchFamily="18" charset="0"/>
              </a:rPr>
              <a:t>min_write_label</a:t>
            </a:r>
            <a:r>
              <a:rPr lang="en-US" sz="2800">
                <a:latin typeface="Times New Roman" panose="02020603050405020304" pitchFamily="18" charset="0"/>
                <a:cs typeface="Times New Roman" panose="02020603050405020304" pitchFamily="18" charset="0"/>
              </a:rPr>
              <a:t>: nhãn thể hiện mức truy xuất thấp nhất đối với tác vụ đọc. Nhãn này chỉ chứa level thấp nhất (</a:t>
            </a:r>
            <a:r>
              <a:rPr lang="en-US" sz="2800" i="1">
                <a:latin typeface="Times New Roman" panose="02020603050405020304" pitchFamily="18" charset="0"/>
                <a:cs typeface="Times New Roman" panose="02020603050405020304" pitchFamily="18" charset="0"/>
              </a:rPr>
              <a:t>min_level</a:t>
            </a:r>
            <a:r>
              <a:rPr lang="en-US" sz="2800">
                <a:latin typeface="Times New Roman" panose="02020603050405020304" pitchFamily="18" charset="0"/>
                <a:cs typeface="Times New Roman" panose="02020603050405020304" pitchFamily="18" charset="0"/>
              </a:rPr>
              <a:t>) của người dùng đó, không chứa bất kỳ compartment và group nào.</a:t>
            </a:r>
            <a:endParaRPr lang="en-US" sz="280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06039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173480" y="288479"/>
            <a:ext cx="7845286" cy="584775"/>
          </a:xfrm>
        </p:spPr>
        <p:txBody>
          <a:bodyPr>
            <a:noAutofit/>
          </a:bodyPr>
          <a:lstStyle/>
          <a:p>
            <a:r>
              <a:rPr lang="en-US" sz="2700" smtClean="0">
                <a:solidFill>
                  <a:schemeClr val="accent2">
                    <a:lumMod val="75000"/>
                  </a:schemeClr>
                </a:solidFill>
              </a:rPr>
              <a:t>Quản </a:t>
            </a:r>
            <a:r>
              <a:rPr lang="en-US" sz="2700" dirty="0" err="1" smtClean="0">
                <a:solidFill>
                  <a:schemeClr val="accent2">
                    <a:lumMod val="75000"/>
                  </a:schemeClr>
                </a:solidFill>
              </a:rPr>
              <a:t>lý</a:t>
            </a:r>
            <a:r>
              <a:rPr lang="en-US" sz="2700" dirty="0" smtClean="0">
                <a:solidFill>
                  <a:schemeClr val="accent2">
                    <a:lumMod val="75000"/>
                  </a:schemeClr>
                </a:solidFill>
              </a:rPr>
              <a:t> </a:t>
            </a:r>
            <a:r>
              <a:rPr lang="en-US" sz="2700" dirty="0" err="1" smtClean="0">
                <a:solidFill>
                  <a:schemeClr val="accent2">
                    <a:lumMod val="75000"/>
                  </a:schemeClr>
                </a:solidFill>
              </a:rPr>
              <a:t>người</a:t>
            </a:r>
            <a:r>
              <a:rPr lang="en-US" sz="2700" dirty="0" smtClean="0">
                <a:solidFill>
                  <a:schemeClr val="accent2">
                    <a:lumMod val="75000"/>
                  </a:schemeClr>
                </a:solidFill>
              </a:rPr>
              <a:t> </a:t>
            </a:r>
            <a:r>
              <a:rPr lang="en-US" sz="2700" smtClean="0">
                <a:solidFill>
                  <a:schemeClr val="accent2">
                    <a:lumMod val="75000"/>
                  </a:schemeClr>
                </a:solidFill>
              </a:rPr>
              <a:t>dung thông qua các </a:t>
            </a:r>
            <a:r>
              <a:rPr lang="en-US" sz="2700" dirty="0" err="1" smtClean="0">
                <a:solidFill>
                  <a:schemeClr val="accent2">
                    <a:lumMod val="75000"/>
                  </a:schemeClr>
                </a:solidFill>
              </a:rPr>
              <a:t>nhãn</a:t>
            </a:r>
            <a:endParaRPr lang="en-US" sz="2700" dirty="0">
              <a:solidFill>
                <a:schemeClr val="accent2">
                  <a:lumMod val="75000"/>
                </a:schemeClr>
              </a:solidFill>
            </a:endParaRPr>
          </a:p>
        </p:txBody>
      </p:sp>
      <p:sp>
        <p:nvSpPr>
          <p:cNvPr id="5" name="Content Placeholder 2"/>
          <p:cNvSpPr txBox="1">
            <a:spLocks/>
          </p:cNvSpPr>
          <p:nvPr/>
        </p:nvSpPr>
        <p:spPr>
          <a:xfrm>
            <a:off x="1173480" y="1077739"/>
            <a:ext cx="7711440" cy="4943231"/>
          </a:xfrm>
          <a:prstGeom prst="rect">
            <a:avLst/>
          </a:prstGeom>
        </p:spPr>
        <p:txBody>
          <a:bodyPr vert="horz" lIns="91440" tIns="45720" rIns="91440" bIns="45720" rtlCol="0">
            <a:noAutofit/>
          </a:bodyPr>
          <a:lstStyle>
            <a:lvl1pPr marL="228600" indent="-228600" algn="just" defTabSz="914400" rtl="0" eaLnBrk="1" latinLnBrk="0" hangingPunct="1">
              <a:lnSpc>
                <a:spcPct val="90000"/>
              </a:lnSpc>
              <a:spcBef>
                <a:spcPts val="1000"/>
              </a:spcBef>
              <a:buFont typeface="Wingdings" panose="05000000000000000000" pitchFamily="2" charset="2"/>
              <a:buChar char="q"/>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1pPr>
            <a:lvl2pPr marL="685800" indent="-228600" algn="just" defTabSz="914400" rtl="0" eaLnBrk="1" latinLnBrk="0" hangingPunct="1">
              <a:lnSpc>
                <a:spcPct val="90000"/>
              </a:lnSpc>
              <a:spcBef>
                <a:spcPts val="500"/>
              </a:spcBef>
              <a:buFont typeface="Courier New" panose="02070309020205020404" pitchFamily="49" charset="0"/>
              <a:buChar char="o"/>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2pPr>
            <a:lvl3pPr marL="1143000" indent="-228600" algn="just" defTabSz="914400" rtl="0" eaLnBrk="1" latinLnBrk="0" hangingPunct="1">
              <a:lnSpc>
                <a:spcPct val="90000"/>
              </a:lnSpc>
              <a:spcBef>
                <a:spcPts val="500"/>
              </a:spcBef>
              <a:buFont typeface="Wingdings" panose="05000000000000000000" pitchFamily="2" charset="2"/>
              <a:buChar char="§"/>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500" smtClean="0">
                <a:solidFill>
                  <a:srgbClr val="FF0000"/>
                </a:solidFill>
                <a:latin typeface="Times New Roman" panose="02020603050405020304" pitchFamily="18" charset="0"/>
                <a:cs typeface="Times New Roman" panose="02020603050405020304" pitchFamily="18" charset="0"/>
              </a:rPr>
              <a:t> </a:t>
            </a:r>
            <a:r>
              <a:rPr lang="en-US" sz="2800" smtClean="0">
                <a:solidFill>
                  <a:srgbClr val="FF0000"/>
                </a:solidFill>
                <a:latin typeface="Times New Roman" panose="02020603050405020304" pitchFamily="18" charset="0"/>
                <a:cs typeface="Times New Roman" panose="02020603050405020304" pitchFamily="18" charset="0"/>
              </a:rPr>
              <a:t>Các nhãn cần mô tả</a:t>
            </a:r>
            <a:r>
              <a:rPr lang="vi-VN" sz="2800" smtClean="0">
                <a:solidFill>
                  <a:srgbClr val="FF0000"/>
                </a:solidFill>
                <a:latin typeface="Times New Roman" panose="02020603050405020304" pitchFamily="18" charset="0"/>
                <a:cs typeface="Times New Roman" panose="02020603050405020304" pitchFamily="18" charset="0"/>
              </a:rPr>
              <a:t>: </a:t>
            </a:r>
            <a:endParaRPr lang="en-US" sz="2800" dirty="0">
              <a:solidFill>
                <a:srgbClr val="FF0000"/>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ü"/>
            </a:pPr>
            <a:r>
              <a:rPr lang="vi-VN" sz="2500">
                <a:latin typeface="Times New Roman" panose="02020603050405020304" pitchFamily="18" charset="0"/>
                <a:cs typeface="Times New Roman" panose="02020603050405020304" pitchFamily="18" charset="0"/>
              </a:rPr>
              <a:t> </a:t>
            </a:r>
            <a:r>
              <a:rPr lang="en-US" sz="2600" i="1">
                <a:latin typeface="Times New Roman" panose="02020603050405020304" pitchFamily="18" charset="0"/>
                <a:cs typeface="Times New Roman" panose="02020603050405020304" pitchFamily="18" charset="0"/>
              </a:rPr>
              <a:t>def_read_label</a:t>
            </a:r>
            <a:r>
              <a:rPr lang="en-US" sz="2600">
                <a:latin typeface="Times New Roman" panose="02020603050405020304" pitchFamily="18" charset="0"/>
                <a:cs typeface="Times New Roman" panose="02020603050405020304" pitchFamily="18" charset="0"/>
              </a:rPr>
              <a:t>: là session label mặc định cho các tác vụ đọc của người dùng. Nó là tập con của </a:t>
            </a:r>
            <a:r>
              <a:rPr lang="en-US" sz="2600" i="1">
                <a:latin typeface="Times New Roman" panose="02020603050405020304" pitchFamily="18" charset="0"/>
                <a:cs typeface="Times New Roman" panose="02020603050405020304" pitchFamily="18" charset="0"/>
              </a:rPr>
              <a:t>max_read_label</a:t>
            </a:r>
            <a:r>
              <a:rPr lang="en-US" sz="2600">
                <a:latin typeface="Times New Roman" panose="02020603050405020304" pitchFamily="18" charset="0"/>
                <a:cs typeface="Times New Roman" panose="02020603050405020304" pitchFamily="18" charset="0"/>
              </a:rPr>
              <a:t>. Nếu người quản trị không thiết lập giá trị cho loại nhãn này, nó sẽ lấy giá trị bằng giá trị của </a:t>
            </a:r>
            <a:r>
              <a:rPr lang="en-US" sz="2600" i="1">
                <a:latin typeface="Times New Roman" panose="02020603050405020304" pitchFamily="18" charset="0"/>
                <a:cs typeface="Times New Roman" panose="02020603050405020304" pitchFamily="18" charset="0"/>
              </a:rPr>
              <a:t>max_read_label</a:t>
            </a:r>
            <a:r>
              <a:rPr lang="en-US" sz="2600">
                <a:latin typeface="Times New Roman" panose="02020603050405020304" pitchFamily="18" charset="0"/>
                <a:cs typeface="Times New Roman" panose="02020603050405020304" pitchFamily="18" charset="0"/>
              </a:rPr>
              <a:t>.</a:t>
            </a:r>
          </a:p>
          <a:p>
            <a:pPr lvl="0">
              <a:buFont typeface="Wingdings" panose="05000000000000000000" pitchFamily="2" charset="2"/>
              <a:buChar char="ü"/>
            </a:pPr>
            <a:r>
              <a:rPr lang="en-US" sz="2600" i="1">
                <a:latin typeface="Times New Roman" panose="02020603050405020304" pitchFamily="18" charset="0"/>
                <a:cs typeface="Times New Roman" panose="02020603050405020304" pitchFamily="18" charset="0"/>
              </a:rPr>
              <a:t>def_write_label</a:t>
            </a:r>
            <a:r>
              <a:rPr lang="en-US" sz="2600">
                <a:latin typeface="Times New Roman" panose="02020603050405020304" pitchFamily="18" charset="0"/>
                <a:cs typeface="Times New Roman" panose="02020603050405020304" pitchFamily="18" charset="0"/>
              </a:rPr>
              <a:t>: là session label mặc định cho tác vụ write của người dùng. Nó là tập con của </a:t>
            </a:r>
            <a:r>
              <a:rPr lang="en-US" sz="2600" i="1">
                <a:latin typeface="Times New Roman" panose="02020603050405020304" pitchFamily="18" charset="0"/>
                <a:cs typeface="Times New Roman" panose="02020603050405020304" pitchFamily="18" charset="0"/>
              </a:rPr>
              <a:t>def_read_label</a:t>
            </a:r>
            <a:r>
              <a:rPr lang="en-US" sz="2600">
                <a:latin typeface="Times New Roman" panose="02020603050405020304" pitchFamily="18" charset="0"/>
                <a:cs typeface="Times New Roman" panose="02020603050405020304" pitchFamily="18" charset="0"/>
              </a:rPr>
              <a:t> (có level bằng level của </a:t>
            </a:r>
            <a:r>
              <a:rPr lang="en-US" sz="2600" i="1">
                <a:latin typeface="Times New Roman" panose="02020603050405020304" pitchFamily="18" charset="0"/>
                <a:cs typeface="Times New Roman" panose="02020603050405020304" pitchFamily="18" charset="0"/>
              </a:rPr>
              <a:t>def_read_label</a:t>
            </a:r>
            <a:r>
              <a:rPr lang="en-US" sz="2600">
                <a:latin typeface="Times New Roman" panose="02020603050405020304" pitchFamily="18" charset="0"/>
                <a:cs typeface="Times New Roman" panose="02020603050405020304" pitchFamily="18" charset="0"/>
              </a:rPr>
              <a:t>; chứa tất cả các compartment và group mà người dùng có quyền viết trong </a:t>
            </a:r>
            <a:r>
              <a:rPr lang="en-US" sz="2600" i="1">
                <a:latin typeface="Times New Roman" panose="02020603050405020304" pitchFamily="18" charset="0"/>
                <a:cs typeface="Times New Roman" panose="02020603050405020304" pitchFamily="18" charset="0"/>
              </a:rPr>
              <a:t>def_read_label</a:t>
            </a:r>
            <a:r>
              <a:rPr lang="en-US" sz="2600">
                <a:latin typeface="Times New Roman" panose="02020603050405020304" pitchFamily="18" charset="0"/>
                <a:cs typeface="Times New Roman" panose="02020603050405020304" pitchFamily="18" charset="0"/>
              </a:rPr>
              <a:t>). Giá trị của nhãn này sẽ được tính một cách</a:t>
            </a:r>
            <a:r>
              <a:rPr lang="en-US" sz="2600" b="1">
                <a:latin typeface="Times New Roman" panose="02020603050405020304" pitchFamily="18" charset="0"/>
                <a:cs typeface="Times New Roman" panose="02020603050405020304" pitchFamily="18" charset="0"/>
              </a:rPr>
              <a:t> tự động </a:t>
            </a:r>
            <a:r>
              <a:rPr lang="en-US" sz="2600">
                <a:latin typeface="Times New Roman" panose="02020603050405020304" pitchFamily="18" charset="0"/>
                <a:cs typeface="Times New Roman" panose="02020603050405020304" pitchFamily="18" charset="0"/>
              </a:rPr>
              <a:t>bởi OLS từ giá trị của </a:t>
            </a:r>
            <a:r>
              <a:rPr lang="en-US" sz="2600" i="1">
                <a:latin typeface="Times New Roman" panose="02020603050405020304" pitchFamily="18" charset="0"/>
                <a:cs typeface="Times New Roman" panose="02020603050405020304" pitchFamily="18" charset="0"/>
              </a:rPr>
              <a:t>def_read_label</a:t>
            </a:r>
            <a:r>
              <a:rPr lang="en-US" sz="2600">
                <a:latin typeface="Times New Roman" panose="02020603050405020304" pitchFamily="18" charset="0"/>
                <a:cs typeface="Times New Roman" panose="02020603050405020304" pitchFamily="18" charset="0"/>
              </a:rPr>
              <a:t>. Nói cách khác, người quản trị sẽ không mô tả giá trị cho nhãn này.</a:t>
            </a:r>
            <a:endParaRPr lang="en-US" sz="260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800735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173480" y="288479"/>
            <a:ext cx="7845286" cy="584775"/>
          </a:xfrm>
        </p:spPr>
        <p:txBody>
          <a:bodyPr>
            <a:noAutofit/>
          </a:bodyPr>
          <a:lstStyle/>
          <a:p>
            <a:r>
              <a:rPr lang="en-US" sz="2700" smtClean="0">
                <a:solidFill>
                  <a:schemeClr val="accent2">
                    <a:lumMod val="75000"/>
                  </a:schemeClr>
                </a:solidFill>
              </a:rPr>
              <a:t>Quản </a:t>
            </a:r>
            <a:r>
              <a:rPr lang="en-US" sz="2700" dirty="0" err="1" smtClean="0">
                <a:solidFill>
                  <a:schemeClr val="accent2">
                    <a:lumMod val="75000"/>
                  </a:schemeClr>
                </a:solidFill>
              </a:rPr>
              <a:t>lý</a:t>
            </a:r>
            <a:r>
              <a:rPr lang="en-US" sz="2700" dirty="0" smtClean="0">
                <a:solidFill>
                  <a:schemeClr val="accent2">
                    <a:lumMod val="75000"/>
                  </a:schemeClr>
                </a:solidFill>
              </a:rPr>
              <a:t> </a:t>
            </a:r>
            <a:r>
              <a:rPr lang="en-US" sz="2700" dirty="0" err="1" smtClean="0">
                <a:solidFill>
                  <a:schemeClr val="accent2">
                    <a:lumMod val="75000"/>
                  </a:schemeClr>
                </a:solidFill>
              </a:rPr>
              <a:t>người</a:t>
            </a:r>
            <a:r>
              <a:rPr lang="en-US" sz="2700" dirty="0" smtClean="0">
                <a:solidFill>
                  <a:schemeClr val="accent2">
                    <a:lumMod val="75000"/>
                  </a:schemeClr>
                </a:solidFill>
              </a:rPr>
              <a:t> </a:t>
            </a:r>
            <a:r>
              <a:rPr lang="en-US" sz="2700" smtClean="0">
                <a:solidFill>
                  <a:schemeClr val="accent2">
                    <a:lumMod val="75000"/>
                  </a:schemeClr>
                </a:solidFill>
              </a:rPr>
              <a:t>dung thông qua các </a:t>
            </a:r>
            <a:r>
              <a:rPr lang="en-US" sz="2700" dirty="0" err="1" smtClean="0">
                <a:solidFill>
                  <a:schemeClr val="accent2">
                    <a:lumMod val="75000"/>
                  </a:schemeClr>
                </a:solidFill>
              </a:rPr>
              <a:t>nhãn</a:t>
            </a:r>
            <a:endParaRPr lang="en-US" sz="2700" dirty="0">
              <a:solidFill>
                <a:schemeClr val="accent2">
                  <a:lumMod val="75000"/>
                </a:schemeClr>
              </a:solidFill>
            </a:endParaRPr>
          </a:p>
        </p:txBody>
      </p:sp>
      <p:sp>
        <p:nvSpPr>
          <p:cNvPr id="5" name="Content Placeholder 2"/>
          <p:cNvSpPr txBox="1">
            <a:spLocks/>
          </p:cNvSpPr>
          <p:nvPr/>
        </p:nvSpPr>
        <p:spPr>
          <a:xfrm>
            <a:off x="1173480" y="1077739"/>
            <a:ext cx="7711440" cy="4943231"/>
          </a:xfrm>
          <a:prstGeom prst="rect">
            <a:avLst/>
          </a:prstGeom>
        </p:spPr>
        <p:txBody>
          <a:bodyPr vert="horz" lIns="91440" tIns="45720" rIns="91440" bIns="45720" rtlCol="0">
            <a:noAutofit/>
          </a:bodyPr>
          <a:lstStyle>
            <a:lvl1pPr marL="228600" indent="-228600" algn="just" defTabSz="914400" rtl="0" eaLnBrk="1" latinLnBrk="0" hangingPunct="1">
              <a:lnSpc>
                <a:spcPct val="90000"/>
              </a:lnSpc>
              <a:spcBef>
                <a:spcPts val="1000"/>
              </a:spcBef>
              <a:buFont typeface="Wingdings" panose="05000000000000000000" pitchFamily="2" charset="2"/>
              <a:buChar char="q"/>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1pPr>
            <a:lvl2pPr marL="685800" indent="-228600" algn="just" defTabSz="914400" rtl="0" eaLnBrk="1" latinLnBrk="0" hangingPunct="1">
              <a:lnSpc>
                <a:spcPct val="90000"/>
              </a:lnSpc>
              <a:spcBef>
                <a:spcPts val="500"/>
              </a:spcBef>
              <a:buFont typeface="Courier New" panose="02070309020205020404" pitchFamily="49" charset="0"/>
              <a:buChar char="o"/>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2pPr>
            <a:lvl3pPr marL="1143000" indent="-228600" algn="just" defTabSz="914400" rtl="0" eaLnBrk="1" latinLnBrk="0" hangingPunct="1">
              <a:lnSpc>
                <a:spcPct val="90000"/>
              </a:lnSpc>
              <a:spcBef>
                <a:spcPts val="500"/>
              </a:spcBef>
              <a:buFont typeface="Wingdings" panose="05000000000000000000" pitchFamily="2" charset="2"/>
              <a:buChar char="§"/>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500" smtClean="0">
                <a:solidFill>
                  <a:srgbClr val="FF0000"/>
                </a:solidFill>
                <a:latin typeface="Times New Roman" panose="02020603050405020304" pitchFamily="18" charset="0"/>
                <a:cs typeface="Times New Roman" panose="02020603050405020304" pitchFamily="18" charset="0"/>
              </a:rPr>
              <a:t> </a:t>
            </a:r>
            <a:r>
              <a:rPr lang="en-US" sz="2800" smtClean="0">
                <a:solidFill>
                  <a:srgbClr val="FF0000"/>
                </a:solidFill>
                <a:latin typeface="Times New Roman" panose="02020603050405020304" pitchFamily="18" charset="0"/>
                <a:cs typeface="Times New Roman" panose="02020603050405020304" pitchFamily="18" charset="0"/>
              </a:rPr>
              <a:t>Các nhãn cần mô tả</a:t>
            </a:r>
            <a:r>
              <a:rPr lang="vi-VN" sz="2800" smtClean="0">
                <a:solidFill>
                  <a:srgbClr val="FF0000"/>
                </a:solidFill>
                <a:latin typeface="Times New Roman" panose="02020603050405020304" pitchFamily="18" charset="0"/>
                <a:cs typeface="Times New Roman" panose="02020603050405020304" pitchFamily="18" charset="0"/>
              </a:rPr>
              <a:t>: </a:t>
            </a:r>
            <a:endParaRPr lang="en-US" sz="2800" dirty="0">
              <a:solidFill>
                <a:srgbClr val="FF0000"/>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ü"/>
            </a:pPr>
            <a:r>
              <a:rPr lang="vi-VN" sz="2500">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row_label</a:t>
            </a:r>
            <a:r>
              <a:rPr lang="en-US" sz="2800">
                <a:latin typeface="Times New Roman" panose="02020603050405020304" pitchFamily="18" charset="0"/>
                <a:cs typeface="Times New Roman" panose="02020603050405020304" pitchFamily="18" charset="0"/>
              </a:rPr>
              <a:t>: nhãn mặc định dùng để gán nhãn cho các dòng dữ liệu mà user tạo ra trong bảng được chính sách bảo vệ. Nhãn này là tập con của </a:t>
            </a:r>
            <a:r>
              <a:rPr lang="en-US" sz="2800" i="1">
                <a:latin typeface="Times New Roman" panose="02020603050405020304" pitchFamily="18" charset="0"/>
                <a:cs typeface="Times New Roman" panose="02020603050405020304" pitchFamily="18" charset="0"/>
              </a:rPr>
              <a:t>max_write_label </a:t>
            </a:r>
            <a:r>
              <a:rPr lang="en-US" sz="2800">
                <a:latin typeface="Times New Roman" panose="02020603050405020304" pitchFamily="18" charset="0"/>
                <a:cs typeface="Times New Roman" panose="02020603050405020304" pitchFamily="18" charset="0"/>
              </a:rPr>
              <a:t>và </a:t>
            </a:r>
            <a:r>
              <a:rPr lang="en-US" sz="2800" i="1">
                <a:latin typeface="Times New Roman" panose="02020603050405020304" pitchFamily="18" charset="0"/>
                <a:cs typeface="Times New Roman" panose="02020603050405020304" pitchFamily="18" charset="0"/>
              </a:rPr>
              <a:t>def_read_label</a:t>
            </a:r>
            <a:r>
              <a:rPr lang="en-US" sz="2800">
                <a:latin typeface="Times New Roman" panose="02020603050405020304" pitchFamily="18" charset="0"/>
                <a:cs typeface="Times New Roman" panose="02020603050405020304" pitchFamily="18" charset="0"/>
              </a:rPr>
              <a:t>. Nếu người quản trị không thiết lập giá trị cho loại nhãn này, nó sẽ lấy giá trị bằng giá trị của </a:t>
            </a:r>
            <a:r>
              <a:rPr lang="en-US" sz="2800" i="1">
                <a:latin typeface="Times New Roman" panose="02020603050405020304" pitchFamily="18" charset="0"/>
                <a:cs typeface="Times New Roman" panose="02020603050405020304" pitchFamily="18" charset="0"/>
              </a:rPr>
              <a:t>def_write_label</a:t>
            </a:r>
            <a:r>
              <a:rPr lang="en-US" sz="2800">
                <a:latin typeface="Times New Roman" panose="02020603050405020304" pitchFamily="18" charset="0"/>
                <a:cs typeface="Times New Roman" panose="02020603050405020304" pitchFamily="18" charset="0"/>
              </a:rPr>
              <a:t>.</a:t>
            </a:r>
          </a:p>
          <a:p>
            <a:pPr marL="0" lvl="0" indent="0">
              <a:buNone/>
            </a:pPr>
            <a:r>
              <a:rPr lang="en-US" sz="2800" b="1" i="1" smtClean="0">
                <a:latin typeface="Times New Roman" panose="02020603050405020304" pitchFamily="18" charset="0"/>
                <a:cs typeface="Times New Roman" panose="02020603050405020304" pitchFamily="18" charset="0"/>
              </a:rPr>
              <a:t>	</a:t>
            </a:r>
            <a:r>
              <a:rPr lang="en-US" sz="2800" b="1" i="1" u="sng" smtClean="0">
                <a:latin typeface="Times New Roman" panose="02020603050405020304" pitchFamily="18" charset="0"/>
                <a:cs typeface="Times New Roman" panose="02020603050405020304" pitchFamily="18" charset="0"/>
              </a:rPr>
              <a:t>Lưu </a:t>
            </a:r>
            <a:r>
              <a:rPr lang="en-US" sz="2800" b="1" i="1" u="sng">
                <a:latin typeface="Times New Roman" panose="02020603050405020304" pitchFamily="18" charset="0"/>
                <a:cs typeface="Times New Roman" panose="02020603050405020304" pitchFamily="18" charset="0"/>
              </a:rPr>
              <a:t>ý</a:t>
            </a:r>
            <a:r>
              <a:rPr lang="en-US" sz="2800" b="1" u="sng">
                <a:latin typeface="Times New Roman" panose="02020603050405020304" pitchFamily="18" charset="0"/>
                <a:cs typeface="Times New Roman" panose="02020603050405020304" pitchFamily="18" charset="0"/>
              </a:rPr>
              <a:t>:</a:t>
            </a:r>
            <a:r>
              <a:rPr lang="en-US" sz="2800">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do def_write_label là nhãn được tính tự động từ def_read_label, người quản trị không cần phải thao tác trên nó nên trong các tài liệu hướng dẫn của Oracle def_read_label thường được gọi là def_label. Kể từ các phần sau, bài thực hành của chúng ta cũng sẽ áp dụng cách gọi như vậy.</a:t>
            </a:r>
            <a:endParaRPr lang="en-US" sz="2800" i="1">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357447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400" smtClean="0"/>
              <a:t>II. PHÂN TÍCH ORACLE ĐẢM BẢO TÍNH INTEGRITY BẰNG OLS</a:t>
            </a:r>
            <a:endParaRPr lang="en-US" sz="2400" dirty="0"/>
          </a:p>
        </p:txBody>
      </p:sp>
      <p:sp>
        <p:nvSpPr>
          <p:cNvPr id="4" name="Rectangle 3"/>
          <p:cNvSpPr>
            <a:spLocks noGrp="1" noChangeArrowheads="1"/>
          </p:cNvSpPr>
          <p:nvPr>
            <p:ph idx="1"/>
          </p:nvPr>
        </p:nvSpPr>
        <p:spPr>
          <a:xfrm>
            <a:off x="1215069" y="952224"/>
            <a:ext cx="7466477" cy="557211"/>
          </a:xfrm>
        </p:spPr>
        <p:txBody>
          <a:bodyPr>
            <a:normAutofit/>
          </a:bodyPr>
          <a:lstStyle/>
          <a:p>
            <a:pPr marL="0" indent="0" algn="l">
              <a:buNone/>
            </a:pPr>
            <a:r>
              <a:rPr lang="en-US" altLang="en-US" sz="3000" b="1">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4</a:t>
            </a:r>
            <a:r>
              <a:rPr lang="en-US" altLang="en-US" sz="3000" b="1" smtClean="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Áp Dụng Policy</a:t>
            </a:r>
          </a:p>
        </p:txBody>
      </p:sp>
      <p:sp>
        <p:nvSpPr>
          <p:cNvPr id="5" name="Content Placeholder 2"/>
          <p:cNvSpPr txBox="1">
            <a:spLocks/>
          </p:cNvSpPr>
          <p:nvPr/>
        </p:nvSpPr>
        <p:spPr>
          <a:xfrm>
            <a:off x="1320018" y="1545881"/>
            <a:ext cx="7500425" cy="4812715"/>
          </a:xfrm>
          <a:prstGeom prst="rect">
            <a:avLst/>
          </a:prstGeom>
        </p:spPr>
        <p:txBody>
          <a:bodyPr vert="horz" lIns="91440" tIns="45720" rIns="91440" bIns="45720" rtlCol="0">
            <a:noAutofit/>
          </a:bodyPr>
          <a:lstStyle>
            <a:lvl1pPr marL="228600" indent="-228600" algn="just" defTabSz="914400" rtl="0" eaLnBrk="1" latinLnBrk="0" hangingPunct="1">
              <a:lnSpc>
                <a:spcPct val="90000"/>
              </a:lnSpc>
              <a:spcBef>
                <a:spcPts val="1000"/>
              </a:spcBef>
              <a:buFont typeface="Wingdings" panose="05000000000000000000" pitchFamily="2" charset="2"/>
              <a:buChar char="q"/>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1pPr>
            <a:lvl2pPr marL="685800" indent="-228600" algn="just" defTabSz="914400" rtl="0" eaLnBrk="1" latinLnBrk="0" hangingPunct="1">
              <a:lnSpc>
                <a:spcPct val="90000"/>
              </a:lnSpc>
              <a:spcBef>
                <a:spcPts val="500"/>
              </a:spcBef>
              <a:buFont typeface="Courier New" panose="02070309020205020404" pitchFamily="49" charset="0"/>
              <a:buChar char="o"/>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2pPr>
            <a:lvl3pPr marL="1143000" indent="-228600" algn="just" defTabSz="914400" rtl="0" eaLnBrk="1" latinLnBrk="0" hangingPunct="1">
              <a:lnSpc>
                <a:spcPct val="90000"/>
              </a:lnSpc>
              <a:spcBef>
                <a:spcPts val="500"/>
              </a:spcBef>
              <a:buFont typeface="Wingdings" panose="05000000000000000000" pitchFamily="2" charset="2"/>
              <a:buChar char="§"/>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t>SA_POLICY_ADMIN.APPLY_TABLE_POLICY(</a:t>
            </a:r>
            <a:endParaRPr lang="en-US"/>
          </a:p>
          <a:p>
            <a:pPr marL="0" indent="0">
              <a:buNone/>
            </a:pPr>
            <a:r>
              <a:rPr lang="en-US" b="1"/>
              <a:t>    policy_name =&gt;'chinhsach',</a:t>
            </a:r>
            <a:endParaRPr lang="en-US"/>
          </a:p>
          <a:p>
            <a:pPr marL="0" indent="0">
              <a:buNone/>
            </a:pPr>
            <a:r>
              <a:rPr lang="en-US" b="1"/>
              <a:t>    schema_name =&gt; 'test',</a:t>
            </a:r>
            <a:endParaRPr lang="en-US"/>
          </a:p>
          <a:p>
            <a:pPr marL="0" indent="0">
              <a:buNone/>
            </a:pPr>
            <a:r>
              <a:rPr lang="en-US" b="1"/>
              <a:t>    table_name =&gt; 'sinhvien',</a:t>
            </a:r>
            <a:endParaRPr lang="en-US"/>
          </a:p>
          <a:p>
            <a:pPr marL="0" indent="0">
              <a:buNone/>
            </a:pPr>
            <a:r>
              <a:rPr lang="en-US" b="1"/>
              <a:t>    table_options </a:t>
            </a:r>
            <a:r>
              <a:rPr lang="en-US" b="1" smtClean="0"/>
              <a:t>=&gt;'LABEL_DEFAULT</a:t>
            </a:r>
            <a:r>
              <a:rPr lang="en-US" b="1"/>
              <a:t>, </a:t>
            </a:r>
            <a:r>
              <a:rPr lang="en-US" b="1" smtClean="0"/>
              <a:t>					READ_CONTROL,</a:t>
            </a:r>
          </a:p>
          <a:p>
            <a:pPr marL="0" indent="0">
              <a:buNone/>
            </a:pPr>
            <a:r>
              <a:rPr lang="en-US" b="1"/>
              <a:t>	</a:t>
            </a:r>
            <a:r>
              <a:rPr lang="en-US" b="1" smtClean="0"/>
              <a:t>		WRITE_CONTROL, 					LABEL_UPDATE</a:t>
            </a:r>
            <a:r>
              <a:rPr lang="en-US" b="1"/>
              <a:t>,</a:t>
            </a:r>
            <a:endParaRPr lang="en-US"/>
          </a:p>
          <a:p>
            <a:pPr marL="0" indent="0">
              <a:buNone/>
            </a:pPr>
            <a:r>
              <a:rPr lang="en-US" b="1"/>
              <a:t>			</a:t>
            </a:r>
            <a:r>
              <a:rPr lang="en-US" b="1" smtClean="0"/>
              <a:t>CHECK_CONTROL</a:t>
            </a:r>
            <a:r>
              <a:rPr lang="en-US" b="1"/>
              <a:t>',</a:t>
            </a:r>
            <a:endParaRPr lang="en-US"/>
          </a:p>
          <a:p>
            <a:pPr marL="0" indent="0">
              <a:buNone/>
            </a:pPr>
            <a:r>
              <a:rPr lang="en-US" b="1"/>
              <a:t>    label_function =&gt; null,</a:t>
            </a:r>
            <a:endParaRPr lang="en-US"/>
          </a:p>
          <a:p>
            <a:pPr marL="0" indent="0">
              <a:buNone/>
            </a:pPr>
            <a:r>
              <a:rPr lang="en-US" b="1"/>
              <a:t>    predicate =&gt; null</a:t>
            </a:r>
            <a:r>
              <a:rPr lang="en-US" b="1" smtClean="0"/>
              <a:t>);</a:t>
            </a:r>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641810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400" smtClean="0"/>
              <a:t>II. PHÂN TÍCH ORACLE ĐẢM BẢO TÍNH INTEGRITY BẰNG OLS</a:t>
            </a:r>
            <a:endParaRPr lang="en-US" sz="2400" dirty="0"/>
          </a:p>
        </p:txBody>
      </p:sp>
      <p:sp>
        <p:nvSpPr>
          <p:cNvPr id="4" name="Rectangle 3"/>
          <p:cNvSpPr>
            <a:spLocks noGrp="1" noChangeArrowheads="1"/>
          </p:cNvSpPr>
          <p:nvPr>
            <p:ph idx="1"/>
          </p:nvPr>
        </p:nvSpPr>
        <p:spPr>
          <a:xfrm>
            <a:off x="1215069" y="952224"/>
            <a:ext cx="7466477" cy="557211"/>
          </a:xfrm>
        </p:spPr>
        <p:txBody>
          <a:bodyPr>
            <a:normAutofit/>
          </a:bodyPr>
          <a:lstStyle/>
          <a:p>
            <a:pPr marL="0" indent="0" algn="l">
              <a:buNone/>
            </a:pPr>
            <a:r>
              <a:rPr lang="en-US" altLang="en-US" sz="3000" b="1" smtClean="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5.Gán Nhãn cho người dùng</a:t>
            </a:r>
          </a:p>
        </p:txBody>
      </p:sp>
      <p:sp>
        <p:nvSpPr>
          <p:cNvPr id="8" name="Content Placeholder 2"/>
          <p:cNvSpPr txBox="1">
            <a:spLocks/>
          </p:cNvSpPr>
          <p:nvPr/>
        </p:nvSpPr>
        <p:spPr>
          <a:xfrm>
            <a:off x="1173480" y="1489610"/>
            <a:ext cx="7604760" cy="3898315"/>
          </a:xfrm>
          <a:prstGeom prst="rect">
            <a:avLst/>
          </a:prstGeom>
        </p:spPr>
        <p:txBody>
          <a:bodyPr vert="horz" lIns="91440" tIns="45720" rIns="91440" bIns="45720" rtlCol="0">
            <a:noAutofit/>
          </a:bodyPr>
          <a:lstStyle>
            <a:lvl1pPr marL="228600" indent="-228600" algn="just" defTabSz="914400" rtl="0" eaLnBrk="1" latinLnBrk="0" hangingPunct="1">
              <a:lnSpc>
                <a:spcPct val="90000"/>
              </a:lnSpc>
              <a:spcBef>
                <a:spcPts val="1000"/>
              </a:spcBef>
              <a:buFont typeface="Wingdings" panose="05000000000000000000" pitchFamily="2" charset="2"/>
              <a:buChar char="q"/>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1pPr>
            <a:lvl2pPr marL="685800" indent="-228600" algn="just" defTabSz="914400" rtl="0" eaLnBrk="1" latinLnBrk="0" hangingPunct="1">
              <a:lnSpc>
                <a:spcPct val="90000"/>
              </a:lnSpc>
              <a:spcBef>
                <a:spcPts val="500"/>
              </a:spcBef>
              <a:buFont typeface="Courier New" panose="02070309020205020404" pitchFamily="49" charset="0"/>
              <a:buChar char="o"/>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2pPr>
            <a:lvl3pPr marL="1143000" indent="-228600" algn="just" defTabSz="914400" rtl="0" eaLnBrk="1" latinLnBrk="0" hangingPunct="1">
              <a:lnSpc>
                <a:spcPct val="90000"/>
              </a:lnSpc>
              <a:spcBef>
                <a:spcPts val="500"/>
              </a:spcBef>
              <a:buFont typeface="Wingdings" panose="05000000000000000000" pitchFamily="2" charset="2"/>
              <a:buChar char="§"/>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vi-VN" sz="2800">
                <a:latin typeface="+mj-lt"/>
              </a:rPr>
              <a:t>Có những bảng dữ liệu lớn, ta không thể ngồi gán nhãn cho từng trường hợp. </a:t>
            </a:r>
            <a:r>
              <a:rPr lang="vi-VN" sz="2800" smtClean="0">
                <a:latin typeface="+mj-lt"/>
              </a:rPr>
              <a:t>OLS</a:t>
            </a:r>
            <a:r>
              <a:rPr lang="en-US" sz="2800" smtClean="0">
                <a:latin typeface="+mj-lt"/>
              </a:rPr>
              <a:t> </a:t>
            </a:r>
            <a:r>
              <a:rPr lang="vi-VN" sz="2800" smtClean="0">
                <a:latin typeface="+mj-lt"/>
              </a:rPr>
              <a:t>cung </a:t>
            </a:r>
            <a:r>
              <a:rPr lang="vi-VN" sz="2800">
                <a:latin typeface="+mj-lt"/>
              </a:rPr>
              <a:t>cấp cho ta một cách gán nhãn khác. Đó là sử dụng một hàm (function) </a:t>
            </a:r>
            <a:r>
              <a:rPr lang="vi-VN" sz="2800" smtClean="0">
                <a:latin typeface="+mj-lt"/>
              </a:rPr>
              <a:t>do</a:t>
            </a:r>
            <a:r>
              <a:rPr lang="en-US" sz="2800" smtClean="0">
                <a:latin typeface="+mj-lt"/>
              </a:rPr>
              <a:t> </a:t>
            </a:r>
            <a:r>
              <a:rPr lang="vi-VN" sz="2800" smtClean="0">
                <a:latin typeface="+mj-lt"/>
              </a:rPr>
              <a:t>mình </a:t>
            </a:r>
            <a:r>
              <a:rPr lang="vi-VN" sz="2800">
                <a:latin typeface="+mj-lt"/>
              </a:rPr>
              <a:t>hiện thực để OLS sẽ tự động gán nhãn mỗi khi có hàng mới được insert </a:t>
            </a:r>
            <a:r>
              <a:rPr lang="vi-VN" sz="2800" smtClean="0">
                <a:latin typeface="+mj-lt"/>
              </a:rPr>
              <a:t>vào</a:t>
            </a:r>
            <a:r>
              <a:rPr lang="en-US" sz="2800" smtClean="0">
                <a:latin typeface="+mj-lt"/>
              </a:rPr>
              <a:t> </a:t>
            </a:r>
            <a:r>
              <a:rPr lang="vi-VN" sz="2800" smtClean="0">
                <a:latin typeface="+mj-lt"/>
              </a:rPr>
              <a:t>bảng </a:t>
            </a:r>
            <a:r>
              <a:rPr lang="vi-VN" sz="2800">
                <a:latin typeface="+mj-lt"/>
              </a:rPr>
              <a:t>dữ liệu được bảo vệ. Xem phần thực hành để hiểu rõ hơn về cách thức </a:t>
            </a:r>
            <a:r>
              <a:rPr lang="vi-VN" sz="2800" smtClean="0">
                <a:latin typeface="+mj-lt"/>
              </a:rPr>
              <a:t>làm</a:t>
            </a:r>
            <a:r>
              <a:rPr lang="en-US" sz="2800" smtClean="0">
                <a:latin typeface="+mj-lt"/>
              </a:rPr>
              <a:t> </a:t>
            </a:r>
            <a:r>
              <a:rPr lang="vi-VN" sz="2800" smtClean="0">
                <a:latin typeface="+mj-lt"/>
              </a:rPr>
              <a:t>việc này.</a:t>
            </a:r>
            <a:endParaRPr lang="en-US" sz="2800" smtClean="0">
              <a:latin typeface="+mj-lt"/>
            </a:endParaRPr>
          </a:p>
          <a:p>
            <a:pPr lvl="0"/>
            <a:r>
              <a:rPr lang="vi-VN" sz="2800" smtClean="0">
                <a:latin typeface="+mj-lt"/>
              </a:rPr>
              <a:t>Hàm </a:t>
            </a:r>
            <a:r>
              <a:rPr lang="vi-VN" sz="2800">
                <a:latin typeface="+mj-lt"/>
              </a:rPr>
              <a:t>gán nhãn sẽ override 2 tùy </a:t>
            </a:r>
            <a:r>
              <a:rPr lang="vi-VN" sz="2800" smtClean="0">
                <a:latin typeface="+mj-lt"/>
              </a:rPr>
              <a:t>chọn</a:t>
            </a:r>
            <a:r>
              <a:rPr lang="en-US" sz="2800" smtClean="0">
                <a:latin typeface="+mj-lt"/>
              </a:rPr>
              <a:t> </a:t>
            </a:r>
            <a:r>
              <a:rPr lang="vi-VN" sz="2800" smtClean="0">
                <a:latin typeface="+mj-lt"/>
              </a:rPr>
              <a:t>LABEL_DEFAULT </a:t>
            </a:r>
            <a:r>
              <a:rPr lang="vi-VN" sz="2800">
                <a:latin typeface="+mj-lt"/>
              </a:rPr>
              <a:t>và </a:t>
            </a:r>
            <a:r>
              <a:rPr lang="vi-VN" sz="2800" smtClean="0">
                <a:latin typeface="+mj-lt"/>
              </a:rPr>
              <a:t>LABEL_UPDATE</a:t>
            </a:r>
            <a:endParaRPr lang="en-US" sz="2800">
              <a:latin typeface="+mj-lt"/>
              <a:cs typeface="Times New Roman" panose="02020603050405020304" pitchFamily="18" charset="0"/>
            </a:endParaRPr>
          </a:p>
        </p:txBody>
      </p:sp>
    </p:spTree>
    <p:extLst>
      <p:ext uri="{BB962C8B-B14F-4D97-AF65-F5344CB8AC3E}">
        <p14:creationId xmlns:p14="http://schemas.microsoft.com/office/powerpoint/2010/main" val="137469541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600" smtClean="0">
                <a:effectLst>
                  <a:outerShdw blurRad="38100" dist="38100" dir="2700000" algn="tl">
                    <a:srgbClr val="000000">
                      <a:alpha val="43137"/>
                    </a:srgbClr>
                  </a:outerShdw>
                </a:effectLst>
              </a:rPr>
              <a:t>NỘI DUNG</a:t>
            </a:r>
            <a:endParaRPr lang="en-US" sz="3600">
              <a:effectLst>
                <a:outerShdw blurRad="38100" dist="38100" dir="2700000" algn="tl">
                  <a:srgbClr val="000000">
                    <a:alpha val="43137"/>
                  </a:srgbClr>
                </a:outerShdw>
              </a:effectLst>
            </a:endParaRPr>
          </a:p>
        </p:txBody>
      </p:sp>
      <p:sp>
        <p:nvSpPr>
          <p:cNvPr id="6" name="Title 1"/>
          <p:cNvSpPr txBox="1">
            <a:spLocks/>
          </p:cNvSpPr>
          <p:nvPr/>
        </p:nvSpPr>
        <p:spPr>
          <a:xfrm>
            <a:off x="3369756" y="812942"/>
            <a:ext cx="5715916" cy="133894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800" b="1" kern="1200">
                <a:solidFill>
                  <a:schemeClr val="bg1"/>
                </a:solidFill>
                <a:latin typeface="Tahoma" pitchFamily="34" charset="0"/>
                <a:ea typeface="Tahoma" pitchFamily="34" charset="0"/>
                <a:cs typeface="Tahoma" pitchFamily="34" charset="0"/>
              </a:defRPr>
            </a:lvl1pPr>
          </a:lstStyle>
          <a:p>
            <a:r>
              <a:rPr lang="en-US" sz="3200" smtClean="0">
                <a:solidFill>
                  <a:srgbClr val="FF0000"/>
                </a:solidFill>
                <a:effectLst>
                  <a:outerShdw blurRad="38100" dist="38100" dir="2700000" algn="tl">
                    <a:srgbClr val="000000">
                      <a:alpha val="43137"/>
                    </a:srgbClr>
                  </a:outerShdw>
                </a:effectLst>
              </a:rPr>
              <a:t>CÁC PHẦN TRÌNH BÀY</a:t>
            </a:r>
            <a:endParaRPr lang="vi-VN" sz="3200">
              <a:solidFill>
                <a:srgbClr val="FF0000"/>
              </a:solidFill>
              <a:effectLst>
                <a:outerShdw blurRad="38100" dist="38100" dir="2700000" algn="tl">
                  <a:srgbClr val="000000">
                    <a:alpha val="43137"/>
                  </a:srgbClr>
                </a:outerShdw>
              </a:effectLst>
            </a:endParaRPr>
          </a:p>
        </p:txBody>
      </p:sp>
      <p:sp>
        <p:nvSpPr>
          <p:cNvPr id="7" name="Rectangle 6"/>
          <p:cNvSpPr/>
          <p:nvPr/>
        </p:nvSpPr>
        <p:spPr>
          <a:xfrm>
            <a:off x="984742" y="2191168"/>
            <a:ext cx="7751296" cy="2391424"/>
          </a:xfrm>
          <a:prstGeom prst="rect">
            <a:avLst/>
          </a:prstGeom>
        </p:spPr>
        <p:txBody>
          <a:bodyPr wrap="square">
            <a:spAutoFit/>
          </a:bodyPr>
          <a:lstStyle/>
          <a:p>
            <a:pPr marL="857250" indent="-857250" algn="just">
              <a:spcAft>
                <a:spcPts val="0"/>
              </a:spcAft>
              <a:buAutoNum type="romanUcPeriod"/>
            </a:pPr>
            <a:r>
              <a:rPr lang="en-US" sz="3600" b="1" dirty="0" err="1" smtClean="0">
                <a:latin typeface="Times New Roman" panose="02020603050405020304" pitchFamily="18" charset="0"/>
                <a:cs typeface="Times New Roman" panose="02020603050405020304" pitchFamily="18" charset="0"/>
              </a:rPr>
              <a:t>Giới</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thiệu</a:t>
            </a:r>
            <a:endParaRPr lang="en-US" sz="3600" b="1" dirty="0" smtClean="0">
              <a:latin typeface="Times New Roman" panose="02020603050405020304" pitchFamily="18" charset="0"/>
              <a:cs typeface="Times New Roman" panose="02020603050405020304" pitchFamily="18" charset="0"/>
            </a:endParaRPr>
          </a:p>
          <a:p>
            <a:pPr marL="857250" indent="-857250" algn="just">
              <a:spcAft>
                <a:spcPts val="0"/>
              </a:spcAft>
              <a:buAutoNum type="romanUcPeriod"/>
            </a:pPr>
            <a:r>
              <a:rPr lang="en-US" sz="3600" b="1" dirty="0" err="1" smtClean="0">
                <a:latin typeface="Times New Roman" panose="02020603050405020304" pitchFamily="18" charset="0"/>
                <a:cs typeface="Times New Roman" panose="02020603050405020304" pitchFamily="18" charset="0"/>
              </a:rPr>
              <a:t>Phân</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tích</a:t>
            </a:r>
            <a:r>
              <a:rPr lang="en-US" sz="3600" b="1" dirty="0" smtClean="0">
                <a:latin typeface="Times New Roman" panose="02020603050405020304" pitchFamily="18" charset="0"/>
                <a:cs typeface="Times New Roman" panose="02020603050405020304" pitchFamily="18" charset="0"/>
              </a:rPr>
              <a:t> Oracle </a:t>
            </a:r>
            <a:r>
              <a:rPr lang="en-US" sz="3600" b="1" dirty="0" err="1" smtClean="0">
                <a:latin typeface="Times New Roman" panose="02020603050405020304" pitchFamily="18" charset="0"/>
                <a:cs typeface="Times New Roman" panose="02020603050405020304" pitchFamily="18" charset="0"/>
              </a:rPr>
              <a:t>đảm</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bảo</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tính</a:t>
            </a:r>
            <a:r>
              <a:rPr lang="en-US" sz="3600" b="1" dirty="0" smtClean="0">
                <a:latin typeface="Times New Roman" panose="02020603050405020304" pitchFamily="18" charset="0"/>
                <a:cs typeface="Times New Roman" panose="02020603050405020304" pitchFamily="18" charset="0"/>
              </a:rPr>
              <a:t> Integrity </a:t>
            </a:r>
            <a:r>
              <a:rPr lang="en-US" sz="3600" b="1" dirty="0" err="1" smtClean="0">
                <a:latin typeface="Times New Roman" panose="02020603050405020304" pitchFamily="18" charset="0"/>
                <a:cs typeface="Times New Roman" panose="02020603050405020304" pitchFamily="18" charset="0"/>
              </a:rPr>
              <a:t>bằng</a:t>
            </a:r>
            <a:r>
              <a:rPr lang="en-US" sz="3600" b="1" dirty="0" smtClean="0">
                <a:latin typeface="Times New Roman" panose="02020603050405020304" pitchFamily="18" charset="0"/>
                <a:cs typeface="Times New Roman" panose="02020603050405020304" pitchFamily="18" charset="0"/>
              </a:rPr>
              <a:t> OLS</a:t>
            </a:r>
            <a:endParaRPr lang="en-US" sz="3600" b="1" dirty="0">
              <a:latin typeface="Times New Roman" panose="02020603050405020304" pitchFamily="18" charset="0"/>
              <a:cs typeface="Times New Roman" panose="02020603050405020304" pitchFamily="18" charset="0"/>
            </a:endParaRPr>
          </a:p>
          <a:p>
            <a:pPr algn="just">
              <a:lnSpc>
                <a:spcPct val="115000"/>
              </a:lnSpc>
              <a:spcAft>
                <a:spcPts val="0"/>
              </a:spcAft>
            </a:pPr>
            <a:r>
              <a:rPr lang="en-US" sz="3600" b="1" dirty="0" smtClean="0">
                <a:latin typeface="Times New Roman" panose="02020603050405020304" pitchFamily="18" charset="0"/>
                <a:cs typeface="Times New Roman" panose="02020603050405020304" pitchFamily="18" charset="0"/>
              </a:rPr>
              <a:t>III. </a:t>
            </a:r>
            <a:r>
              <a:rPr lang="en-US" sz="3600" b="1" dirty="0" err="1" smtClean="0">
                <a:latin typeface="Times New Roman" panose="02020603050405020304" pitchFamily="18" charset="0"/>
                <a:cs typeface="Times New Roman" panose="02020603050405020304" pitchFamily="18" charset="0"/>
              </a:rPr>
              <a:t>Chạy</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chương</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trình</a:t>
            </a:r>
            <a:r>
              <a:rPr lang="en-US" sz="3600" b="1" dirty="0" smtClean="0">
                <a:latin typeface="Times New Roman" panose="02020603050405020304" pitchFamily="18" charset="0"/>
                <a:cs typeface="Times New Roman" panose="02020603050405020304" pitchFamily="18" charset="0"/>
              </a:rPr>
              <a:t> Demo</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870963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iterate type="lt">
                                    <p:tmPct val="0"/>
                                  </p:iterate>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iterate type="lt">
                                    <p:tmPct val="0"/>
                                  </p:iterate>
                                  <p:childTnLst>
                                    <p:set>
                                      <p:cBhvr>
                                        <p:cTn id="16" dur="1" fill="hold">
                                          <p:stCondLst>
                                            <p:cond delay="0"/>
                                          </p:stCondLst>
                                        </p:cTn>
                                        <p:tgtEl>
                                          <p:spTgt spid="7">
                                            <p:txEl>
                                              <p:pRg st="1" end="1"/>
                                            </p:txEl>
                                          </p:spTgt>
                                        </p:tgtEl>
                                        <p:attrNameLst>
                                          <p:attrName>style.visibility</p:attrName>
                                        </p:attrNameLst>
                                      </p:cBhvr>
                                      <p:to>
                                        <p:strVal val="visible"/>
                                      </p:to>
                                    </p:set>
                                    <p:anim calcmode="lin" valueType="num">
                                      <p:cBhvr additive="base">
                                        <p:cTn id="1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iterate type="lt">
                                    <p:tmPct val="0"/>
                                  </p:iterate>
                                  <p:childTnLst>
                                    <p:set>
                                      <p:cBhvr>
                                        <p:cTn id="20" dur="1" fill="hold">
                                          <p:stCondLst>
                                            <p:cond delay="0"/>
                                          </p:stCondLst>
                                        </p:cTn>
                                        <p:tgtEl>
                                          <p:spTgt spid="7">
                                            <p:txEl>
                                              <p:pRg st="2" end="2"/>
                                            </p:txEl>
                                          </p:spTgt>
                                        </p:tgtEl>
                                        <p:attrNameLst>
                                          <p:attrName>style.visibility</p:attrName>
                                        </p:attrNameLst>
                                      </p:cBhvr>
                                      <p:to>
                                        <p:strVal val="visible"/>
                                      </p:to>
                                    </p:set>
                                    <p:anim calcmode="lin" valueType="num">
                                      <p:cBhvr additive="base">
                                        <p:cTn id="2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mph" presetSubtype="0" fill="hold" nodeType="clickEffect">
                                  <p:stCondLst>
                                    <p:cond delay="0"/>
                                  </p:stCondLst>
                                  <p:iterate type="lt">
                                    <p:tmPct val="4000"/>
                                  </p:iterate>
                                  <p:childTnLst>
                                    <p:set>
                                      <p:cBhvr override="childStyle">
                                        <p:cTn id="26" dur="500" fill="hold"/>
                                        <p:tgtEl>
                                          <p:spTgt spid="7">
                                            <p:txEl>
                                              <p:pRg st="2" end="2"/>
                                            </p:txEl>
                                          </p:spTgt>
                                        </p:tgtEl>
                                        <p:attrNameLst>
                                          <p:attrName>style.color</p:attrName>
                                        </p:attrNameLst>
                                      </p:cBhvr>
                                      <p:to>
                                        <p:clrVal>
                                          <a:srgbClr val="FF0000"/>
                                        </p:clrVal>
                                      </p:to>
                                    </p:set>
                                    <p:set>
                                      <p:cBhvr>
                                        <p:cTn id="27" dur="500" fill="hold"/>
                                        <p:tgtEl>
                                          <p:spTgt spid="7">
                                            <p:txEl>
                                              <p:pRg st="2" end="2"/>
                                            </p:txEl>
                                          </p:spTgt>
                                        </p:tgtEl>
                                        <p:attrNameLst>
                                          <p:attrName>fillcolor</p:attrName>
                                        </p:attrNameLst>
                                      </p:cBhvr>
                                      <p:to>
                                        <p:clrVal>
                                          <a:srgbClr val="FF0000"/>
                                        </p:clrVal>
                                      </p:to>
                                    </p:set>
                                    <p:set>
                                      <p:cBhvr>
                                        <p:cTn id="28" dur="500" fill="hold"/>
                                        <p:tgtEl>
                                          <p:spTgt spid="7">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allAtOnce"/>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400" smtClean="0"/>
              <a:t>III. CHẠY CHƯƠNG TRÌNH</a:t>
            </a:r>
            <a:endParaRPr lang="en-US" sz="2400" dirty="0"/>
          </a:p>
        </p:txBody>
      </p:sp>
      <p:sp>
        <p:nvSpPr>
          <p:cNvPr id="4" name="Rectangle 3"/>
          <p:cNvSpPr>
            <a:spLocks noGrp="1" noChangeArrowheads="1"/>
          </p:cNvSpPr>
          <p:nvPr>
            <p:ph idx="1"/>
          </p:nvPr>
        </p:nvSpPr>
        <p:spPr>
          <a:xfrm>
            <a:off x="1215069" y="952224"/>
            <a:ext cx="7466477" cy="557211"/>
          </a:xfrm>
        </p:spPr>
        <p:txBody>
          <a:bodyPr>
            <a:normAutofit/>
          </a:bodyPr>
          <a:lstStyle/>
          <a:p>
            <a:pPr marL="0" indent="0" algn="l">
              <a:buNone/>
            </a:pPr>
            <a:r>
              <a:rPr lang="en-US" altLang="en-US" sz="3000" b="1">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1</a:t>
            </a:r>
            <a:r>
              <a:rPr lang="en-US" altLang="en-US" sz="3000" b="1" smtClean="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Mô tả bài toán</a:t>
            </a:r>
          </a:p>
        </p:txBody>
      </p:sp>
      <p:sp>
        <p:nvSpPr>
          <p:cNvPr id="8" name="Content Placeholder 2"/>
          <p:cNvSpPr txBox="1">
            <a:spLocks/>
          </p:cNvSpPr>
          <p:nvPr/>
        </p:nvSpPr>
        <p:spPr>
          <a:xfrm>
            <a:off x="1173480" y="1489610"/>
            <a:ext cx="7604760" cy="817492"/>
          </a:xfrm>
          <a:prstGeom prst="rect">
            <a:avLst/>
          </a:prstGeom>
        </p:spPr>
        <p:txBody>
          <a:bodyPr vert="horz" lIns="91440" tIns="45720" rIns="91440" bIns="45720" rtlCol="0">
            <a:noAutofit/>
          </a:bodyPr>
          <a:lstStyle>
            <a:lvl1pPr marL="228600" indent="-228600" algn="just" defTabSz="914400" rtl="0" eaLnBrk="1" latinLnBrk="0" hangingPunct="1">
              <a:lnSpc>
                <a:spcPct val="90000"/>
              </a:lnSpc>
              <a:spcBef>
                <a:spcPts val="1000"/>
              </a:spcBef>
              <a:buFont typeface="Wingdings" panose="05000000000000000000" pitchFamily="2" charset="2"/>
              <a:buChar char="q"/>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1pPr>
            <a:lvl2pPr marL="685800" indent="-228600" algn="just" defTabSz="914400" rtl="0" eaLnBrk="1" latinLnBrk="0" hangingPunct="1">
              <a:lnSpc>
                <a:spcPct val="90000"/>
              </a:lnSpc>
              <a:spcBef>
                <a:spcPts val="500"/>
              </a:spcBef>
              <a:buFont typeface="Courier New" panose="02070309020205020404" pitchFamily="49" charset="0"/>
              <a:buChar char="o"/>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2pPr>
            <a:lvl3pPr marL="1143000" indent="-228600" algn="just" defTabSz="914400" rtl="0" eaLnBrk="1" latinLnBrk="0" hangingPunct="1">
              <a:lnSpc>
                <a:spcPct val="90000"/>
              </a:lnSpc>
              <a:spcBef>
                <a:spcPts val="500"/>
              </a:spcBef>
              <a:buFont typeface="Wingdings" panose="05000000000000000000" pitchFamily="2" charset="2"/>
              <a:buChar char="§"/>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a:latin typeface="Times New Roman" panose="02020603050405020304" pitchFamily="18" charset="0"/>
                <a:cs typeface="Times New Roman" panose="02020603050405020304" pitchFamily="18" charset="0"/>
              </a:rPr>
              <a:t>Ta có một bảng CSDL lưu thông tin về các sinh viên của một đại đội quản lý sinh viên như sau:</a:t>
            </a:r>
          </a:p>
        </p:txBody>
      </p:sp>
      <p:pic>
        <p:nvPicPr>
          <p:cNvPr id="7" name="Picture 6"/>
          <p:cNvPicPr/>
          <p:nvPr/>
        </p:nvPicPr>
        <p:blipFill>
          <a:blip r:embed="rId4"/>
          <a:stretch>
            <a:fillRect/>
          </a:stretch>
        </p:blipFill>
        <p:spPr>
          <a:xfrm>
            <a:off x="903263" y="2627850"/>
            <a:ext cx="8145194" cy="3463461"/>
          </a:xfrm>
          <a:prstGeom prst="rect">
            <a:avLst/>
          </a:prstGeom>
        </p:spPr>
      </p:pic>
    </p:spTree>
    <p:extLst>
      <p:ext uri="{BB962C8B-B14F-4D97-AF65-F5344CB8AC3E}">
        <p14:creationId xmlns:p14="http://schemas.microsoft.com/office/powerpoint/2010/main" val="268884128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400" smtClean="0"/>
              <a:t>III. CHẠY CHƯƠNG TRÌNH</a:t>
            </a:r>
            <a:endParaRPr lang="en-US" sz="2400" dirty="0"/>
          </a:p>
        </p:txBody>
      </p:sp>
      <p:sp>
        <p:nvSpPr>
          <p:cNvPr id="4" name="Rectangle 3"/>
          <p:cNvSpPr>
            <a:spLocks noGrp="1" noChangeArrowheads="1"/>
          </p:cNvSpPr>
          <p:nvPr>
            <p:ph idx="1"/>
          </p:nvPr>
        </p:nvSpPr>
        <p:spPr>
          <a:xfrm>
            <a:off x="1215069" y="952224"/>
            <a:ext cx="7466477" cy="557211"/>
          </a:xfrm>
        </p:spPr>
        <p:txBody>
          <a:bodyPr>
            <a:normAutofit/>
          </a:bodyPr>
          <a:lstStyle/>
          <a:p>
            <a:pPr marL="0" indent="0" algn="l">
              <a:buNone/>
            </a:pPr>
            <a:r>
              <a:rPr lang="en-US" altLang="en-US" sz="3000" b="1">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1</a:t>
            </a:r>
            <a:r>
              <a:rPr lang="en-US" altLang="en-US" sz="3000" b="1" smtClean="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Mô tả bài toán</a:t>
            </a:r>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981" y="1569593"/>
            <a:ext cx="8428746" cy="4113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52349" y="2351202"/>
            <a:ext cx="3391651" cy="179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3731" y="2351202"/>
            <a:ext cx="4600575"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45545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heel(1)">
                                      <p:cBhvr>
                                        <p:cTn id="13" dur="2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xit" presetSubtype="21" fill="hold" nodeType="clickEffect">
                                  <p:stCondLst>
                                    <p:cond delay="0"/>
                                  </p:stCondLst>
                                  <p:childTnLst>
                                    <p:animEffect transition="out" filter="barn(inVertical)">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par>
                                <p:cTn id="19" presetID="6" presetClass="entr" presetSubtype="16"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circle(in)">
                                      <p:cBhvr>
                                        <p:cTn id="21" dur="2000"/>
                                        <p:tgtEl>
                                          <p:spTgt spid="11"/>
                                        </p:tgtEl>
                                      </p:cBhvr>
                                    </p:animEffect>
                                  </p:childTnLst>
                                </p:cTn>
                              </p:par>
                              <p:par>
                                <p:cTn id="22" presetID="6" presetClass="entr" presetSubtype="16"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circle(in)">
                                      <p:cBhvr>
                                        <p:cTn id="24"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193800" y="296099"/>
            <a:ext cx="7845286" cy="584775"/>
          </a:xfrm>
        </p:spPr>
        <p:txBody>
          <a:bodyPr>
            <a:normAutofit/>
          </a:bodyPr>
          <a:lstStyle/>
          <a:p>
            <a:r>
              <a:rPr lang="en-US" sz="3200" dirty="0" smtClean="0"/>
              <a:t>I. GIỚI THIỆU</a:t>
            </a:r>
            <a:endParaRPr lang="en-US" sz="3200" dirty="0"/>
          </a:p>
        </p:txBody>
      </p:sp>
      <p:sp>
        <p:nvSpPr>
          <p:cNvPr id="6" name="Rectangle 3"/>
          <p:cNvSpPr>
            <a:spLocks noGrp="1" noChangeArrowheads="1"/>
          </p:cNvSpPr>
          <p:nvPr>
            <p:ph idx="1"/>
          </p:nvPr>
        </p:nvSpPr>
        <p:spPr>
          <a:xfrm>
            <a:off x="1297266" y="924090"/>
            <a:ext cx="7466477" cy="557211"/>
          </a:xfrm>
        </p:spPr>
        <p:txBody>
          <a:bodyPr>
            <a:normAutofit/>
          </a:bodyPr>
          <a:lstStyle/>
          <a:p>
            <a:pPr marL="0" indent="0" algn="l">
              <a:buNone/>
            </a:pPr>
            <a:r>
              <a:rPr lang="en-US" altLang="en-US" sz="3200" b="1">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1</a:t>
            </a:r>
            <a:r>
              <a:rPr lang="en-US" altLang="en-US" sz="3200" b="1" smtClean="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Mô Hình MAC</a:t>
            </a:r>
          </a:p>
        </p:txBody>
      </p:sp>
      <p:sp>
        <p:nvSpPr>
          <p:cNvPr id="2" name="Rectangle 1"/>
          <p:cNvSpPr/>
          <p:nvPr/>
        </p:nvSpPr>
        <p:spPr>
          <a:xfrm>
            <a:off x="1181688" y="1496107"/>
            <a:ext cx="7793502" cy="5370701"/>
          </a:xfrm>
          <a:prstGeom prst="rect">
            <a:avLst/>
          </a:prstGeom>
        </p:spPr>
        <p:txBody>
          <a:bodyPr wrap="square">
            <a:spAutoFit/>
          </a:bodyPr>
          <a:lstStyle/>
          <a:p>
            <a:r>
              <a:rPr lang="en-US" sz="2600" smtClean="0">
                <a:latin typeface="Times New Roman" panose="02020603050405020304" pitchFamily="18" charset="0"/>
                <a:cs typeface="Times New Roman" panose="02020603050405020304" pitchFamily="18" charset="0"/>
              </a:rPr>
              <a:t>	</a:t>
            </a:r>
            <a:r>
              <a:rPr lang="vi-VN" sz="2600" smtClean="0">
                <a:latin typeface="Times New Roman" panose="02020603050405020304" pitchFamily="18" charset="0"/>
                <a:cs typeface="Times New Roman" panose="02020603050405020304" pitchFamily="18" charset="0"/>
              </a:rPr>
              <a:t>Oracle </a:t>
            </a:r>
            <a:r>
              <a:rPr lang="vi-VN" sz="2600">
                <a:latin typeface="Times New Roman" panose="02020603050405020304" pitchFamily="18" charset="0"/>
                <a:cs typeface="Times New Roman" panose="02020603050405020304" pitchFamily="18" charset="0"/>
              </a:rPr>
              <a:t>hiện thực mô hình MAC trên lý thuyết thành sản phẩm </a:t>
            </a:r>
            <a:r>
              <a:rPr lang="vi-VN" sz="2600" b="1">
                <a:latin typeface="Times New Roman" panose="02020603050405020304" pitchFamily="18" charset="0"/>
                <a:cs typeface="Times New Roman" panose="02020603050405020304" pitchFamily="18" charset="0"/>
              </a:rPr>
              <a:t>Oracle Label Security (OLS).</a:t>
            </a:r>
            <a:r>
              <a:rPr lang="vi-VN" sz="2600">
                <a:latin typeface="Times New Roman" panose="02020603050405020304" pitchFamily="18" charset="0"/>
                <a:cs typeface="Times New Roman" panose="02020603050405020304" pitchFamily="18" charset="0"/>
              </a:rPr>
              <a:t> Tuy nhiên, do mô hình MAC lý thuyết tuân theo nguyên tắc “</a:t>
            </a:r>
            <a:r>
              <a:rPr lang="vi-VN" sz="2600" i="1" u="sng">
                <a:solidFill>
                  <a:schemeClr val="accent1">
                    <a:lumMod val="75000"/>
                  </a:schemeClr>
                </a:solidFill>
                <a:latin typeface="Times New Roman" panose="02020603050405020304" pitchFamily="18" charset="0"/>
                <a:cs typeface="Times New Roman" panose="02020603050405020304" pitchFamily="18" charset="0"/>
              </a:rPr>
              <a:t>no read up - no write down</a:t>
            </a:r>
            <a:r>
              <a:rPr lang="vi-VN" sz="2600">
                <a:latin typeface="Times New Roman" panose="02020603050405020304" pitchFamily="18" charset="0"/>
                <a:cs typeface="Times New Roman" panose="02020603050405020304" pitchFamily="18" charset="0"/>
              </a:rPr>
              <a:t>” nên chỉ bảo đảm tính bí mật mà không có tính toàn vẹn. </a:t>
            </a:r>
            <a:endParaRPr lang="en-US" sz="2600">
              <a:latin typeface="Times New Roman" panose="02020603050405020304" pitchFamily="18" charset="0"/>
              <a:cs typeface="Times New Roman" panose="02020603050405020304" pitchFamily="18" charset="0"/>
            </a:endParaRPr>
          </a:p>
          <a:p>
            <a:r>
              <a:rPr lang="en-US" sz="2600">
                <a:latin typeface="Times New Roman" panose="02020603050405020304" pitchFamily="18" charset="0"/>
                <a:cs typeface="Times New Roman" panose="02020603050405020304" pitchFamily="18" charset="0"/>
              </a:rPr>
              <a:t>	</a:t>
            </a:r>
            <a:r>
              <a:rPr lang="vi-VN" sz="2600">
                <a:latin typeface="Times New Roman" panose="02020603050405020304" pitchFamily="18" charset="0"/>
                <a:cs typeface="Times New Roman" panose="02020603050405020304" pitchFamily="18" charset="0"/>
              </a:rPr>
              <a:t>OLS của Oracle đã cải tiến mô hình MAC lý thuyết bằng cách thay đổi nguyên tắc trên thành </a:t>
            </a:r>
            <a:r>
              <a:rPr lang="vi-VN" sz="2600" u="sng">
                <a:solidFill>
                  <a:schemeClr val="accent1">
                    <a:lumMod val="75000"/>
                  </a:schemeClr>
                </a:solidFill>
                <a:latin typeface="Times New Roman" panose="02020603050405020304" pitchFamily="18" charset="0"/>
                <a:cs typeface="Times New Roman" panose="02020603050405020304" pitchFamily="18" charset="0"/>
              </a:rPr>
              <a:t>“</a:t>
            </a:r>
            <a:r>
              <a:rPr lang="vi-VN" sz="2600" i="1" u="sng">
                <a:solidFill>
                  <a:schemeClr val="accent1">
                    <a:lumMod val="75000"/>
                  </a:schemeClr>
                </a:solidFill>
                <a:latin typeface="Times New Roman" panose="02020603050405020304" pitchFamily="18" charset="0"/>
                <a:cs typeface="Times New Roman" panose="02020603050405020304" pitchFamily="18" charset="0"/>
              </a:rPr>
              <a:t>no read up - no </a:t>
            </a:r>
            <a:r>
              <a:rPr lang="vi-VN" sz="2600" i="1">
                <a:latin typeface="Times New Roman" panose="02020603050405020304" pitchFamily="18" charset="0"/>
                <a:cs typeface="Times New Roman" panose="02020603050405020304" pitchFamily="18" charset="0"/>
                <a:hlinkClick r:id="rId4"/>
              </a:rPr>
              <a:t>write up - limited write down</a:t>
            </a:r>
            <a:r>
              <a:rPr lang="vi-VN" sz="2600">
                <a:latin typeface="Times New Roman" panose="02020603050405020304" pitchFamily="18" charset="0"/>
                <a:cs typeface="Times New Roman" panose="02020603050405020304" pitchFamily="18" charset="0"/>
              </a:rPr>
              <a:t>”. Nhờ vậy, tính bảo mật và tính toàn vẹn của dữ liệu được bảo đảm.Và khác với mô hình lý thuyết, OLS không bắt buộc áp dụng MAC cho toàn bộ CSDL. Người quản trị có thể chỉ định ra những table hoặc schema nào sẽ được áp dụng OLS.</a:t>
            </a:r>
          </a:p>
          <a:p>
            <a:pPr marL="1841500" algn="just">
              <a:lnSpc>
                <a:spcPct val="100000"/>
              </a:lnSpc>
              <a:spcBef>
                <a:spcPts val="625"/>
              </a:spcBef>
            </a:pPr>
            <a:endParaRPr lang="en-US" sz="2600">
              <a:latin typeface="Times New Roman"/>
              <a:cs typeface="Times New Roman"/>
            </a:endParaRPr>
          </a:p>
        </p:txBody>
      </p:sp>
    </p:spTree>
    <p:extLst>
      <p:ext uri="{BB962C8B-B14F-4D97-AF65-F5344CB8AC3E}">
        <p14:creationId xmlns:p14="http://schemas.microsoft.com/office/powerpoint/2010/main" val="28950051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400" smtClean="0"/>
              <a:t>III. CHẠY CHƯƠNG TRÌNH</a:t>
            </a:r>
            <a:endParaRPr lang="en-US" sz="2400" dirty="0"/>
          </a:p>
        </p:txBody>
      </p:sp>
      <p:sp>
        <p:nvSpPr>
          <p:cNvPr id="4" name="Rectangle 3"/>
          <p:cNvSpPr>
            <a:spLocks noGrp="1" noChangeArrowheads="1"/>
          </p:cNvSpPr>
          <p:nvPr>
            <p:ph idx="1"/>
          </p:nvPr>
        </p:nvSpPr>
        <p:spPr>
          <a:xfrm>
            <a:off x="1215069" y="952224"/>
            <a:ext cx="7466477" cy="557211"/>
          </a:xfrm>
        </p:spPr>
        <p:txBody>
          <a:bodyPr>
            <a:normAutofit/>
          </a:bodyPr>
          <a:lstStyle/>
          <a:p>
            <a:pPr marL="0" indent="0" algn="l">
              <a:buNone/>
            </a:pPr>
            <a:r>
              <a:rPr lang="en-US" altLang="en-US" sz="3000" b="1">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2</a:t>
            </a:r>
            <a:r>
              <a:rPr lang="en-US" altLang="en-US" sz="3000" b="1" smtClean="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Đặc tả bài toán</a:t>
            </a:r>
          </a:p>
        </p:txBody>
      </p:sp>
      <p:sp>
        <p:nvSpPr>
          <p:cNvPr id="8" name="Content Placeholder 2"/>
          <p:cNvSpPr txBox="1">
            <a:spLocks/>
          </p:cNvSpPr>
          <p:nvPr/>
        </p:nvSpPr>
        <p:spPr>
          <a:xfrm>
            <a:off x="1117208" y="1785038"/>
            <a:ext cx="7815776" cy="3321541"/>
          </a:xfrm>
          <a:prstGeom prst="rect">
            <a:avLst/>
          </a:prstGeom>
        </p:spPr>
        <p:txBody>
          <a:bodyPr vert="horz" lIns="91440" tIns="45720" rIns="91440" bIns="45720" rtlCol="0">
            <a:noAutofit/>
          </a:bodyPr>
          <a:lstStyle>
            <a:lvl1pPr marL="228600" indent="-228600" algn="just" defTabSz="914400" rtl="0" eaLnBrk="1" latinLnBrk="0" hangingPunct="1">
              <a:lnSpc>
                <a:spcPct val="90000"/>
              </a:lnSpc>
              <a:spcBef>
                <a:spcPts val="1000"/>
              </a:spcBef>
              <a:buFont typeface="Wingdings" panose="05000000000000000000" pitchFamily="2" charset="2"/>
              <a:buChar char="q"/>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1pPr>
            <a:lvl2pPr marL="685800" indent="-228600" algn="just" defTabSz="914400" rtl="0" eaLnBrk="1" latinLnBrk="0" hangingPunct="1">
              <a:lnSpc>
                <a:spcPct val="90000"/>
              </a:lnSpc>
              <a:spcBef>
                <a:spcPts val="500"/>
              </a:spcBef>
              <a:buFont typeface="Courier New" panose="02070309020205020404" pitchFamily="49" charset="0"/>
              <a:buChar char="o"/>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2pPr>
            <a:lvl3pPr marL="1143000" indent="-228600" algn="just" defTabSz="914400" rtl="0" eaLnBrk="1" latinLnBrk="0" hangingPunct="1">
              <a:lnSpc>
                <a:spcPct val="90000"/>
              </a:lnSpc>
              <a:spcBef>
                <a:spcPts val="500"/>
              </a:spcBef>
              <a:buFont typeface="Wingdings" panose="05000000000000000000" pitchFamily="2" charset="2"/>
              <a:buChar char="§"/>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3200" smtClean="0">
                <a:latin typeface="Times New Roman" panose="02020603050405020304" pitchFamily="18" charset="0"/>
                <a:cs typeface="Times New Roman" panose="02020603050405020304" pitchFamily="18" charset="0"/>
              </a:rPr>
              <a:t>Tất </a:t>
            </a:r>
            <a:r>
              <a:rPr lang="en-US" sz="3200">
                <a:latin typeface="Times New Roman" panose="02020603050405020304" pitchFamily="18" charset="0"/>
                <a:cs typeface="Times New Roman" panose="02020603050405020304" pitchFamily="18" charset="0"/>
              </a:rPr>
              <a:t>cả các sinh viên có thể xem thông tin của các sinh viên của lớp mình.</a:t>
            </a:r>
          </a:p>
          <a:p>
            <a:pPr lvl="0"/>
            <a:r>
              <a:rPr lang="en-US" sz="3200">
                <a:latin typeface="Times New Roman" panose="02020603050405020304" pitchFamily="18" charset="0"/>
                <a:cs typeface="Times New Roman" panose="02020603050405020304" pitchFamily="18" charset="0"/>
              </a:rPr>
              <a:t>Tất cả các lớp trưởng : có thể xem, sửa và thêm thông tin của lớp mình.</a:t>
            </a:r>
          </a:p>
          <a:p>
            <a:pPr lvl="0"/>
            <a:r>
              <a:rPr lang="en-US" sz="3200">
                <a:latin typeface="Times New Roman" panose="02020603050405020304" pitchFamily="18" charset="0"/>
                <a:cs typeface="Times New Roman" panose="02020603050405020304" pitchFamily="18" charset="0"/>
              </a:rPr>
              <a:t>Quản Lý: có thể thực hiện tất cả các hoạt động đối với CSDL. </a:t>
            </a:r>
          </a:p>
        </p:txBody>
      </p:sp>
    </p:spTree>
    <p:extLst>
      <p:ext uri="{BB962C8B-B14F-4D97-AF65-F5344CB8AC3E}">
        <p14:creationId xmlns:p14="http://schemas.microsoft.com/office/powerpoint/2010/main" val="32139900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400" smtClean="0"/>
              <a:t>III. CHẠY CHƯƠNG TRÌNH</a:t>
            </a:r>
            <a:endParaRPr lang="en-US" sz="2400" dirty="0"/>
          </a:p>
        </p:txBody>
      </p:sp>
      <p:sp>
        <p:nvSpPr>
          <p:cNvPr id="8" name="Content Placeholder 2"/>
          <p:cNvSpPr txBox="1">
            <a:spLocks/>
          </p:cNvSpPr>
          <p:nvPr/>
        </p:nvSpPr>
        <p:spPr>
          <a:xfrm>
            <a:off x="1173480" y="1005056"/>
            <a:ext cx="7815776" cy="4770513"/>
          </a:xfrm>
          <a:prstGeom prst="rect">
            <a:avLst/>
          </a:prstGeom>
        </p:spPr>
        <p:txBody>
          <a:bodyPr vert="horz" lIns="91440" tIns="45720" rIns="91440" bIns="45720" rtlCol="0">
            <a:noAutofit/>
          </a:bodyPr>
          <a:lstStyle>
            <a:lvl1pPr marL="228600" indent="-228600" algn="just" defTabSz="914400" rtl="0" eaLnBrk="1" latinLnBrk="0" hangingPunct="1">
              <a:lnSpc>
                <a:spcPct val="90000"/>
              </a:lnSpc>
              <a:spcBef>
                <a:spcPts val="1000"/>
              </a:spcBef>
              <a:buFont typeface="Wingdings" panose="05000000000000000000" pitchFamily="2" charset="2"/>
              <a:buChar char="q"/>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1pPr>
            <a:lvl2pPr marL="685800" indent="-228600" algn="just" defTabSz="914400" rtl="0" eaLnBrk="1" latinLnBrk="0" hangingPunct="1">
              <a:lnSpc>
                <a:spcPct val="90000"/>
              </a:lnSpc>
              <a:spcBef>
                <a:spcPts val="500"/>
              </a:spcBef>
              <a:buFont typeface="Courier New" panose="02070309020205020404" pitchFamily="49" charset="0"/>
              <a:buChar char="o"/>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2pPr>
            <a:lvl3pPr marL="1143000" indent="-228600" algn="just" defTabSz="914400" rtl="0" eaLnBrk="1" latinLnBrk="0" hangingPunct="1">
              <a:lnSpc>
                <a:spcPct val="90000"/>
              </a:lnSpc>
              <a:spcBef>
                <a:spcPts val="500"/>
              </a:spcBef>
              <a:buFont typeface="Wingdings" panose="05000000000000000000" pitchFamily="2" charset="2"/>
              <a:buChar char="§"/>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800">
                <a:latin typeface="Times New Roman" panose="02020603050405020304" pitchFamily="18" charset="0"/>
                <a:ea typeface="Tahoma" panose="020B0604030504040204" pitchFamily="34" charset="0"/>
                <a:cs typeface="Times New Roman" panose="02020603050405020304" pitchFamily="18" charset="0"/>
              </a:rPr>
              <a:t>--</a:t>
            </a:r>
            <a:r>
              <a:rPr lang="fr-FR" sz="2800" smtClean="0">
                <a:latin typeface="Times New Roman" panose="02020603050405020304" pitchFamily="18" charset="0"/>
                <a:ea typeface="Tahoma" panose="020B0604030504040204" pitchFamily="34" charset="0"/>
                <a:cs typeface="Times New Roman" panose="02020603050405020304" pitchFamily="18" charset="0"/>
              </a:rPr>
              <a:t>gán nhãn các row dữ liệu </a:t>
            </a:r>
            <a:r>
              <a:rPr lang="fr-FR" sz="2800">
                <a:latin typeface="Times New Roman" panose="02020603050405020304" pitchFamily="18" charset="0"/>
                <a:ea typeface="Tahoma" panose="020B0604030504040204" pitchFamily="34" charset="0"/>
                <a:cs typeface="Times New Roman" panose="02020603050405020304" pitchFamily="18" charset="0"/>
              </a:rPr>
              <a:t>cho </a:t>
            </a:r>
            <a:r>
              <a:rPr lang="fr-FR" sz="2800" smtClean="0">
                <a:latin typeface="Times New Roman" panose="02020603050405020304" pitchFamily="18" charset="0"/>
                <a:ea typeface="Tahoma" panose="020B0604030504040204" pitchFamily="34" charset="0"/>
                <a:cs typeface="Times New Roman" panose="02020603050405020304" pitchFamily="18" charset="0"/>
              </a:rPr>
              <a:t>bảng</a:t>
            </a:r>
          </a:p>
          <a:p>
            <a:pPr marL="0" indent="0" algn="l">
              <a:buNone/>
            </a:pPr>
            <a:r>
              <a:rPr lang="en-US" sz="2000">
                <a:latin typeface="Times New Roman" panose="02020603050405020304" pitchFamily="18" charset="0"/>
                <a:ea typeface="Tahoma" panose="020B0604030504040204" pitchFamily="34" charset="0"/>
                <a:cs typeface="Times New Roman" panose="02020603050405020304" pitchFamily="18" charset="0"/>
              </a:rPr>
              <a:t>UPDATE TEST.SINHVIEN SET LB_COL = char_to_label('chinhsach','TS:D,E:BN,MB,MN') WHERE COSO='Bac Nam';</a:t>
            </a:r>
          </a:p>
          <a:p>
            <a:pPr marL="0" indent="0" algn="l">
              <a:buNone/>
            </a:pPr>
            <a:r>
              <a:rPr lang="en-US" sz="2000">
                <a:latin typeface="Times New Roman" panose="02020603050405020304" pitchFamily="18" charset="0"/>
                <a:ea typeface="Tahoma" panose="020B0604030504040204" pitchFamily="34" charset="0"/>
                <a:cs typeface="Times New Roman" panose="02020603050405020304" pitchFamily="18" charset="0"/>
              </a:rPr>
              <a:t>UPDATE TEST.SINHVIEN SET LB_COL = char_to_label('chinhsach','S:D:MB') WHERE CHUCVU='Lop Truong' and LOP='AT11D' and COSO='Mien Bac';</a:t>
            </a:r>
          </a:p>
          <a:p>
            <a:pPr marL="0" indent="0" algn="l">
              <a:buNone/>
            </a:pPr>
            <a:r>
              <a:rPr lang="en-US" sz="2000">
                <a:latin typeface="Times New Roman" panose="02020603050405020304" pitchFamily="18" charset="0"/>
                <a:ea typeface="Tahoma" panose="020B0604030504040204" pitchFamily="34" charset="0"/>
                <a:cs typeface="Times New Roman" panose="02020603050405020304" pitchFamily="18" charset="0"/>
              </a:rPr>
              <a:t>UPDATE TEST.SINHVIEN SET LB_COL = char_to_label('chinhsach','S:E:MN') WHERE CHUCVU='Lop Truong' and LOP='AT11E' and COSO='Mien Nam';</a:t>
            </a:r>
          </a:p>
          <a:p>
            <a:pPr marL="0" indent="0" algn="l">
              <a:buNone/>
            </a:pPr>
            <a:r>
              <a:rPr lang="en-US" sz="2000">
                <a:latin typeface="Times New Roman" panose="02020603050405020304" pitchFamily="18" charset="0"/>
                <a:ea typeface="Tahoma" panose="020B0604030504040204" pitchFamily="34" charset="0"/>
                <a:cs typeface="Times New Roman" panose="02020603050405020304" pitchFamily="18" charset="0"/>
              </a:rPr>
              <a:t>UPDATE TEST.SINHVIEN SET LB_COL = char_to_label('chinhsach','C:D:MB') WHERE CHUCVU='Sinh Vien' and LOP='AT11D' and COSO='Mien Bac';</a:t>
            </a:r>
          </a:p>
          <a:p>
            <a:pPr marL="0" indent="0" algn="l">
              <a:buNone/>
            </a:pPr>
            <a:r>
              <a:rPr lang="en-US" sz="2000">
                <a:latin typeface="Times New Roman" panose="02020603050405020304" pitchFamily="18" charset="0"/>
                <a:ea typeface="Tahoma" panose="020B0604030504040204" pitchFamily="34" charset="0"/>
                <a:cs typeface="Times New Roman" panose="02020603050405020304" pitchFamily="18" charset="0"/>
              </a:rPr>
              <a:t>UPDATE TEST.SINHVIEN SET LB_COL = char_to_label('chinhsach','C:E:MN') WHERE CHUCVU='Sinh Vien' and LOP='AT11E' and COSO='Mien Nam';</a:t>
            </a:r>
          </a:p>
        </p:txBody>
      </p:sp>
      <p:pic>
        <p:nvPicPr>
          <p:cNvPr id="9"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988" y="1005056"/>
            <a:ext cx="8200268" cy="257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125" y="3953022"/>
            <a:ext cx="8200268" cy="2489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val 1"/>
          <p:cNvSpPr/>
          <p:nvPr/>
        </p:nvSpPr>
        <p:spPr>
          <a:xfrm>
            <a:off x="8201466" y="4234375"/>
            <a:ext cx="829994" cy="220862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301919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1" nodeType="clickEffect">
                                  <p:stCondLst>
                                    <p:cond delay="0"/>
                                  </p:stCondLst>
                                  <p:childTnLst>
                                    <p:animEffect transition="out" filter="barn(inVertical)">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par>
                                <p:cTn id="13" presetID="21" presetClass="entr" presetSubtype="1"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2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5122"/>
                                        </p:tgtEl>
                                        <p:attrNameLst>
                                          <p:attrName>style.visibility</p:attrName>
                                        </p:attrNameLst>
                                      </p:cBhvr>
                                      <p:to>
                                        <p:strVal val="visible"/>
                                      </p:to>
                                    </p:set>
                                    <p:animEffect transition="in" filter="circle(in)">
                                      <p:cBhvr>
                                        <p:cTn id="20" dur="2000"/>
                                        <p:tgtEl>
                                          <p:spTgt spid="512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400" smtClean="0"/>
              <a:t>III. CHẠY CHƯƠNG TRÌNH</a:t>
            </a:r>
            <a:endParaRPr lang="en-US" sz="2400" dirty="0"/>
          </a:p>
        </p:txBody>
      </p:sp>
      <p:sp>
        <p:nvSpPr>
          <p:cNvPr id="8" name="Content Placeholder 2"/>
          <p:cNvSpPr txBox="1">
            <a:spLocks/>
          </p:cNvSpPr>
          <p:nvPr/>
        </p:nvSpPr>
        <p:spPr>
          <a:xfrm>
            <a:off x="1173480" y="1005056"/>
            <a:ext cx="7815776" cy="1189504"/>
          </a:xfrm>
          <a:prstGeom prst="rect">
            <a:avLst/>
          </a:prstGeom>
        </p:spPr>
        <p:txBody>
          <a:bodyPr vert="horz" lIns="91440" tIns="45720" rIns="91440" bIns="45720" rtlCol="0">
            <a:noAutofit/>
          </a:bodyPr>
          <a:lstStyle>
            <a:lvl1pPr marL="228600" indent="-228600" algn="just" defTabSz="914400" rtl="0" eaLnBrk="1" latinLnBrk="0" hangingPunct="1">
              <a:lnSpc>
                <a:spcPct val="90000"/>
              </a:lnSpc>
              <a:spcBef>
                <a:spcPts val="1000"/>
              </a:spcBef>
              <a:buFont typeface="Wingdings" panose="05000000000000000000" pitchFamily="2" charset="2"/>
              <a:buChar char="q"/>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1pPr>
            <a:lvl2pPr marL="685800" indent="-228600" algn="just" defTabSz="914400" rtl="0" eaLnBrk="1" latinLnBrk="0" hangingPunct="1">
              <a:lnSpc>
                <a:spcPct val="90000"/>
              </a:lnSpc>
              <a:spcBef>
                <a:spcPts val="500"/>
              </a:spcBef>
              <a:buFont typeface="Courier New" panose="02070309020205020404" pitchFamily="49" charset="0"/>
              <a:buChar char="o"/>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2pPr>
            <a:lvl3pPr marL="1143000" indent="-228600" algn="just" defTabSz="914400" rtl="0" eaLnBrk="1" latinLnBrk="0" hangingPunct="1">
              <a:lnSpc>
                <a:spcPct val="90000"/>
              </a:lnSpc>
              <a:spcBef>
                <a:spcPts val="500"/>
              </a:spcBef>
              <a:buFont typeface="Wingdings" panose="05000000000000000000" pitchFamily="2" charset="2"/>
              <a:buChar char="§"/>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800" smtClean="0">
                <a:latin typeface="Times New Roman" panose="02020603050405020304" pitchFamily="18" charset="0"/>
                <a:ea typeface="Tahoma" panose="020B0604030504040204" pitchFamily="34" charset="0"/>
                <a:cs typeface="Times New Roman" panose="02020603050405020304" pitchFamily="18" charset="0"/>
              </a:rPr>
              <a:t>--truy xuất từng user </a:t>
            </a:r>
          </a:p>
          <a:p>
            <a:pPr>
              <a:buFont typeface="Wingdings" panose="05000000000000000000" pitchFamily="2" charset="2"/>
              <a:buChar char="v"/>
            </a:pPr>
            <a:r>
              <a:rPr lang="fr-FR" sz="2800" smtClean="0">
                <a:latin typeface="Times New Roman" panose="02020603050405020304" pitchFamily="18" charset="0"/>
                <a:ea typeface="Tahoma" panose="020B0604030504040204" pitchFamily="34" charset="0"/>
                <a:cs typeface="Times New Roman" panose="02020603050405020304" pitchFamily="18" charset="0"/>
              </a:rPr>
              <a:t>User QLBN</a:t>
            </a:r>
          </a:p>
        </p:txBody>
      </p:sp>
      <p:pic>
        <p:nvPicPr>
          <p:cNvPr id="4" name="Picture 3"/>
          <p:cNvPicPr/>
          <p:nvPr/>
        </p:nvPicPr>
        <p:blipFill>
          <a:blip r:embed="rId4"/>
          <a:stretch>
            <a:fillRect/>
          </a:stretch>
        </p:blipFill>
        <p:spPr>
          <a:xfrm>
            <a:off x="942538" y="2194560"/>
            <a:ext cx="8088922" cy="3643532"/>
          </a:xfrm>
          <a:prstGeom prst="rect">
            <a:avLst/>
          </a:prstGeom>
        </p:spPr>
      </p:pic>
    </p:spTree>
    <p:extLst>
      <p:ext uri="{BB962C8B-B14F-4D97-AF65-F5344CB8AC3E}">
        <p14:creationId xmlns:p14="http://schemas.microsoft.com/office/powerpoint/2010/main" val="159637786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400" smtClean="0"/>
              <a:t>III. CHẠY CHƯƠNG TRÌNH</a:t>
            </a:r>
            <a:endParaRPr lang="en-US" sz="2400" dirty="0"/>
          </a:p>
        </p:txBody>
      </p:sp>
      <p:sp>
        <p:nvSpPr>
          <p:cNvPr id="8" name="Content Placeholder 2"/>
          <p:cNvSpPr txBox="1">
            <a:spLocks/>
          </p:cNvSpPr>
          <p:nvPr/>
        </p:nvSpPr>
        <p:spPr>
          <a:xfrm>
            <a:off x="1173480" y="1005056"/>
            <a:ext cx="7815776" cy="1189504"/>
          </a:xfrm>
          <a:prstGeom prst="rect">
            <a:avLst/>
          </a:prstGeom>
        </p:spPr>
        <p:txBody>
          <a:bodyPr vert="horz" lIns="91440" tIns="45720" rIns="91440" bIns="45720" rtlCol="0">
            <a:noAutofit/>
          </a:bodyPr>
          <a:lstStyle>
            <a:lvl1pPr marL="228600" indent="-228600" algn="just" defTabSz="914400" rtl="0" eaLnBrk="1" latinLnBrk="0" hangingPunct="1">
              <a:lnSpc>
                <a:spcPct val="90000"/>
              </a:lnSpc>
              <a:spcBef>
                <a:spcPts val="1000"/>
              </a:spcBef>
              <a:buFont typeface="Wingdings" panose="05000000000000000000" pitchFamily="2" charset="2"/>
              <a:buChar char="q"/>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1pPr>
            <a:lvl2pPr marL="685800" indent="-228600" algn="just" defTabSz="914400" rtl="0" eaLnBrk="1" latinLnBrk="0" hangingPunct="1">
              <a:lnSpc>
                <a:spcPct val="90000"/>
              </a:lnSpc>
              <a:spcBef>
                <a:spcPts val="500"/>
              </a:spcBef>
              <a:buFont typeface="Courier New" panose="02070309020205020404" pitchFamily="49" charset="0"/>
              <a:buChar char="o"/>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2pPr>
            <a:lvl3pPr marL="1143000" indent="-228600" algn="just" defTabSz="914400" rtl="0" eaLnBrk="1" latinLnBrk="0" hangingPunct="1">
              <a:lnSpc>
                <a:spcPct val="90000"/>
              </a:lnSpc>
              <a:spcBef>
                <a:spcPts val="500"/>
              </a:spcBef>
              <a:buFont typeface="Wingdings" panose="05000000000000000000" pitchFamily="2" charset="2"/>
              <a:buChar char="§"/>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800" smtClean="0">
                <a:latin typeface="Times New Roman" panose="02020603050405020304" pitchFamily="18" charset="0"/>
                <a:ea typeface="Tahoma" panose="020B0604030504040204" pitchFamily="34" charset="0"/>
                <a:cs typeface="Times New Roman" panose="02020603050405020304" pitchFamily="18" charset="0"/>
              </a:rPr>
              <a:t>--truy xuất từng user </a:t>
            </a:r>
          </a:p>
          <a:p>
            <a:pPr>
              <a:buFont typeface="Wingdings" panose="05000000000000000000" pitchFamily="2" charset="2"/>
              <a:buChar char="v"/>
            </a:pPr>
            <a:r>
              <a:rPr lang="fr-FR" sz="2800" smtClean="0">
                <a:latin typeface="Times New Roman" panose="02020603050405020304" pitchFamily="18" charset="0"/>
                <a:ea typeface="Tahoma" panose="020B0604030504040204" pitchFamily="34" charset="0"/>
                <a:cs typeface="Times New Roman" panose="02020603050405020304" pitchFamily="18" charset="0"/>
              </a:rPr>
              <a:t>User LT11DMB và LT11DMN</a:t>
            </a:r>
          </a:p>
        </p:txBody>
      </p:sp>
      <p:pic>
        <p:nvPicPr>
          <p:cNvPr id="5" name="Picture 4"/>
          <p:cNvPicPr/>
          <p:nvPr/>
        </p:nvPicPr>
        <p:blipFill>
          <a:blip r:embed="rId4"/>
          <a:stretch>
            <a:fillRect/>
          </a:stretch>
        </p:blipFill>
        <p:spPr>
          <a:xfrm>
            <a:off x="1173480" y="2005158"/>
            <a:ext cx="7604760" cy="1666510"/>
          </a:xfrm>
          <a:prstGeom prst="rect">
            <a:avLst/>
          </a:prstGeom>
        </p:spPr>
      </p:pic>
      <p:pic>
        <p:nvPicPr>
          <p:cNvPr id="6" name="Picture 5"/>
          <p:cNvPicPr/>
          <p:nvPr/>
        </p:nvPicPr>
        <p:blipFill>
          <a:blip r:embed="rId5"/>
          <a:stretch>
            <a:fillRect/>
          </a:stretch>
        </p:blipFill>
        <p:spPr>
          <a:xfrm>
            <a:off x="1173480" y="4164037"/>
            <a:ext cx="7604760" cy="1786597"/>
          </a:xfrm>
          <a:prstGeom prst="rect">
            <a:avLst/>
          </a:prstGeom>
        </p:spPr>
      </p:pic>
    </p:spTree>
    <p:extLst>
      <p:ext uri="{BB962C8B-B14F-4D97-AF65-F5344CB8AC3E}">
        <p14:creationId xmlns:p14="http://schemas.microsoft.com/office/powerpoint/2010/main" val="192940331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400" smtClean="0"/>
              <a:t>III. CHẠY CHƯƠNG TRÌNH</a:t>
            </a:r>
            <a:endParaRPr lang="en-US" sz="2400" dirty="0"/>
          </a:p>
        </p:txBody>
      </p:sp>
      <p:sp>
        <p:nvSpPr>
          <p:cNvPr id="8" name="Content Placeholder 2"/>
          <p:cNvSpPr txBox="1">
            <a:spLocks/>
          </p:cNvSpPr>
          <p:nvPr/>
        </p:nvSpPr>
        <p:spPr>
          <a:xfrm>
            <a:off x="1173480" y="1005056"/>
            <a:ext cx="7815776" cy="1189504"/>
          </a:xfrm>
          <a:prstGeom prst="rect">
            <a:avLst/>
          </a:prstGeom>
        </p:spPr>
        <p:txBody>
          <a:bodyPr vert="horz" lIns="91440" tIns="45720" rIns="91440" bIns="45720" rtlCol="0">
            <a:noAutofit/>
          </a:bodyPr>
          <a:lstStyle>
            <a:lvl1pPr marL="228600" indent="-228600" algn="just" defTabSz="914400" rtl="0" eaLnBrk="1" latinLnBrk="0" hangingPunct="1">
              <a:lnSpc>
                <a:spcPct val="90000"/>
              </a:lnSpc>
              <a:spcBef>
                <a:spcPts val="1000"/>
              </a:spcBef>
              <a:buFont typeface="Wingdings" panose="05000000000000000000" pitchFamily="2" charset="2"/>
              <a:buChar char="q"/>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1pPr>
            <a:lvl2pPr marL="685800" indent="-228600" algn="just" defTabSz="914400" rtl="0" eaLnBrk="1" latinLnBrk="0" hangingPunct="1">
              <a:lnSpc>
                <a:spcPct val="90000"/>
              </a:lnSpc>
              <a:spcBef>
                <a:spcPts val="500"/>
              </a:spcBef>
              <a:buFont typeface="Courier New" panose="02070309020205020404" pitchFamily="49" charset="0"/>
              <a:buChar char="o"/>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2pPr>
            <a:lvl3pPr marL="1143000" indent="-228600" algn="just" defTabSz="914400" rtl="0" eaLnBrk="1" latinLnBrk="0" hangingPunct="1">
              <a:lnSpc>
                <a:spcPct val="90000"/>
              </a:lnSpc>
              <a:spcBef>
                <a:spcPts val="500"/>
              </a:spcBef>
              <a:buFont typeface="Wingdings" panose="05000000000000000000" pitchFamily="2" charset="2"/>
              <a:buChar char="§"/>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800" smtClean="0">
                <a:latin typeface="Times New Roman" panose="02020603050405020304" pitchFamily="18" charset="0"/>
                <a:ea typeface="Tahoma" panose="020B0604030504040204" pitchFamily="34" charset="0"/>
                <a:cs typeface="Times New Roman" panose="02020603050405020304" pitchFamily="18" charset="0"/>
              </a:rPr>
              <a:t>--truy xuất từng user </a:t>
            </a:r>
          </a:p>
          <a:p>
            <a:pPr>
              <a:buFont typeface="Wingdings" panose="05000000000000000000" pitchFamily="2" charset="2"/>
              <a:buChar char="v"/>
            </a:pPr>
            <a:r>
              <a:rPr lang="fr-FR" sz="2800" smtClean="0">
                <a:latin typeface="Times New Roman" panose="02020603050405020304" pitchFamily="18" charset="0"/>
                <a:ea typeface="Tahoma" panose="020B0604030504040204" pitchFamily="34" charset="0"/>
                <a:cs typeface="Times New Roman" panose="02020603050405020304" pitchFamily="18" charset="0"/>
              </a:rPr>
              <a:t>User SV11DMB và SV11DMN</a:t>
            </a:r>
          </a:p>
        </p:txBody>
      </p:sp>
      <p:pic>
        <p:nvPicPr>
          <p:cNvPr id="7" name="Picture 6"/>
          <p:cNvPicPr/>
          <p:nvPr/>
        </p:nvPicPr>
        <p:blipFill>
          <a:blip r:embed="rId4"/>
          <a:stretch>
            <a:fillRect/>
          </a:stretch>
        </p:blipFill>
        <p:spPr>
          <a:xfrm>
            <a:off x="886265" y="2194560"/>
            <a:ext cx="7948246" cy="1411337"/>
          </a:xfrm>
          <a:prstGeom prst="rect">
            <a:avLst/>
          </a:prstGeom>
        </p:spPr>
      </p:pic>
      <p:pic>
        <p:nvPicPr>
          <p:cNvPr id="9" name="Picture 8"/>
          <p:cNvPicPr/>
          <p:nvPr/>
        </p:nvPicPr>
        <p:blipFill>
          <a:blip r:embed="rId5"/>
          <a:stretch>
            <a:fillRect/>
          </a:stretch>
        </p:blipFill>
        <p:spPr>
          <a:xfrm>
            <a:off x="886265" y="4312309"/>
            <a:ext cx="7948246" cy="1497648"/>
          </a:xfrm>
          <a:prstGeom prst="rect">
            <a:avLst/>
          </a:prstGeom>
        </p:spPr>
      </p:pic>
    </p:spTree>
    <p:extLst>
      <p:ext uri="{BB962C8B-B14F-4D97-AF65-F5344CB8AC3E}">
        <p14:creationId xmlns:p14="http://schemas.microsoft.com/office/powerpoint/2010/main" val="87201201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par>
                                <p:cTn id="13" presetID="6" presetClass="entr" presetSubtype="16"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ircle(in)">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400" smtClean="0"/>
              <a:t>III. CHẠY CHƯƠNG TRÌNH</a:t>
            </a:r>
            <a:endParaRPr lang="en-US" sz="2400" dirty="0"/>
          </a:p>
        </p:txBody>
      </p:sp>
      <p:sp>
        <p:nvSpPr>
          <p:cNvPr id="8" name="Content Placeholder 2"/>
          <p:cNvSpPr txBox="1">
            <a:spLocks/>
          </p:cNvSpPr>
          <p:nvPr/>
        </p:nvSpPr>
        <p:spPr>
          <a:xfrm>
            <a:off x="1173480" y="1005056"/>
            <a:ext cx="7815776" cy="5494218"/>
          </a:xfrm>
          <a:prstGeom prst="rect">
            <a:avLst/>
          </a:prstGeom>
        </p:spPr>
        <p:txBody>
          <a:bodyPr vert="horz" lIns="91440" tIns="45720" rIns="91440" bIns="45720" rtlCol="0">
            <a:noAutofit/>
          </a:bodyPr>
          <a:lstStyle>
            <a:lvl1pPr marL="228600" indent="-228600" algn="just" defTabSz="914400" rtl="0" eaLnBrk="1" latinLnBrk="0" hangingPunct="1">
              <a:lnSpc>
                <a:spcPct val="90000"/>
              </a:lnSpc>
              <a:spcBef>
                <a:spcPts val="1000"/>
              </a:spcBef>
              <a:buFont typeface="Wingdings" panose="05000000000000000000" pitchFamily="2" charset="2"/>
              <a:buChar char="q"/>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1pPr>
            <a:lvl2pPr marL="685800" indent="-228600" algn="just" defTabSz="914400" rtl="0" eaLnBrk="1" latinLnBrk="0" hangingPunct="1">
              <a:lnSpc>
                <a:spcPct val="90000"/>
              </a:lnSpc>
              <a:spcBef>
                <a:spcPts val="500"/>
              </a:spcBef>
              <a:buFont typeface="Courier New" panose="02070309020205020404" pitchFamily="49" charset="0"/>
              <a:buChar char="o"/>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2pPr>
            <a:lvl3pPr marL="1143000" indent="-228600" algn="just" defTabSz="914400" rtl="0" eaLnBrk="1" latinLnBrk="0" hangingPunct="1">
              <a:lnSpc>
                <a:spcPct val="90000"/>
              </a:lnSpc>
              <a:spcBef>
                <a:spcPts val="500"/>
              </a:spcBef>
              <a:buFont typeface="Wingdings" panose="05000000000000000000" pitchFamily="2" charset="2"/>
              <a:buChar char="§"/>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800" smtClean="0">
                <a:latin typeface="Times New Roman" panose="02020603050405020304" pitchFamily="18" charset="0"/>
                <a:ea typeface="Tahoma" panose="020B0604030504040204" pitchFamily="34" charset="0"/>
                <a:cs typeface="Times New Roman" panose="02020603050405020304" pitchFamily="18" charset="0"/>
              </a:rPr>
              <a:t>--ta thực các câu lệnh thêm sửa xóa cho từng User để kiểm tra tính No Write Up</a:t>
            </a:r>
          </a:p>
          <a:p>
            <a:r>
              <a:rPr lang="fr-FR" sz="2800" smtClean="0">
                <a:latin typeface="Times New Roman" panose="02020603050405020304" pitchFamily="18" charset="0"/>
                <a:ea typeface="Tahoma" panose="020B0604030504040204" pitchFamily="34" charset="0"/>
                <a:cs typeface="Times New Roman" panose="02020603050405020304" pitchFamily="18" charset="0"/>
              </a:rPr>
              <a:t>User LT11EMN</a:t>
            </a:r>
          </a:p>
          <a:p>
            <a:pPr marL="0" indent="0" algn="l">
              <a:buNone/>
            </a:pPr>
            <a:r>
              <a:rPr lang="fr-FR" sz="2800" i="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INSERT </a:t>
            </a:r>
            <a:r>
              <a:rPr lang="fr-FR" sz="2800" i="1">
                <a:solidFill>
                  <a:srgbClr val="FF0000"/>
                </a:solidFill>
                <a:latin typeface="Times New Roman" panose="02020603050405020304" pitchFamily="18" charset="0"/>
                <a:ea typeface="Tahoma" panose="020B0604030504040204" pitchFamily="34" charset="0"/>
                <a:cs typeface="Times New Roman" panose="02020603050405020304" pitchFamily="18" charset="0"/>
              </a:rPr>
              <a:t>INTO test.sinhvien VALUES </a:t>
            </a:r>
            <a:r>
              <a:rPr lang="fr-FR" sz="2800" i="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(13,</a:t>
            </a:r>
            <a:r>
              <a:rPr lang="fr-FR" sz="2800" i="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'Nguyen Van Hung','Nam','Ha Noi</a:t>
            </a:r>
            <a:r>
              <a:rPr lang="fr-FR" sz="2800" i="1"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',‘Quan Ly',' ','Bac Nam',100);</a:t>
            </a:r>
          </a:p>
          <a:p>
            <a:pPr marL="0" indent="0" algn="l">
              <a:buNone/>
            </a:pPr>
            <a:r>
              <a:rPr lang="en-US" sz="2800" i="1" smtClean="0">
                <a:latin typeface="Times New Roman" panose="02020603050405020304" pitchFamily="18" charset="0"/>
                <a:ea typeface="Tahoma" panose="020B0604030504040204" pitchFamily="34" charset="0"/>
                <a:cs typeface="Times New Roman" panose="02020603050405020304" pitchFamily="18" charset="0"/>
              </a:rPr>
              <a:t> thông báo </a:t>
            </a:r>
          </a:p>
          <a:p>
            <a:pPr marL="0" indent="0" algn="l">
              <a:buNone/>
            </a:pPr>
            <a:r>
              <a:rPr lang="en-US" sz="2800" i="1" smtClean="0">
                <a:latin typeface="Times New Roman" panose="02020603050405020304" pitchFamily="18" charset="0"/>
                <a:ea typeface="Tahoma" panose="020B0604030504040204" pitchFamily="34" charset="0"/>
                <a:cs typeface="Times New Roman" panose="02020603050405020304" pitchFamily="18" charset="0"/>
              </a:rPr>
              <a:t>SQL </a:t>
            </a:r>
            <a:r>
              <a:rPr lang="en-US" sz="2800" i="1">
                <a:latin typeface="Times New Roman" panose="02020603050405020304" pitchFamily="18" charset="0"/>
                <a:ea typeface="Tahoma" panose="020B0604030504040204" pitchFamily="34" charset="0"/>
                <a:cs typeface="Times New Roman" panose="02020603050405020304" pitchFamily="18" charset="0"/>
              </a:rPr>
              <a:t>Error: ORA-28115: policy with check option violation</a:t>
            </a:r>
            <a:endParaRPr lang="fr-FR" sz="2800" i="1" smtClean="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38838315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1" nodeType="clickEffect">
                                  <p:stCondLst>
                                    <p:cond delay="0"/>
                                  </p:stCondLst>
                                  <p:childTnLst>
                                    <p:animEffect transition="out" filter="barn(inVertical)">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400" smtClean="0"/>
              <a:t>III. CHẠY CHƯƠNG TRÌNH</a:t>
            </a:r>
            <a:endParaRPr lang="en-US" sz="2400" dirty="0"/>
          </a:p>
        </p:txBody>
      </p:sp>
      <p:sp>
        <p:nvSpPr>
          <p:cNvPr id="8" name="Content Placeholder 2"/>
          <p:cNvSpPr txBox="1">
            <a:spLocks/>
          </p:cNvSpPr>
          <p:nvPr/>
        </p:nvSpPr>
        <p:spPr>
          <a:xfrm>
            <a:off x="1173480" y="1005056"/>
            <a:ext cx="7815776" cy="5494218"/>
          </a:xfrm>
          <a:prstGeom prst="rect">
            <a:avLst/>
          </a:prstGeom>
        </p:spPr>
        <p:txBody>
          <a:bodyPr vert="horz" lIns="91440" tIns="45720" rIns="91440" bIns="45720" rtlCol="0">
            <a:noAutofit/>
          </a:bodyPr>
          <a:lstStyle>
            <a:lvl1pPr marL="228600" indent="-228600" algn="just" defTabSz="914400" rtl="0" eaLnBrk="1" latinLnBrk="0" hangingPunct="1">
              <a:lnSpc>
                <a:spcPct val="90000"/>
              </a:lnSpc>
              <a:spcBef>
                <a:spcPts val="1000"/>
              </a:spcBef>
              <a:buFont typeface="Wingdings" panose="05000000000000000000" pitchFamily="2" charset="2"/>
              <a:buChar char="q"/>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1pPr>
            <a:lvl2pPr marL="685800" indent="-228600" algn="just" defTabSz="914400" rtl="0" eaLnBrk="1" latinLnBrk="0" hangingPunct="1">
              <a:lnSpc>
                <a:spcPct val="90000"/>
              </a:lnSpc>
              <a:spcBef>
                <a:spcPts val="500"/>
              </a:spcBef>
              <a:buFont typeface="Courier New" panose="02070309020205020404" pitchFamily="49" charset="0"/>
              <a:buChar char="o"/>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2pPr>
            <a:lvl3pPr marL="1143000" indent="-228600" algn="just" defTabSz="914400" rtl="0" eaLnBrk="1" latinLnBrk="0" hangingPunct="1">
              <a:lnSpc>
                <a:spcPct val="90000"/>
              </a:lnSpc>
              <a:spcBef>
                <a:spcPts val="500"/>
              </a:spcBef>
              <a:buFont typeface="Wingdings" panose="05000000000000000000" pitchFamily="2" charset="2"/>
              <a:buChar char="§"/>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800" smtClean="0">
                <a:latin typeface="Times New Roman" panose="02020603050405020304" pitchFamily="18" charset="0"/>
                <a:ea typeface="Tahoma" panose="020B0604030504040204" pitchFamily="34" charset="0"/>
                <a:cs typeface="Times New Roman" panose="02020603050405020304" pitchFamily="18" charset="0"/>
              </a:rPr>
              <a:t>--ta thực các câu lệnh thêm sửa xóa cho từng User để kiểm tra tính No Write Up</a:t>
            </a:r>
          </a:p>
          <a:p>
            <a:r>
              <a:rPr lang="fr-FR" sz="2800" smtClean="0">
                <a:latin typeface="Times New Roman" panose="02020603050405020304" pitchFamily="18" charset="0"/>
                <a:ea typeface="Tahoma" panose="020B0604030504040204" pitchFamily="34" charset="0"/>
                <a:cs typeface="Times New Roman" panose="02020603050405020304" pitchFamily="18" charset="0"/>
              </a:rPr>
              <a:t>User LT11DMB</a:t>
            </a:r>
          </a:p>
          <a:p>
            <a:pPr marL="0" indent="0">
              <a:buNone/>
            </a:pPr>
            <a:r>
              <a:rPr lang="en-US" sz="2800" b="1" i="1">
                <a:solidFill>
                  <a:srgbClr val="FF0000"/>
                </a:solidFill>
                <a:latin typeface="Times New Roman" panose="02020603050405020304" pitchFamily="18" charset="0"/>
                <a:cs typeface="Times New Roman" panose="02020603050405020304" pitchFamily="18" charset="0"/>
              </a:rPr>
              <a:t>UPDATE test.sinhvien SET gioitinh = 'Nu' WHERE ID = 2;</a:t>
            </a:r>
            <a:endParaRPr lang="en-US" sz="2800">
              <a:solidFill>
                <a:srgbClr val="FF0000"/>
              </a:solidFill>
              <a:latin typeface="Times New Roman" panose="02020603050405020304" pitchFamily="18" charset="0"/>
              <a:cs typeface="Times New Roman" panose="02020603050405020304" pitchFamily="18" charset="0"/>
            </a:endParaRPr>
          </a:p>
          <a:p>
            <a:pPr marL="0" indent="0" algn="l">
              <a:buNone/>
            </a:pPr>
            <a:r>
              <a:rPr lang="en-US" sz="2800" i="1" smtClean="0">
                <a:latin typeface="Times New Roman" panose="02020603050405020304" pitchFamily="18" charset="0"/>
                <a:ea typeface="Tahoma" panose="020B0604030504040204" pitchFamily="34" charset="0"/>
                <a:cs typeface="Times New Roman" panose="02020603050405020304" pitchFamily="18" charset="0"/>
              </a:rPr>
              <a:t> thông báo: 1 row updated</a:t>
            </a:r>
          </a:p>
          <a:p>
            <a:pPr marL="0" indent="0" algn="l">
              <a:buNone/>
            </a:pPr>
            <a:endParaRPr lang="en-US" sz="2800" i="1" smtClean="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671" y="3992759"/>
            <a:ext cx="8018585"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a:xfrm>
            <a:off x="3798276" y="4571999"/>
            <a:ext cx="731520" cy="30949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754936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wheel(1)">
                                      <p:cBhvr>
                                        <p:cTn id="12" dur="2000"/>
                                        <p:tgtEl>
                                          <p:spTgt spid="4098"/>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400" smtClean="0"/>
              <a:t>III. CHẠY CHƯƠNG TRÌNH</a:t>
            </a:r>
            <a:endParaRPr lang="en-US" sz="2400" dirty="0"/>
          </a:p>
        </p:txBody>
      </p:sp>
      <p:sp>
        <p:nvSpPr>
          <p:cNvPr id="8" name="Content Placeholder 2"/>
          <p:cNvSpPr txBox="1">
            <a:spLocks/>
          </p:cNvSpPr>
          <p:nvPr/>
        </p:nvSpPr>
        <p:spPr>
          <a:xfrm>
            <a:off x="1173480" y="1005056"/>
            <a:ext cx="7815776" cy="5494218"/>
          </a:xfrm>
          <a:prstGeom prst="rect">
            <a:avLst/>
          </a:prstGeom>
        </p:spPr>
        <p:txBody>
          <a:bodyPr vert="horz" lIns="91440" tIns="45720" rIns="91440" bIns="45720" rtlCol="0">
            <a:noAutofit/>
          </a:bodyPr>
          <a:lstStyle>
            <a:lvl1pPr marL="228600" indent="-228600" algn="just" defTabSz="914400" rtl="0" eaLnBrk="1" latinLnBrk="0" hangingPunct="1">
              <a:lnSpc>
                <a:spcPct val="90000"/>
              </a:lnSpc>
              <a:spcBef>
                <a:spcPts val="1000"/>
              </a:spcBef>
              <a:buFont typeface="Wingdings" panose="05000000000000000000" pitchFamily="2" charset="2"/>
              <a:buChar char="q"/>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1pPr>
            <a:lvl2pPr marL="685800" indent="-228600" algn="just" defTabSz="914400" rtl="0" eaLnBrk="1" latinLnBrk="0" hangingPunct="1">
              <a:lnSpc>
                <a:spcPct val="90000"/>
              </a:lnSpc>
              <a:spcBef>
                <a:spcPts val="500"/>
              </a:spcBef>
              <a:buFont typeface="Courier New" panose="02070309020205020404" pitchFamily="49" charset="0"/>
              <a:buChar char="o"/>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2pPr>
            <a:lvl3pPr marL="1143000" indent="-228600" algn="just" defTabSz="914400" rtl="0" eaLnBrk="1" latinLnBrk="0" hangingPunct="1">
              <a:lnSpc>
                <a:spcPct val="90000"/>
              </a:lnSpc>
              <a:spcBef>
                <a:spcPts val="500"/>
              </a:spcBef>
              <a:buFont typeface="Wingdings" panose="05000000000000000000" pitchFamily="2" charset="2"/>
              <a:buChar char="§"/>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800" smtClean="0">
                <a:latin typeface="Times New Roman" panose="02020603050405020304" pitchFamily="18" charset="0"/>
                <a:ea typeface="Tahoma" panose="020B0604030504040204" pitchFamily="34" charset="0"/>
                <a:cs typeface="Times New Roman" panose="02020603050405020304" pitchFamily="18" charset="0"/>
              </a:rPr>
              <a:t>--ta thực các câu lệnh thêm sửa xóa cho từng User để kiểm tra tính toàn vẹn </a:t>
            </a:r>
          </a:p>
          <a:p>
            <a:r>
              <a:rPr lang="fr-FR" sz="2800" smtClean="0">
                <a:latin typeface="Times New Roman" panose="02020603050405020304" pitchFamily="18" charset="0"/>
                <a:ea typeface="Tahoma" panose="020B0604030504040204" pitchFamily="34" charset="0"/>
                <a:cs typeface="Times New Roman" panose="02020603050405020304" pitchFamily="18" charset="0"/>
              </a:rPr>
              <a:t>User SV11DMB</a:t>
            </a:r>
          </a:p>
          <a:p>
            <a:pPr marL="0" indent="0">
              <a:buNone/>
            </a:pPr>
            <a:r>
              <a:rPr lang="en-US" sz="2800" i="1">
                <a:solidFill>
                  <a:srgbClr val="FF0000"/>
                </a:solidFill>
                <a:latin typeface="Times New Roman" panose="02020603050405020304" pitchFamily="18" charset="0"/>
                <a:cs typeface="Times New Roman" panose="02020603050405020304" pitchFamily="18" charset="0"/>
              </a:rPr>
              <a:t>UPDATE test.sinhvien SET QueQuan = 'Tay Ninh' WHERE Chucvu='Quan Ly';</a:t>
            </a:r>
            <a:endParaRPr lang="en-US" sz="2800">
              <a:solidFill>
                <a:srgbClr val="FF0000"/>
              </a:solidFill>
              <a:latin typeface="Times New Roman" panose="02020603050405020304" pitchFamily="18" charset="0"/>
              <a:cs typeface="Times New Roman" panose="02020603050405020304" pitchFamily="18" charset="0"/>
            </a:endParaRPr>
          </a:p>
          <a:p>
            <a:pPr marL="0" indent="0" algn="l">
              <a:buNone/>
            </a:pPr>
            <a:r>
              <a:rPr lang="en-US" sz="2800" i="1" smtClean="0">
                <a:latin typeface="Times New Roman" panose="02020603050405020304" pitchFamily="18" charset="0"/>
                <a:ea typeface="Tahoma" panose="020B0604030504040204" pitchFamily="34" charset="0"/>
                <a:cs typeface="Times New Roman" panose="02020603050405020304" pitchFamily="18" charset="0"/>
              </a:rPr>
              <a:t>thông báo </a:t>
            </a:r>
            <a:r>
              <a:rPr lang="fr-FR" sz="2800" i="1">
                <a:latin typeface="Times New Roman" panose="02020603050405020304" pitchFamily="18" charset="0"/>
                <a:ea typeface="Tahoma" panose="020B0604030504040204" pitchFamily="34" charset="0"/>
                <a:cs typeface="Times New Roman" panose="02020603050405020304" pitchFamily="18" charset="0"/>
              </a:rPr>
              <a:t>: </a:t>
            </a:r>
            <a:r>
              <a:rPr lang="fr-FR" sz="2800" i="1" smtClean="0">
                <a:latin typeface="Times New Roman" panose="02020603050405020304" pitchFamily="18" charset="0"/>
                <a:ea typeface="Tahoma" panose="020B0604030504040204" pitchFamily="34" charset="0"/>
                <a:cs typeface="Times New Roman" panose="02020603050405020304" pitchFamily="18" charset="0"/>
              </a:rPr>
              <a:t>0 </a:t>
            </a:r>
            <a:r>
              <a:rPr lang="fr-FR" sz="2800" i="1">
                <a:latin typeface="Times New Roman" panose="02020603050405020304" pitchFamily="18" charset="0"/>
                <a:ea typeface="Tahoma" panose="020B0604030504040204" pitchFamily="34" charset="0"/>
                <a:cs typeface="Times New Roman" panose="02020603050405020304" pitchFamily="18" charset="0"/>
              </a:rPr>
              <a:t>row inserted</a:t>
            </a:r>
            <a:r>
              <a:rPr lang="fr-FR" sz="2800" i="1" smtClean="0">
                <a:latin typeface="Times New Roman" panose="02020603050405020304" pitchFamily="18" charset="0"/>
                <a:ea typeface="Tahoma" panose="020B0604030504040204" pitchFamily="34"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UPDATE test.sinhvien SET QueQuan = 'Tay Ninh' WHERE Chucvu='Lop truong'</a:t>
            </a:r>
            <a:endParaRPr lang="en-US" sz="2800">
              <a:solidFill>
                <a:srgbClr val="FF0000"/>
              </a:solidFill>
              <a:latin typeface="Times New Roman" panose="02020603050405020304" pitchFamily="18" charset="0"/>
              <a:cs typeface="Times New Roman" panose="02020603050405020304" pitchFamily="18" charset="0"/>
            </a:endParaRPr>
          </a:p>
          <a:p>
            <a:pPr marL="0" indent="0" algn="l">
              <a:buNone/>
            </a:pPr>
            <a:r>
              <a:rPr lang="en-US" sz="2800" i="1" smtClean="0">
                <a:latin typeface="Times New Roman" panose="02020603050405020304" pitchFamily="18" charset="0"/>
                <a:ea typeface="Tahoma" panose="020B0604030504040204" pitchFamily="34" charset="0"/>
                <a:cs typeface="Times New Roman" panose="02020603050405020304" pitchFamily="18" charset="0"/>
              </a:rPr>
              <a:t>thông báo=&gt;SQL </a:t>
            </a:r>
            <a:r>
              <a:rPr lang="en-US" sz="2800" i="1">
                <a:latin typeface="Times New Roman" panose="02020603050405020304" pitchFamily="18" charset="0"/>
                <a:ea typeface="Tahoma" panose="020B0604030504040204" pitchFamily="34" charset="0"/>
                <a:cs typeface="Times New Roman" panose="02020603050405020304" pitchFamily="18" charset="0"/>
              </a:rPr>
              <a:t>Error: ORA-28115: policy with check option violation</a:t>
            </a:r>
            <a:endParaRPr lang="fr-FR" sz="2800" i="1">
              <a:latin typeface="Times New Roman" panose="02020603050405020304" pitchFamily="18" charset="0"/>
              <a:ea typeface="Tahoma" panose="020B0604030504040204" pitchFamily="34" charset="0"/>
              <a:cs typeface="Times New Roman" panose="02020603050405020304" pitchFamily="18" charset="0"/>
            </a:endParaRPr>
          </a:p>
          <a:p>
            <a:pPr marL="0" indent="0" algn="l">
              <a:buNone/>
            </a:pPr>
            <a:endParaRPr lang="en-US" sz="2800" i="1">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82883796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1" nodeType="clickEffect">
                                  <p:stCondLst>
                                    <p:cond delay="0"/>
                                  </p:stCondLst>
                                  <p:childTnLst>
                                    <p:animEffect transition="out" filter="barn(inVertical)">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 y="12700"/>
            <a:ext cx="12700" cy="12700"/>
          </a:xfrm>
          <a:prstGeom prst="rect">
            <a:avLst/>
          </a:prstGeom>
          <a:noFill/>
        </p:spPr>
        <p:txBody>
          <a:bodyPr vert="horz" rtlCol="0">
            <a:spAutoFit/>
          </a:bodyPr>
          <a:lstStyle/>
          <a:p>
            <a:endParaRPr lang="en-US"/>
          </a:p>
        </p:txBody>
      </p:sp>
      <p:pic>
        <p:nvPicPr>
          <p:cNvPr id="226" name="Picture 2" descr="http://hinhnenpowerpointdep.com/uploads/images/26-hinh-nen-ket-thuc-cuc-hay-cuc-chat-1488007273-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27" name="Picture 2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481856"/>
            <a:ext cx="518459" cy="388844"/>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9144270" cy="6870700"/>
          </a:xfrm>
          <a:prstGeom prst="rect">
            <a:avLst/>
          </a:prstGeom>
        </p:spPr>
      </p:pic>
      <p:sp>
        <p:nvSpPr>
          <p:cNvPr id="6" name="WordArt 5"/>
          <p:cNvSpPr>
            <a:spLocks noChangeArrowheads="1" noChangeShapeType="1" noTextEdit="1"/>
          </p:cNvSpPr>
          <p:nvPr/>
        </p:nvSpPr>
        <p:spPr bwMode="gray">
          <a:xfrm>
            <a:off x="2651381" y="5594333"/>
            <a:ext cx="6492889" cy="947183"/>
          </a:xfrm>
          <a:prstGeom prst="rect">
            <a:avLst/>
          </a:prstGeom>
        </p:spPr>
        <p:txBody>
          <a:bodyPr wrap="none" fromWordArt="1">
            <a:prstTxWarp prst="textDeflate">
              <a:avLst>
                <a:gd name="adj" fmla="val 0"/>
              </a:avLst>
            </a:prstTxWarp>
          </a:bodyPr>
          <a:lstStyle/>
          <a:p>
            <a:pPr algn="ctr"/>
            <a:r>
              <a:rPr lang="en-US" sz="3600" b="1" kern="10" dirty="0">
                <a:ln w="0">
                  <a:solidFill>
                    <a:schemeClr val="bg1"/>
                  </a:solidFill>
                </a:ln>
                <a:solidFill>
                  <a:srgbClr val="FF0000"/>
                </a:solidFill>
                <a:effectLst>
                  <a:outerShdw blurRad="38100" dist="38100" dir="2700000" algn="tl">
                    <a:srgbClr val="000000">
                      <a:alpha val="43137"/>
                    </a:srgbClr>
                  </a:outerShdw>
                  <a:reflection blurRad="6350" stA="53000" endA="300" endPos="35500" dir="5400000" sy="-90000" algn="bl" rotWithShape="0"/>
                </a:effectLst>
                <a:cs typeface="Arial" panose="020B0604020202020204" pitchFamily="34" charset="0"/>
              </a:rPr>
              <a:t>Thank You !</a:t>
            </a:r>
          </a:p>
        </p:txBody>
      </p:sp>
    </p:spTree>
    <p:custDataLst>
      <p:tags r:id="rId1"/>
    </p:custDataLst>
    <p:extLst>
      <p:ext uri="{BB962C8B-B14F-4D97-AF65-F5344CB8AC3E}">
        <p14:creationId xmlns:p14="http://schemas.microsoft.com/office/powerpoint/2010/main" val="181954886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193800" y="296099"/>
            <a:ext cx="7845286" cy="584775"/>
          </a:xfrm>
        </p:spPr>
        <p:txBody>
          <a:bodyPr>
            <a:normAutofit/>
          </a:bodyPr>
          <a:lstStyle/>
          <a:p>
            <a:r>
              <a:rPr lang="en-US" sz="3200" dirty="0" smtClean="0"/>
              <a:t>I. GIỚI THIỆU</a:t>
            </a:r>
            <a:endParaRPr lang="en-US" sz="3200" dirty="0"/>
          </a:p>
        </p:txBody>
      </p:sp>
      <p:sp>
        <p:nvSpPr>
          <p:cNvPr id="6" name="Rectangle 3"/>
          <p:cNvSpPr>
            <a:spLocks noGrp="1" noChangeArrowheads="1"/>
          </p:cNvSpPr>
          <p:nvPr>
            <p:ph idx="1"/>
          </p:nvPr>
        </p:nvSpPr>
        <p:spPr>
          <a:xfrm>
            <a:off x="1297266" y="924090"/>
            <a:ext cx="7466477" cy="557211"/>
          </a:xfrm>
        </p:spPr>
        <p:txBody>
          <a:bodyPr>
            <a:normAutofit/>
          </a:bodyPr>
          <a:lstStyle/>
          <a:p>
            <a:pPr marL="0" indent="0" algn="l">
              <a:buNone/>
            </a:pPr>
            <a:r>
              <a:rPr lang="en-US" altLang="en-US" sz="3200" b="1">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2</a:t>
            </a:r>
            <a:r>
              <a:rPr lang="en-US" altLang="en-US" sz="3200" b="1" smtClean="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Giới thiệu Oracle Label Security</a:t>
            </a:r>
          </a:p>
        </p:txBody>
      </p:sp>
      <p:sp>
        <p:nvSpPr>
          <p:cNvPr id="2" name="Rectangle 1"/>
          <p:cNvSpPr/>
          <p:nvPr/>
        </p:nvSpPr>
        <p:spPr>
          <a:xfrm>
            <a:off x="1097280" y="1369495"/>
            <a:ext cx="7793502" cy="5770811"/>
          </a:xfrm>
          <a:prstGeom prst="rect">
            <a:avLst/>
          </a:prstGeom>
        </p:spPr>
        <p:txBody>
          <a:bodyPr wrap="square">
            <a:spAutoFit/>
          </a:bodyPr>
          <a:lstStyle/>
          <a:p>
            <a:pPr lvl="0" algn="just"/>
            <a:r>
              <a:rPr lang="en-US" sz="2800" smtClean="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Oracle Label Security (OLS) là một sản phẩm được hiện thực dựa trên nền tảng công nghệ Virtual Private Database (VPD), cho phép các nhà quản trị điều khiển truy xuất dữ liệu ở mức hàng (row-level) một cách tiện lợi và dễ dàng hơn. Nó điều khiển việc truy xuất nội dung của các dòng dữ liệu bằng cách so sánh nhãn của hàng dữ liệu với nhãn và quyền của user. Các nhà quản trị có thể dễ dàng tạo thêm các chính sách kiểm soát việc truy xuất các hàng dữ liệu cho các CSDL bằng giao diện đồ họa thân thiện người dùng có tên gọi là Oracle Policy Manager hoặc bằng các packages được xây dựng sẵn.</a:t>
            </a:r>
          </a:p>
          <a:p>
            <a:pPr marL="1841500" algn="just">
              <a:lnSpc>
                <a:spcPct val="100000"/>
              </a:lnSpc>
              <a:spcBef>
                <a:spcPts val="625"/>
              </a:spcBef>
            </a:pP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97019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193800" y="296099"/>
            <a:ext cx="7845286" cy="584775"/>
          </a:xfrm>
        </p:spPr>
        <p:txBody>
          <a:bodyPr>
            <a:normAutofit/>
          </a:bodyPr>
          <a:lstStyle/>
          <a:p>
            <a:r>
              <a:rPr lang="en-US" sz="3200" dirty="0" smtClean="0"/>
              <a:t>I. GIỚI THIỆU</a:t>
            </a:r>
            <a:endParaRPr lang="en-US" sz="3200" dirty="0"/>
          </a:p>
        </p:txBody>
      </p:sp>
      <p:sp>
        <p:nvSpPr>
          <p:cNvPr id="6" name="Rectangle 3"/>
          <p:cNvSpPr>
            <a:spLocks noGrp="1" noChangeArrowheads="1"/>
          </p:cNvSpPr>
          <p:nvPr>
            <p:ph idx="1"/>
          </p:nvPr>
        </p:nvSpPr>
        <p:spPr>
          <a:xfrm>
            <a:off x="1297266" y="924090"/>
            <a:ext cx="7466477" cy="557211"/>
          </a:xfrm>
        </p:spPr>
        <p:txBody>
          <a:bodyPr>
            <a:normAutofit/>
          </a:bodyPr>
          <a:lstStyle/>
          <a:p>
            <a:pPr marL="0" indent="0" algn="l">
              <a:buNone/>
            </a:pPr>
            <a:r>
              <a:rPr lang="en-US" altLang="en-US" sz="3200" b="1">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2</a:t>
            </a:r>
            <a:r>
              <a:rPr lang="en-US" altLang="en-US" sz="3200" b="1" smtClean="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Giới thiệu Oracle Label Security</a:t>
            </a:r>
          </a:p>
        </p:txBody>
      </p:sp>
      <p:sp>
        <p:nvSpPr>
          <p:cNvPr id="5" name="Content Placeholder 2"/>
          <p:cNvSpPr txBox="1">
            <a:spLocks/>
          </p:cNvSpPr>
          <p:nvPr/>
        </p:nvSpPr>
        <p:spPr>
          <a:xfrm>
            <a:off x="1289540" y="1502124"/>
            <a:ext cx="7711440" cy="5374640"/>
          </a:xfrm>
          <a:prstGeom prst="rect">
            <a:avLst/>
          </a:prstGeom>
        </p:spPr>
        <p:txBody>
          <a:bodyPr vert="horz" lIns="91440" tIns="45720" rIns="91440" bIns="45720" rtlCol="0">
            <a:noAutofit/>
          </a:bodyPr>
          <a:lstStyle>
            <a:lvl1pPr marL="228600" indent="-228600" algn="just" defTabSz="914400" rtl="0" eaLnBrk="1" latinLnBrk="0" hangingPunct="1">
              <a:lnSpc>
                <a:spcPct val="90000"/>
              </a:lnSpc>
              <a:spcBef>
                <a:spcPts val="1000"/>
              </a:spcBef>
              <a:buFont typeface="Wingdings" panose="05000000000000000000" pitchFamily="2" charset="2"/>
              <a:buChar char="q"/>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1pPr>
            <a:lvl2pPr marL="685800" indent="-228600" algn="just" defTabSz="914400" rtl="0" eaLnBrk="1" latinLnBrk="0" hangingPunct="1">
              <a:lnSpc>
                <a:spcPct val="90000"/>
              </a:lnSpc>
              <a:spcBef>
                <a:spcPts val="500"/>
              </a:spcBef>
              <a:buFont typeface="Courier New" panose="02070309020205020404" pitchFamily="49" charset="0"/>
              <a:buChar char="o"/>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2pPr>
            <a:lvl3pPr marL="1143000" indent="-228600" algn="just" defTabSz="914400" rtl="0" eaLnBrk="1" latinLnBrk="0" hangingPunct="1">
              <a:lnSpc>
                <a:spcPct val="90000"/>
              </a:lnSpc>
              <a:spcBef>
                <a:spcPts val="500"/>
              </a:spcBef>
              <a:buFont typeface="Wingdings" panose="05000000000000000000" pitchFamily="2" charset="2"/>
              <a:buChar char="§"/>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2600" b="1" i="1" dirty="0">
                <a:latin typeface="+mj-lt"/>
              </a:rPr>
              <a:t>Có 6 package được hiện thực sẵn cho </a:t>
            </a:r>
            <a:r>
              <a:rPr lang="vi-VN" sz="2600" b="1" i="1" dirty="0" smtClean="0">
                <a:latin typeface="+mj-lt"/>
              </a:rPr>
              <a:t>OLS:</a:t>
            </a:r>
            <a:endParaRPr lang="en-US" sz="2600" b="1" i="1" dirty="0">
              <a:latin typeface="+mj-lt"/>
            </a:endParaRPr>
          </a:p>
          <a:p>
            <a:pPr>
              <a:buFont typeface="Wingdings" panose="05000000000000000000" pitchFamily="2" charset="2"/>
              <a:buChar char="ü"/>
            </a:pPr>
            <a:r>
              <a:rPr lang="vi-VN" sz="2500" dirty="0" smtClean="0">
                <a:latin typeface="+mj-lt"/>
              </a:rPr>
              <a:t>SA_SYSDBA</a:t>
            </a:r>
            <a:r>
              <a:rPr lang="vi-VN" sz="2500" dirty="0">
                <a:latin typeface="+mj-lt"/>
              </a:rPr>
              <a:t>: tạo, thay đổi, xóa </a:t>
            </a:r>
            <a:r>
              <a:rPr lang="vi-VN" sz="2500" dirty="0" smtClean="0">
                <a:latin typeface="+mj-lt"/>
              </a:rPr>
              <a:t>các</a:t>
            </a:r>
            <a:r>
              <a:rPr lang="en-US" sz="2500" dirty="0" smtClean="0">
                <a:latin typeface="+mj-lt"/>
              </a:rPr>
              <a:t> </a:t>
            </a:r>
            <a:r>
              <a:rPr lang="vi-VN" sz="2500" dirty="0" smtClean="0">
                <a:latin typeface="+mj-lt"/>
              </a:rPr>
              <a:t>chính</a:t>
            </a:r>
            <a:r>
              <a:rPr lang="en-US" sz="2500" dirty="0" smtClean="0">
                <a:latin typeface="+mj-lt"/>
              </a:rPr>
              <a:t> </a:t>
            </a:r>
            <a:r>
              <a:rPr lang="vi-VN" sz="2500" dirty="0" smtClean="0">
                <a:latin typeface="+mj-lt"/>
              </a:rPr>
              <a:t>sách.</a:t>
            </a:r>
            <a:endParaRPr lang="en-US" sz="2500" dirty="0" smtClean="0">
              <a:latin typeface="+mj-lt"/>
            </a:endParaRPr>
          </a:p>
          <a:p>
            <a:pPr>
              <a:buFont typeface="Wingdings" panose="05000000000000000000" pitchFamily="2" charset="2"/>
              <a:buChar char="ü"/>
            </a:pPr>
            <a:r>
              <a:rPr lang="vi-VN" sz="2500" dirty="0" smtClean="0">
                <a:latin typeface="+mj-lt"/>
              </a:rPr>
              <a:t>SA_COMPONENTS</a:t>
            </a:r>
            <a:r>
              <a:rPr lang="vi-VN" sz="2500" dirty="0">
                <a:latin typeface="+mj-lt"/>
              </a:rPr>
              <a:t>: định nghĩa và quản lý các thành phần của </a:t>
            </a:r>
            <a:r>
              <a:rPr lang="vi-VN" sz="2500" dirty="0" smtClean="0">
                <a:latin typeface="+mj-lt"/>
              </a:rPr>
              <a:t>nhãn.</a:t>
            </a:r>
            <a:endParaRPr lang="en-US" sz="2500" dirty="0" smtClean="0">
              <a:latin typeface="+mj-lt"/>
            </a:endParaRPr>
          </a:p>
          <a:p>
            <a:pPr>
              <a:buFont typeface="Wingdings" panose="05000000000000000000" pitchFamily="2" charset="2"/>
              <a:buChar char="ü"/>
            </a:pPr>
            <a:r>
              <a:rPr lang="vi-VN" sz="2500" dirty="0" smtClean="0">
                <a:latin typeface="+mj-lt"/>
              </a:rPr>
              <a:t>SA_LABEL_ADMIN</a:t>
            </a:r>
            <a:r>
              <a:rPr lang="vi-VN" sz="2500" dirty="0">
                <a:latin typeface="+mj-lt"/>
              </a:rPr>
              <a:t>: thực hiện các thao tác quản trị chính sách, </a:t>
            </a:r>
            <a:r>
              <a:rPr lang="vi-VN" sz="2500" dirty="0" smtClean="0">
                <a:latin typeface="+mj-lt"/>
              </a:rPr>
              <a:t>nhãn.</a:t>
            </a:r>
            <a:endParaRPr lang="en-US" sz="2500" dirty="0" smtClean="0">
              <a:latin typeface="+mj-lt"/>
            </a:endParaRPr>
          </a:p>
          <a:p>
            <a:pPr>
              <a:buFont typeface="Wingdings" panose="05000000000000000000" pitchFamily="2" charset="2"/>
              <a:buChar char="ü"/>
            </a:pPr>
            <a:r>
              <a:rPr lang="vi-VN" sz="2500" dirty="0" smtClean="0">
                <a:latin typeface="+mj-lt"/>
              </a:rPr>
              <a:t>SA_POLICY_ADMIN</a:t>
            </a:r>
            <a:r>
              <a:rPr lang="vi-VN" sz="2500" dirty="0">
                <a:latin typeface="+mj-lt"/>
              </a:rPr>
              <a:t>: áp dụng chính sách cho bảng và </a:t>
            </a:r>
            <a:r>
              <a:rPr lang="vi-VN" sz="2500" dirty="0" smtClean="0">
                <a:latin typeface="+mj-lt"/>
              </a:rPr>
              <a:t>schema.</a:t>
            </a:r>
            <a:endParaRPr lang="en-US" sz="2500" dirty="0" smtClean="0">
              <a:latin typeface="+mj-lt"/>
            </a:endParaRPr>
          </a:p>
          <a:p>
            <a:pPr>
              <a:buFont typeface="Wingdings" panose="05000000000000000000" pitchFamily="2" charset="2"/>
              <a:buChar char="ü"/>
            </a:pPr>
            <a:r>
              <a:rPr lang="vi-VN" sz="2500" dirty="0" smtClean="0">
                <a:latin typeface="+mj-lt"/>
              </a:rPr>
              <a:t>SA_USER_ADMIN</a:t>
            </a:r>
            <a:r>
              <a:rPr lang="vi-VN" sz="2500" dirty="0">
                <a:latin typeface="+mj-lt"/>
              </a:rPr>
              <a:t>: quản lý việc cấp phát quyền truy xuất và quy định mức độ tin cậy cho các user liên </a:t>
            </a:r>
            <a:r>
              <a:rPr lang="vi-VN" sz="2500" dirty="0" smtClean="0">
                <a:latin typeface="+mj-lt"/>
              </a:rPr>
              <a:t>quan.</a:t>
            </a:r>
            <a:endParaRPr lang="en-US" sz="2500" dirty="0" smtClean="0">
              <a:latin typeface="+mj-lt"/>
            </a:endParaRPr>
          </a:p>
          <a:p>
            <a:pPr>
              <a:buFont typeface="Wingdings" panose="05000000000000000000" pitchFamily="2" charset="2"/>
              <a:buChar char="ü"/>
            </a:pPr>
            <a:r>
              <a:rPr lang="vi-VN" sz="2500" dirty="0" smtClean="0">
                <a:latin typeface="+mj-lt"/>
              </a:rPr>
              <a:t>SA_AUDIT_ADMIN</a:t>
            </a:r>
            <a:r>
              <a:rPr lang="vi-VN" sz="2500" dirty="0">
                <a:latin typeface="+mj-lt"/>
              </a:rPr>
              <a:t>: thiết lập các tùy chọn cho các tác vụ quản trị việc audit.</a:t>
            </a:r>
          </a:p>
        </p:txBody>
      </p:sp>
    </p:spTree>
    <p:extLst>
      <p:ext uri="{BB962C8B-B14F-4D97-AF65-F5344CB8AC3E}">
        <p14:creationId xmlns:p14="http://schemas.microsoft.com/office/powerpoint/2010/main" val="179644526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193800" y="296099"/>
            <a:ext cx="7845286" cy="584775"/>
          </a:xfrm>
        </p:spPr>
        <p:txBody>
          <a:bodyPr>
            <a:normAutofit/>
          </a:bodyPr>
          <a:lstStyle/>
          <a:p>
            <a:r>
              <a:rPr lang="en-US" sz="3200" dirty="0" smtClean="0"/>
              <a:t>I. GIỚI THIỆU</a:t>
            </a:r>
            <a:endParaRPr lang="en-US" sz="3200" dirty="0"/>
          </a:p>
        </p:txBody>
      </p:sp>
      <p:sp>
        <p:nvSpPr>
          <p:cNvPr id="6" name="Rectangle 3"/>
          <p:cNvSpPr>
            <a:spLocks noGrp="1" noChangeArrowheads="1"/>
          </p:cNvSpPr>
          <p:nvPr>
            <p:ph idx="1"/>
          </p:nvPr>
        </p:nvSpPr>
        <p:spPr>
          <a:xfrm>
            <a:off x="1297266" y="924090"/>
            <a:ext cx="7466477" cy="557211"/>
          </a:xfrm>
        </p:spPr>
        <p:txBody>
          <a:bodyPr>
            <a:normAutofit/>
          </a:bodyPr>
          <a:lstStyle/>
          <a:p>
            <a:pPr marL="0" indent="0" algn="l">
              <a:buNone/>
            </a:pPr>
            <a:r>
              <a:rPr lang="en-US" altLang="en-US" sz="3200" b="1" smtClean="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2. Giới thiệu Oracle Label Security</a:t>
            </a:r>
          </a:p>
        </p:txBody>
      </p:sp>
      <p:sp>
        <p:nvSpPr>
          <p:cNvPr id="5" name="Content Placeholder 2"/>
          <p:cNvSpPr txBox="1">
            <a:spLocks/>
          </p:cNvSpPr>
          <p:nvPr/>
        </p:nvSpPr>
        <p:spPr>
          <a:xfrm>
            <a:off x="1289540" y="1502124"/>
            <a:ext cx="7711440" cy="5374640"/>
          </a:xfrm>
          <a:prstGeom prst="rect">
            <a:avLst/>
          </a:prstGeom>
        </p:spPr>
        <p:txBody>
          <a:bodyPr vert="horz" lIns="91440" tIns="45720" rIns="91440" bIns="45720" rtlCol="0">
            <a:noAutofit/>
          </a:bodyPr>
          <a:lstStyle>
            <a:lvl1pPr marL="228600" indent="-228600" algn="just" defTabSz="914400" rtl="0" eaLnBrk="1" latinLnBrk="0" hangingPunct="1">
              <a:lnSpc>
                <a:spcPct val="90000"/>
              </a:lnSpc>
              <a:spcBef>
                <a:spcPts val="1000"/>
              </a:spcBef>
              <a:buFont typeface="Wingdings" panose="05000000000000000000" pitchFamily="2" charset="2"/>
              <a:buChar char="q"/>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1pPr>
            <a:lvl2pPr marL="685800" indent="-228600" algn="just" defTabSz="914400" rtl="0" eaLnBrk="1" latinLnBrk="0" hangingPunct="1">
              <a:lnSpc>
                <a:spcPct val="90000"/>
              </a:lnSpc>
              <a:spcBef>
                <a:spcPts val="500"/>
              </a:spcBef>
              <a:buFont typeface="Courier New" panose="02070309020205020404" pitchFamily="49" charset="0"/>
              <a:buChar char="o"/>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2pPr>
            <a:lvl3pPr marL="1143000" indent="-228600" algn="just" defTabSz="914400" rtl="0" eaLnBrk="1" latinLnBrk="0" hangingPunct="1">
              <a:lnSpc>
                <a:spcPct val="90000"/>
              </a:lnSpc>
              <a:spcBef>
                <a:spcPts val="500"/>
              </a:spcBef>
              <a:buFont typeface="Wingdings" panose="05000000000000000000" pitchFamily="2" charset="2"/>
              <a:buChar char="§"/>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US" sz="2800" smtClean="0">
                <a:latin typeface="Times New Roman" panose="02020603050405020304" pitchFamily="18" charset="0"/>
                <a:cs typeface="Times New Roman" panose="02020603050405020304" pitchFamily="18" charset="0"/>
              </a:rPr>
              <a:t>	Trong </a:t>
            </a:r>
            <a:r>
              <a:rPr lang="en-US" sz="2800">
                <a:latin typeface="Times New Roman" panose="02020603050405020304" pitchFamily="18" charset="0"/>
                <a:cs typeface="Times New Roman" panose="02020603050405020304" pitchFamily="18" charset="0"/>
              </a:rPr>
              <a:t>OLS, ta dùng các chính sách (policy) để quản lý truy xuất. Đối với mỗi chính sách, ta cần định ra một tập nhãn để phân lớp dữ liệu từ cao xuống thấp dựa theo mức độ nhạy cảm của dữ liệu (ngoài ra các nhãn còn có những yếu tố khác mà ta sẽ bàn đến khi đi vào chi tiết). Các nhãn đó được gọi là các </a:t>
            </a:r>
            <a:r>
              <a:rPr lang="en-US" sz="2800" i="1">
                <a:latin typeface="Times New Roman" panose="02020603050405020304" pitchFamily="18" charset="0"/>
                <a:cs typeface="Times New Roman" panose="02020603050405020304" pitchFamily="18" charset="0"/>
              </a:rPr>
              <a:t>nhãn dữ liệu</a:t>
            </a:r>
            <a:r>
              <a:rPr lang="en-US" sz="2800">
                <a:latin typeface="Times New Roman" panose="02020603050405020304" pitchFamily="18" charset="0"/>
                <a:cs typeface="Times New Roman" panose="02020603050405020304" pitchFamily="18" charset="0"/>
              </a:rPr>
              <a:t> - “</a:t>
            </a:r>
            <a:r>
              <a:rPr lang="en-US" sz="2800" i="1">
                <a:latin typeface="Times New Roman" panose="02020603050405020304" pitchFamily="18" charset="0"/>
                <a:cs typeface="Times New Roman" panose="02020603050405020304" pitchFamily="18" charset="0"/>
              </a:rPr>
              <a:t>data label</a:t>
            </a:r>
            <a:r>
              <a:rPr lang="en-US" sz="2800">
                <a:latin typeface="Times New Roman" panose="02020603050405020304" pitchFamily="18" charset="0"/>
                <a:cs typeface="Times New Roman" panose="02020603050405020304" pitchFamily="18" charset="0"/>
              </a:rPr>
              <a:t>”. Sau đó ta áp dụng các chính sách lên các bảng hoặc schema mà mình mong muốn bảo vệ. Mỗi khi một người dùng muốn truy xuất một hàng dữ liệu nào đó, hệ thống sẽ so sánh nhãn của người dùng (</a:t>
            </a:r>
            <a:r>
              <a:rPr lang="en-US" sz="2800" i="1">
                <a:latin typeface="Times New Roman" panose="02020603050405020304" pitchFamily="18" charset="0"/>
                <a:cs typeface="Times New Roman" panose="02020603050405020304" pitchFamily="18" charset="0"/>
              </a:rPr>
              <a:t>user label</a:t>
            </a:r>
            <a:r>
              <a:rPr lang="en-US" sz="2800">
                <a:latin typeface="Times New Roman" panose="02020603050405020304" pitchFamily="18" charset="0"/>
                <a:cs typeface="Times New Roman" panose="02020603050405020304" pitchFamily="18" charset="0"/>
              </a:rPr>
              <a:t>) tại thời điểm đó với nhãn dữ liệu để quyết định có cho phép việc truy xuất hay không.</a:t>
            </a:r>
            <a:endParaRPr lang="en-US" sz="280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433769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600" smtClean="0">
                <a:effectLst>
                  <a:outerShdw blurRad="38100" dist="38100" dir="2700000" algn="tl">
                    <a:srgbClr val="000000">
                      <a:alpha val="43137"/>
                    </a:srgbClr>
                  </a:outerShdw>
                </a:effectLst>
              </a:rPr>
              <a:t>NỘI DUNG</a:t>
            </a:r>
            <a:endParaRPr lang="en-US" sz="3600">
              <a:effectLst>
                <a:outerShdw blurRad="38100" dist="38100" dir="2700000" algn="tl">
                  <a:srgbClr val="000000">
                    <a:alpha val="43137"/>
                  </a:srgbClr>
                </a:outerShdw>
              </a:effectLst>
            </a:endParaRPr>
          </a:p>
        </p:txBody>
      </p:sp>
      <p:sp>
        <p:nvSpPr>
          <p:cNvPr id="6" name="Title 1"/>
          <p:cNvSpPr txBox="1">
            <a:spLocks/>
          </p:cNvSpPr>
          <p:nvPr/>
        </p:nvSpPr>
        <p:spPr>
          <a:xfrm>
            <a:off x="3369756" y="812942"/>
            <a:ext cx="5715916" cy="133894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800" b="1" kern="1200">
                <a:solidFill>
                  <a:schemeClr val="bg1"/>
                </a:solidFill>
                <a:latin typeface="Tahoma" pitchFamily="34" charset="0"/>
                <a:ea typeface="Tahoma" pitchFamily="34" charset="0"/>
                <a:cs typeface="Tahoma" pitchFamily="34" charset="0"/>
              </a:defRPr>
            </a:lvl1pPr>
          </a:lstStyle>
          <a:p>
            <a:r>
              <a:rPr lang="en-US" sz="3200" smtClean="0">
                <a:solidFill>
                  <a:srgbClr val="FF0000"/>
                </a:solidFill>
                <a:effectLst>
                  <a:outerShdw blurRad="38100" dist="38100" dir="2700000" algn="tl">
                    <a:srgbClr val="000000">
                      <a:alpha val="43137"/>
                    </a:srgbClr>
                  </a:outerShdw>
                </a:effectLst>
              </a:rPr>
              <a:t>CÁC PHẦN TRÌNH BÀY</a:t>
            </a:r>
            <a:endParaRPr lang="vi-VN" sz="3200">
              <a:solidFill>
                <a:srgbClr val="FF0000"/>
              </a:solidFill>
              <a:effectLst>
                <a:outerShdw blurRad="38100" dist="38100" dir="2700000" algn="tl">
                  <a:srgbClr val="000000">
                    <a:alpha val="43137"/>
                  </a:srgbClr>
                </a:outerShdw>
              </a:effectLst>
            </a:endParaRPr>
          </a:p>
        </p:txBody>
      </p:sp>
      <p:sp>
        <p:nvSpPr>
          <p:cNvPr id="7" name="Rectangle 6"/>
          <p:cNvSpPr/>
          <p:nvPr/>
        </p:nvSpPr>
        <p:spPr>
          <a:xfrm>
            <a:off x="984742" y="2191168"/>
            <a:ext cx="7751296" cy="2391424"/>
          </a:xfrm>
          <a:prstGeom prst="rect">
            <a:avLst/>
          </a:prstGeom>
        </p:spPr>
        <p:txBody>
          <a:bodyPr wrap="square">
            <a:spAutoFit/>
          </a:bodyPr>
          <a:lstStyle/>
          <a:p>
            <a:pPr marL="857250" indent="-857250" algn="just">
              <a:spcAft>
                <a:spcPts val="0"/>
              </a:spcAft>
              <a:buAutoNum type="romanUcPeriod"/>
            </a:pPr>
            <a:r>
              <a:rPr lang="en-US" sz="3600" b="1" dirty="0" err="1" smtClean="0">
                <a:latin typeface="Times New Roman" panose="02020603050405020304" pitchFamily="18" charset="0"/>
                <a:cs typeface="Times New Roman" panose="02020603050405020304" pitchFamily="18" charset="0"/>
              </a:rPr>
              <a:t>Giới</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thiệu</a:t>
            </a:r>
            <a:endParaRPr lang="en-US" sz="3600" b="1" dirty="0" smtClean="0">
              <a:latin typeface="Times New Roman" panose="02020603050405020304" pitchFamily="18" charset="0"/>
              <a:cs typeface="Times New Roman" panose="02020603050405020304" pitchFamily="18" charset="0"/>
            </a:endParaRPr>
          </a:p>
          <a:p>
            <a:pPr marL="857250" indent="-857250" algn="just">
              <a:spcAft>
                <a:spcPts val="0"/>
              </a:spcAft>
              <a:buAutoNum type="romanUcPeriod"/>
            </a:pPr>
            <a:r>
              <a:rPr lang="en-US" sz="3600" b="1" dirty="0" err="1" smtClean="0">
                <a:latin typeface="Times New Roman" panose="02020603050405020304" pitchFamily="18" charset="0"/>
                <a:cs typeface="Times New Roman" panose="02020603050405020304" pitchFamily="18" charset="0"/>
              </a:rPr>
              <a:t>Phân</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tích</a:t>
            </a:r>
            <a:r>
              <a:rPr lang="en-US" sz="3600" b="1" dirty="0" smtClean="0">
                <a:latin typeface="Times New Roman" panose="02020603050405020304" pitchFamily="18" charset="0"/>
                <a:cs typeface="Times New Roman" panose="02020603050405020304" pitchFamily="18" charset="0"/>
              </a:rPr>
              <a:t> Oracle </a:t>
            </a:r>
            <a:r>
              <a:rPr lang="en-US" sz="3600" b="1" dirty="0" err="1" smtClean="0">
                <a:latin typeface="Times New Roman" panose="02020603050405020304" pitchFamily="18" charset="0"/>
                <a:cs typeface="Times New Roman" panose="02020603050405020304" pitchFamily="18" charset="0"/>
              </a:rPr>
              <a:t>đảm</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bảo</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tính</a:t>
            </a:r>
            <a:r>
              <a:rPr lang="en-US" sz="3600" b="1" dirty="0" smtClean="0">
                <a:latin typeface="Times New Roman" panose="02020603050405020304" pitchFamily="18" charset="0"/>
                <a:cs typeface="Times New Roman" panose="02020603050405020304" pitchFamily="18" charset="0"/>
              </a:rPr>
              <a:t> Integrity </a:t>
            </a:r>
            <a:r>
              <a:rPr lang="en-US" sz="3600" b="1" dirty="0" err="1" smtClean="0">
                <a:latin typeface="Times New Roman" panose="02020603050405020304" pitchFamily="18" charset="0"/>
                <a:cs typeface="Times New Roman" panose="02020603050405020304" pitchFamily="18" charset="0"/>
              </a:rPr>
              <a:t>bằng</a:t>
            </a:r>
            <a:r>
              <a:rPr lang="en-US" sz="3600" b="1" dirty="0" smtClean="0">
                <a:latin typeface="Times New Roman" panose="02020603050405020304" pitchFamily="18" charset="0"/>
                <a:cs typeface="Times New Roman" panose="02020603050405020304" pitchFamily="18" charset="0"/>
              </a:rPr>
              <a:t> OLS</a:t>
            </a:r>
            <a:endParaRPr lang="en-US" sz="3600" b="1" dirty="0">
              <a:latin typeface="Times New Roman" panose="02020603050405020304" pitchFamily="18" charset="0"/>
              <a:cs typeface="Times New Roman" panose="02020603050405020304" pitchFamily="18" charset="0"/>
            </a:endParaRPr>
          </a:p>
          <a:p>
            <a:pPr algn="just">
              <a:lnSpc>
                <a:spcPct val="115000"/>
              </a:lnSpc>
              <a:spcAft>
                <a:spcPts val="0"/>
              </a:spcAft>
            </a:pPr>
            <a:r>
              <a:rPr lang="en-US" sz="3600" b="1" dirty="0" smtClean="0">
                <a:latin typeface="Times New Roman" panose="02020603050405020304" pitchFamily="18" charset="0"/>
                <a:cs typeface="Times New Roman" panose="02020603050405020304" pitchFamily="18" charset="0"/>
              </a:rPr>
              <a:t>III. </a:t>
            </a:r>
            <a:r>
              <a:rPr lang="en-US" sz="3600" b="1" dirty="0" err="1" smtClean="0">
                <a:latin typeface="Times New Roman" panose="02020603050405020304" pitchFamily="18" charset="0"/>
                <a:cs typeface="Times New Roman" panose="02020603050405020304" pitchFamily="18" charset="0"/>
              </a:rPr>
              <a:t>Chạy</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chương</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trình</a:t>
            </a:r>
            <a:r>
              <a:rPr lang="en-US" sz="3600" b="1" dirty="0" smtClean="0">
                <a:latin typeface="Times New Roman" panose="02020603050405020304" pitchFamily="18" charset="0"/>
                <a:cs typeface="Times New Roman" panose="02020603050405020304" pitchFamily="18" charset="0"/>
              </a:rPr>
              <a:t> Demo</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225766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iterate type="lt">
                                    <p:tmPct val="0"/>
                                  </p:iterate>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iterate type="lt">
                                    <p:tmPct val="0"/>
                                  </p:iterate>
                                  <p:childTnLst>
                                    <p:set>
                                      <p:cBhvr>
                                        <p:cTn id="16" dur="1" fill="hold">
                                          <p:stCondLst>
                                            <p:cond delay="0"/>
                                          </p:stCondLst>
                                        </p:cTn>
                                        <p:tgtEl>
                                          <p:spTgt spid="7">
                                            <p:txEl>
                                              <p:pRg st="1" end="1"/>
                                            </p:txEl>
                                          </p:spTgt>
                                        </p:tgtEl>
                                        <p:attrNameLst>
                                          <p:attrName>style.visibility</p:attrName>
                                        </p:attrNameLst>
                                      </p:cBhvr>
                                      <p:to>
                                        <p:strVal val="visible"/>
                                      </p:to>
                                    </p:set>
                                    <p:anim calcmode="lin" valueType="num">
                                      <p:cBhvr additive="base">
                                        <p:cTn id="1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iterate type="lt">
                                    <p:tmPct val="0"/>
                                  </p:iterate>
                                  <p:childTnLst>
                                    <p:set>
                                      <p:cBhvr>
                                        <p:cTn id="20" dur="1" fill="hold">
                                          <p:stCondLst>
                                            <p:cond delay="0"/>
                                          </p:stCondLst>
                                        </p:cTn>
                                        <p:tgtEl>
                                          <p:spTgt spid="7">
                                            <p:txEl>
                                              <p:pRg st="2" end="2"/>
                                            </p:txEl>
                                          </p:spTgt>
                                        </p:tgtEl>
                                        <p:attrNameLst>
                                          <p:attrName>style.visibility</p:attrName>
                                        </p:attrNameLst>
                                      </p:cBhvr>
                                      <p:to>
                                        <p:strVal val="visible"/>
                                      </p:to>
                                    </p:set>
                                    <p:anim calcmode="lin" valueType="num">
                                      <p:cBhvr additive="base">
                                        <p:cTn id="2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mph" presetSubtype="0" fill="hold" nodeType="clickEffect">
                                  <p:stCondLst>
                                    <p:cond delay="0"/>
                                  </p:stCondLst>
                                  <p:iterate type="lt">
                                    <p:tmPct val="4000"/>
                                  </p:iterate>
                                  <p:childTnLst>
                                    <p:set>
                                      <p:cBhvr override="childStyle">
                                        <p:cTn id="26" dur="500" fill="hold"/>
                                        <p:tgtEl>
                                          <p:spTgt spid="7">
                                            <p:txEl>
                                              <p:pRg st="1" end="1"/>
                                            </p:txEl>
                                          </p:spTgt>
                                        </p:tgtEl>
                                        <p:attrNameLst>
                                          <p:attrName>style.color</p:attrName>
                                        </p:attrNameLst>
                                      </p:cBhvr>
                                      <p:to>
                                        <p:clrVal>
                                          <a:srgbClr val="FF0000"/>
                                        </p:clrVal>
                                      </p:to>
                                    </p:set>
                                    <p:set>
                                      <p:cBhvr>
                                        <p:cTn id="27" dur="500" fill="hold"/>
                                        <p:tgtEl>
                                          <p:spTgt spid="7">
                                            <p:txEl>
                                              <p:pRg st="1" end="1"/>
                                            </p:txEl>
                                          </p:spTgt>
                                        </p:tgtEl>
                                        <p:attrNameLst>
                                          <p:attrName>fillcolor</p:attrName>
                                        </p:attrNameLst>
                                      </p:cBhvr>
                                      <p:to>
                                        <p:clrVal>
                                          <a:srgbClr val="FF0000"/>
                                        </p:clrVal>
                                      </p:to>
                                    </p:set>
                                    <p:set>
                                      <p:cBhvr>
                                        <p:cTn id="28" dur="500" fill="hold"/>
                                        <p:tgtEl>
                                          <p:spTgt spid="7">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400" smtClean="0"/>
              <a:t>II. PHÂN TÍCH ORACLE ĐẢM BẢO TÍNH INTEGRITY BẰNG OLS</a:t>
            </a:r>
            <a:endParaRPr lang="en-US" sz="2400" dirty="0"/>
          </a:p>
        </p:txBody>
      </p:sp>
      <p:sp>
        <p:nvSpPr>
          <p:cNvPr id="5" name="Content Placeholder 2"/>
          <p:cNvSpPr txBox="1">
            <a:spLocks/>
          </p:cNvSpPr>
          <p:nvPr/>
        </p:nvSpPr>
        <p:spPr>
          <a:xfrm>
            <a:off x="1219200" y="1178560"/>
            <a:ext cx="7711440" cy="5374640"/>
          </a:xfrm>
          <a:prstGeom prst="rect">
            <a:avLst/>
          </a:prstGeom>
        </p:spPr>
        <p:txBody>
          <a:bodyPr vert="horz" lIns="91440" tIns="45720" rIns="91440" bIns="45720" rtlCol="0">
            <a:noAutofit/>
          </a:bodyPr>
          <a:lstStyle>
            <a:lvl1pPr marL="228600" indent="-228600" algn="just" defTabSz="914400" rtl="0" eaLnBrk="1" latinLnBrk="0" hangingPunct="1">
              <a:lnSpc>
                <a:spcPct val="90000"/>
              </a:lnSpc>
              <a:spcBef>
                <a:spcPts val="1000"/>
              </a:spcBef>
              <a:buFont typeface="Wingdings" panose="05000000000000000000" pitchFamily="2" charset="2"/>
              <a:buChar char="q"/>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1pPr>
            <a:lvl2pPr marL="685800" indent="-228600" algn="just" defTabSz="914400" rtl="0" eaLnBrk="1" latinLnBrk="0" hangingPunct="1">
              <a:lnSpc>
                <a:spcPct val="90000"/>
              </a:lnSpc>
              <a:spcBef>
                <a:spcPts val="500"/>
              </a:spcBef>
              <a:buFont typeface="Courier New" panose="02070309020205020404" pitchFamily="49" charset="0"/>
              <a:buChar char="o"/>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2pPr>
            <a:lvl3pPr marL="1143000" indent="-228600" algn="just" defTabSz="914400" rtl="0" eaLnBrk="1" latinLnBrk="0" hangingPunct="1">
              <a:lnSpc>
                <a:spcPct val="90000"/>
              </a:lnSpc>
              <a:spcBef>
                <a:spcPts val="500"/>
              </a:spcBef>
              <a:buFont typeface="Wingdings" panose="05000000000000000000" pitchFamily="2" charset="2"/>
              <a:buChar char="§"/>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2800" dirty="0">
                <a:latin typeface="+mj-lt"/>
              </a:rPr>
              <a:t>Quy trình cơ bản để hiện thực một chính sách OLS gồm 5 bước như </a:t>
            </a:r>
            <a:r>
              <a:rPr lang="vi-VN" sz="2800" dirty="0" smtClean="0">
                <a:latin typeface="+mj-lt"/>
              </a:rPr>
              <a:t>sau:</a:t>
            </a:r>
            <a:endParaRPr lang="en-US" sz="2800" dirty="0">
              <a:latin typeface="+mj-lt"/>
            </a:endParaRPr>
          </a:p>
          <a:p>
            <a:pPr marL="0" indent="0">
              <a:buNone/>
            </a:pPr>
            <a:r>
              <a:rPr lang="vi-VN" sz="2800" dirty="0" smtClean="0">
                <a:latin typeface="+mj-lt"/>
              </a:rPr>
              <a:t>B1</a:t>
            </a:r>
            <a:r>
              <a:rPr lang="vi-VN" sz="2800" dirty="0">
                <a:latin typeface="+mj-lt"/>
              </a:rPr>
              <a:t>: Tạo chính sách </a:t>
            </a:r>
            <a:r>
              <a:rPr lang="vi-VN" sz="2800" dirty="0" smtClean="0">
                <a:latin typeface="+mj-lt"/>
              </a:rPr>
              <a:t>OLS.</a:t>
            </a:r>
            <a:endParaRPr lang="en-US" sz="2800" dirty="0" smtClean="0">
              <a:latin typeface="+mj-lt"/>
            </a:endParaRPr>
          </a:p>
          <a:p>
            <a:pPr marL="0" indent="0">
              <a:buNone/>
            </a:pPr>
            <a:r>
              <a:rPr lang="vi-VN" sz="2800" dirty="0" smtClean="0">
                <a:latin typeface="+mj-lt"/>
              </a:rPr>
              <a:t>B2</a:t>
            </a:r>
            <a:r>
              <a:rPr lang="vi-VN" sz="2800" dirty="0">
                <a:latin typeface="+mj-lt"/>
              </a:rPr>
              <a:t>: Định nghĩa các thành phần mà một label thuộc chính sách trên có thể </a:t>
            </a:r>
            <a:r>
              <a:rPr lang="vi-VN" sz="2800" dirty="0" smtClean="0">
                <a:latin typeface="+mj-lt"/>
              </a:rPr>
              <a:t>có.</a:t>
            </a:r>
            <a:endParaRPr lang="en-US" sz="2800" dirty="0" smtClean="0">
              <a:latin typeface="+mj-lt"/>
            </a:endParaRPr>
          </a:p>
          <a:p>
            <a:pPr marL="0" indent="0">
              <a:buNone/>
            </a:pPr>
            <a:r>
              <a:rPr lang="vi-VN" sz="2800" dirty="0" smtClean="0">
                <a:latin typeface="+mj-lt"/>
              </a:rPr>
              <a:t>B3</a:t>
            </a:r>
            <a:r>
              <a:rPr lang="vi-VN" sz="2800" dirty="0">
                <a:latin typeface="+mj-lt"/>
              </a:rPr>
              <a:t>: Tạo các nhãn dữ liệu thật sự mà bạn muốn </a:t>
            </a:r>
            <a:r>
              <a:rPr lang="vi-VN" sz="2800" dirty="0" smtClean="0">
                <a:latin typeface="+mj-lt"/>
              </a:rPr>
              <a:t>dùng.</a:t>
            </a:r>
            <a:endParaRPr lang="en-US" sz="2800" dirty="0" smtClean="0">
              <a:latin typeface="+mj-lt"/>
            </a:endParaRPr>
          </a:p>
          <a:p>
            <a:pPr marL="0" indent="0">
              <a:buNone/>
            </a:pPr>
            <a:r>
              <a:rPr lang="vi-VN" sz="2800" dirty="0" smtClean="0">
                <a:latin typeface="+mj-lt"/>
              </a:rPr>
              <a:t>B4</a:t>
            </a:r>
            <a:r>
              <a:rPr lang="vi-VN" sz="2800" dirty="0">
                <a:latin typeface="+mj-lt"/>
              </a:rPr>
              <a:t>: Gán chính sách trên cho các table hoặc </a:t>
            </a:r>
            <a:r>
              <a:rPr lang="vi-VN" sz="2800" dirty="0" smtClean="0">
                <a:latin typeface="+mj-lt"/>
              </a:rPr>
              <a:t>schema</a:t>
            </a:r>
            <a:r>
              <a:rPr lang="en-US" sz="2800" dirty="0" smtClean="0">
                <a:latin typeface="+mj-lt"/>
              </a:rPr>
              <a:t> </a:t>
            </a:r>
            <a:r>
              <a:rPr lang="vi-VN" sz="2800" dirty="0" smtClean="0">
                <a:latin typeface="+mj-lt"/>
              </a:rPr>
              <a:t>mà </a:t>
            </a:r>
            <a:r>
              <a:rPr lang="vi-VN" sz="2800" dirty="0">
                <a:latin typeface="+mj-lt"/>
              </a:rPr>
              <a:t>bạn muốn bảo </a:t>
            </a:r>
            <a:r>
              <a:rPr lang="vi-VN" sz="2800" dirty="0" smtClean="0">
                <a:latin typeface="+mj-lt"/>
              </a:rPr>
              <a:t>vệ.</a:t>
            </a:r>
            <a:endParaRPr lang="en-US" sz="2800" dirty="0" smtClean="0">
              <a:latin typeface="+mj-lt"/>
            </a:endParaRPr>
          </a:p>
          <a:p>
            <a:pPr marL="0" indent="0">
              <a:buNone/>
            </a:pPr>
            <a:r>
              <a:rPr lang="vi-VN" sz="2800" dirty="0" smtClean="0">
                <a:latin typeface="+mj-lt"/>
              </a:rPr>
              <a:t>B5</a:t>
            </a:r>
            <a:r>
              <a:rPr lang="vi-VN" sz="2800" dirty="0">
                <a:latin typeface="+mj-lt"/>
              </a:rPr>
              <a:t>: Gán các giới hạn quyền, các nhãn người dùng hoặc các quyền truy xuất đặc biệt cho những người dùng liên quan.</a:t>
            </a:r>
          </a:p>
        </p:txBody>
      </p:sp>
    </p:spTree>
    <p:extLst>
      <p:ext uri="{BB962C8B-B14F-4D97-AF65-F5344CB8AC3E}">
        <p14:creationId xmlns:p14="http://schemas.microsoft.com/office/powerpoint/2010/main" val="80329987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400" smtClean="0"/>
              <a:t>II. PHÂN TÍCH ORACLE ĐẢM BẢO TÍNH INTEGRITY BẰNG OLS</a:t>
            </a:r>
            <a:endParaRPr lang="en-US" sz="2400" dirty="0"/>
          </a:p>
        </p:txBody>
      </p:sp>
      <p:sp>
        <p:nvSpPr>
          <p:cNvPr id="5" name="Content Placeholder 2"/>
          <p:cNvSpPr txBox="1">
            <a:spLocks/>
          </p:cNvSpPr>
          <p:nvPr/>
        </p:nvSpPr>
        <p:spPr>
          <a:xfrm>
            <a:off x="1219200" y="1617785"/>
            <a:ext cx="7711440" cy="3826414"/>
          </a:xfrm>
          <a:prstGeom prst="rect">
            <a:avLst/>
          </a:prstGeom>
        </p:spPr>
        <p:txBody>
          <a:bodyPr vert="horz" lIns="91440" tIns="45720" rIns="91440" bIns="45720" rtlCol="0">
            <a:noAutofit/>
          </a:bodyPr>
          <a:lstStyle>
            <a:lvl1pPr marL="228600" indent="-228600" algn="just" defTabSz="914400" rtl="0" eaLnBrk="1" latinLnBrk="0" hangingPunct="1">
              <a:lnSpc>
                <a:spcPct val="90000"/>
              </a:lnSpc>
              <a:spcBef>
                <a:spcPts val="1000"/>
              </a:spcBef>
              <a:buFont typeface="Wingdings" panose="05000000000000000000" pitchFamily="2" charset="2"/>
              <a:buChar char="q"/>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1pPr>
            <a:lvl2pPr marL="685800" indent="-228600" algn="just" defTabSz="914400" rtl="0" eaLnBrk="1" latinLnBrk="0" hangingPunct="1">
              <a:lnSpc>
                <a:spcPct val="90000"/>
              </a:lnSpc>
              <a:spcBef>
                <a:spcPts val="500"/>
              </a:spcBef>
              <a:buFont typeface="Courier New" panose="02070309020205020404" pitchFamily="49" charset="0"/>
              <a:buChar char="o"/>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2pPr>
            <a:lvl3pPr marL="1143000" indent="-228600" algn="just" defTabSz="914400" rtl="0" eaLnBrk="1" latinLnBrk="0" hangingPunct="1">
              <a:lnSpc>
                <a:spcPct val="90000"/>
              </a:lnSpc>
              <a:spcBef>
                <a:spcPts val="500"/>
              </a:spcBef>
              <a:buFont typeface="Wingdings" panose="05000000000000000000" pitchFamily="2" charset="2"/>
              <a:buChar char="§"/>
              <a:defRPr sz="2400" b="0" kern="1200">
                <a:solidFill>
                  <a:schemeClr val="tx1"/>
                </a:solidFill>
                <a:latin typeface="Arial" panose="020B0604020202020204" pitchFamily="34" charset="0"/>
                <a:ea typeface="Microsoft Sans Serif" panose="020B0604020202020204" pitchFamily="34" charset="0"/>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smtClean="0">
                <a:latin typeface="Times New Roman" panose="02020603050405020304" pitchFamily="18" charset="0"/>
                <a:ea typeface="Tahoma" panose="020B0604030504040204" pitchFamily="34"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Chúng ta sử dụng package SA_SYSDBA để quản lý chính sách. </a:t>
            </a:r>
            <a:r>
              <a:rPr lang="en-US" sz="2800" smtClean="0">
                <a:latin typeface="Times New Roman" panose="02020603050405020304" pitchFamily="18" charset="0"/>
                <a:cs typeface="Times New Roman" panose="02020603050405020304" pitchFamily="18" charset="0"/>
              </a:rPr>
              <a:t>Gồm:</a:t>
            </a:r>
          </a:p>
          <a:p>
            <a:pPr marL="636588" lvl="0">
              <a:buFont typeface="Wingdings" panose="05000000000000000000" pitchFamily="2" charset="2"/>
              <a:buChar char="ü"/>
            </a:pPr>
            <a:r>
              <a:rPr lang="en-US" sz="2800" smtClean="0">
                <a:latin typeface="Times New Roman" panose="02020603050405020304" pitchFamily="18" charset="0"/>
                <a:cs typeface="Times New Roman" panose="02020603050405020304" pitchFamily="18" charset="0"/>
              </a:rPr>
              <a:t>SA_SYSDBA.CREATE_POLICY</a:t>
            </a:r>
            <a:r>
              <a:rPr lang="en-US" sz="2800">
                <a:latin typeface="Times New Roman" panose="02020603050405020304" pitchFamily="18" charset="0"/>
                <a:cs typeface="Times New Roman" panose="02020603050405020304" pitchFamily="18" charset="0"/>
              </a:rPr>
              <a:t>: tạo mới một chính sách.</a:t>
            </a:r>
          </a:p>
          <a:p>
            <a:pPr marL="636588" lvl="0">
              <a:buFont typeface="Wingdings" panose="05000000000000000000" pitchFamily="2" charset="2"/>
              <a:buChar char="ü"/>
            </a:pPr>
            <a:r>
              <a:rPr lang="en-US" sz="2800">
                <a:latin typeface="Times New Roman" panose="02020603050405020304" pitchFamily="18" charset="0"/>
                <a:cs typeface="Times New Roman" panose="02020603050405020304" pitchFamily="18" charset="0"/>
              </a:rPr>
              <a:t>SA_SYSDBA.ALTER_POLICY: thay đổi những điều kiện áp dụng chính sách.</a:t>
            </a:r>
          </a:p>
          <a:p>
            <a:pPr marL="636588" lvl="0">
              <a:buFont typeface="Wingdings" panose="05000000000000000000" pitchFamily="2" charset="2"/>
              <a:buChar char="ü"/>
            </a:pPr>
            <a:r>
              <a:rPr lang="en-US" sz="2800">
                <a:latin typeface="Times New Roman" panose="02020603050405020304" pitchFamily="18" charset="0"/>
                <a:cs typeface="Times New Roman" panose="02020603050405020304" pitchFamily="18" charset="0"/>
              </a:rPr>
              <a:t>SA_SYSDBA.DISABLE_POLICY: làm cho những quy định của chính sách tạm thời không có hiệu lực đối với những dữ liệu có áp dụng chính sách đó.</a:t>
            </a:r>
          </a:p>
          <a:p>
            <a:pPr marL="0" indent="0">
              <a:buNone/>
            </a:pPr>
            <a:endParaRPr lang="en-US" sz="2800">
              <a:latin typeface="Times New Roman" panose="02020603050405020304" pitchFamily="18" charset="0"/>
              <a:cs typeface="Times New Roman" panose="02020603050405020304" pitchFamily="18" charset="0"/>
            </a:endParaRPr>
          </a:p>
        </p:txBody>
      </p:sp>
      <p:sp>
        <p:nvSpPr>
          <p:cNvPr id="4" name="Rectangle 3"/>
          <p:cNvSpPr>
            <a:spLocks noGrp="1" noChangeArrowheads="1"/>
          </p:cNvSpPr>
          <p:nvPr>
            <p:ph idx="1"/>
          </p:nvPr>
        </p:nvSpPr>
        <p:spPr>
          <a:xfrm>
            <a:off x="1341681" y="1008496"/>
            <a:ext cx="7466477" cy="557211"/>
          </a:xfrm>
        </p:spPr>
        <p:txBody>
          <a:bodyPr>
            <a:normAutofit/>
          </a:bodyPr>
          <a:lstStyle/>
          <a:p>
            <a:pPr marL="0" indent="0" algn="l">
              <a:buNone/>
            </a:pPr>
            <a:r>
              <a:rPr lang="en-US" altLang="en-US" sz="3000" b="1">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1</a:t>
            </a:r>
            <a:r>
              <a:rPr lang="en-US" altLang="en-US" sz="3000" b="1" smtClean="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Tạo Policy OLS</a:t>
            </a:r>
          </a:p>
        </p:txBody>
      </p:sp>
    </p:spTree>
    <p:extLst>
      <p:ext uri="{BB962C8B-B14F-4D97-AF65-F5344CB8AC3E}">
        <p14:creationId xmlns:p14="http://schemas.microsoft.com/office/powerpoint/2010/main" val="268350059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VBLAYOUTID" val="106017"/>
  <p:tag name="VBANIMATE" val="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esentation1 [Compatibility Mode]" id="{C80ADC36-E604-4485-8362-3F1E3AEC3FC8}" vid="{103BABDD-F68D-4CC6-A653-23EF375417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Study_Template</Template>
  <TotalTime>8366</TotalTime>
  <Words>2790</Words>
  <Application>Microsoft Office PowerPoint</Application>
  <PresentationFormat>On-screen Show (4:3)</PresentationFormat>
  <Paragraphs>244</Paragraphs>
  <Slides>38</Slides>
  <Notes>36</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PowerPoint Presentation</vt:lpstr>
      <vt:lpstr>NỘI DUNG</vt:lpstr>
      <vt:lpstr>I. GIỚI THIỆU</vt:lpstr>
      <vt:lpstr>I. GIỚI THIỆU</vt:lpstr>
      <vt:lpstr>I. GIỚI THIỆU</vt:lpstr>
      <vt:lpstr>I. GIỚI THIỆU</vt:lpstr>
      <vt:lpstr>NỘI DUNG</vt:lpstr>
      <vt:lpstr>II. PHÂN TÍCH ORACLE ĐẢM BẢO TÍNH INTEGRITY BẰNG OLS</vt:lpstr>
      <vt:lpstr>II. PHÂN TÍCH ORACLE ĐẢM BẢO TÍNH INTEGRITY BẰNG OLS</vt:lpstr>
      <vt:lpstr>II. PHÂN TÍCH ORACLE ĐẢM BẢO TÍNH INTEGRITY BẰNG OLS</vt:lpstr>
      <vt:lpstr>II. PHÂN TÍCH ORACLE ĐẢM BẢO TÍNH INTEGRITY BẰNG OLS</vt:lpstr>
      <vt:lpstr>II. PHÂN TÍCH ORACLE ĐẢM BẢO TÍNH INTEGRITY BẰNG OLS</vt:lpstr>
      <vt:lpstr>Cú pháp của nhãn dữ liệu</vt:lpstr>
      <vt:lpstr>Label Tag</vt:lpstr>
      <vt:lpstr>II. PHÂN TÍCH ORACLE ĐẢM BẢO TÍNH INTEGRITY BẰNG OLS</vt:lpstr>
      <vt:lpstr>II. PHÂN TÍCH ORACLE ĐẢM BẢO TÍNH INTEGRITY BẰNG OLS</vt:lpstr>
      <vt:lpstr>Quản lý người dung theo từng thành phần của nhãn</vt:lpstr>
      <vt:lpstr>Quản lý người dung theo từng thành phần của nhãn</vt:lpstr>
      <vt:lpstr>Quản lý người dung theo từng thành phần của nhãn</vt:lpstr>
      <vt:lpstr>Quản lý người dung theo từng thành phần của nhãn</vt:lpstr>
      <vt:lpstr>Quản lý người dung thông qua các nhãn</vt:lpstr>
      <vt:lpstr>Quản lý người dung thông qua các nhãn</vt:lpstr>
      <vt:lpstr>Quản lý người dung thông qua các nhãn</vt:lpstr>
      <vt:lpstr>Quản lý người dung thông qua các nhãn</vt:lpstr>
      <vt:lpstr>II. PHÂN TÍCH ORACLE ĐẢM BẢO TÍNH INTEGRITY BẰNG OLS</vt:lpstr>
      <vt:lpstr>II. PHÂN TÍCH ORACLE ĐẢM BẢO TÍNH INTEGRITY BẰNG OLS</vt:lpstr>
      <vt:lpstr>NỘI DUNG</vt:lpstr>
      <vt:lpstr>III. CHẠY CHƯƠNG TRÌNH</vt:lpstr>
      <vt:lpstr>III. CHẠY CHƯƠNG TRÌNH</vt:lpstr>
      <vt:lpstr>III. CHẠY CHƯƠNG TRÌNH</vt:lpstr>
      <vt:lpstr>III. CHẠY CHƯƠNG TRÌNH</vt:lpstr>
      <vt:lpstr>III. CHẠY CHƯƠNG TRÌNH</vt:lpstr>
      <vt:lpstr>III. CHẠY CHƯƠNG TRÌNH</vt:lpstr>
      <vt:lpstr>III. CHẠY CHƯƠNG TRÌNH</vt:lpstr>
      <vt:lpstr>III. CHẠY CHƯƠNG TRÌNH</vt:lpstr>
      <vt:lpstr>III. CHẠY CHƯƠNG TRÌNH</vt:lpstr>
      <vt:lpstr>III. CHẠY CHƯƠNG TRÌNH</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Trịnh Hoàng Bình</dc:creator>
  <cp:lastModifiedBy>vinh-pc</cp:lastModifiedBy>
  <cp:revision>1328</cp:revision>
  <dcterms:created xsi:type="dcterms:W3CDTF">2016-04-06T01:45:47Z</dcterms:created>
  <dcterms:modified xsi:type="dcterms:W3CDTF">2019-10-01T10:34:31Z</dcterms:modified>
</cp:coreProperties>
</file>