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75" d="100"/>
          <a:sy n="75" d="100"/>
        </p:scale>
        <p:origin x="-43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24E29-21CB-CB4A-AB7C-5B1CB300D9E6}"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A95A4EF-099E-974C-8F03-FD40426E5A1D}"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74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4E29-21CB-CB4A-AB7C-5B1CB300D9E6}"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71989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4E29-21CB-CB4A-AB7C-5B1CB300D9E6}"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309674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4E29-21CB-CB4A-AB7C-5B1CB300D9E6}"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5A4EF-099E-974C-8F03-FD40426E5A1D}"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24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24E29-21CB-CB4A-AB7C-5B1CB300D9E6}"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169998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24E29-21CB-CB4A-AB7C-5B1CB300D9E6}"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5A4EF-099E-974C-8F03-FD40426E5A1D}"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4014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24E29-21CB-CB4A-AB7C-5B1CB300D9E6}"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76117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24E29-21CB-CB4A-AB7C-5B1CB300D9E6}"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5A4EF-099E-974C-8F03-FD40426E5A1D}"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427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3324E29-21CB-CB4A-AB7C-5B1CB300D9E6}"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8892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4E29-21CB-CB4A-AB7C-5B1CB300D9E6}"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161605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4E29-21CB-CB4A-AB7C-5B1CB300D9E6}"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95A4EF-099E-974C-8F03-FD40426E5A1D}" type="slidenum">
              <a:rPr lang="en-US" smtClean="0"/>
              <a:t>‹#›</a:t>
            </a:fld>
            <a:endParaRPr lang="en-US"/>
          </a:p>
        </p:txBody>
      </p:sp>
    </p:spTree>
    <p:extLst>
      <p:ext uri="{BB962C8B-B14F-4D97-AF65-F5344CB8AC3E}">
        <p14:creationId xmlns:p14="http://schemas.microsoft.com/office/powerpoint/2010/main" val="55454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3324E29-21CB-CB4A-AB7C-5B1CB300D9E6}" type="datetimeFigureOut">
              <a:rPr lang="en-US" smtClean="0"/>
              <a:t>10/23/2019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A95A4EF-099E-974C-8F03-FD40426E5A1D}"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5213050"/>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C5D4A-3C24-AD4F-B21C-6215D88084B7}"/>
              </a:ext>
            </a:extLst>
          </p:cNvPr>
          <p:cNvSpPr>
            <a:spLocks noGrp="1"/>
          </p:cNvSpPr>
          <p:nvPr>
            <p:ph type="ctrTitle"/>
          </p:nvPr>
        </p:nvSpPr>
        <p:spPr>
          <a:xfrm>
            <a:off x="1021546" y="650723"/>
            <a:ext cx="7913731" cy="1858620"/>
          </a:xfrm>
        </p:spPr>
        <p:txBody>
          <a:bodyPr>
            <a:normAutofit/>
          </a:bodyPr>
          <a:lstStyle/>
          <a:p>
            <a:r>
              <a:rPr lang="en-US" dirty="0">
                <a:latin typeface="Arial" panose="020B0604020202020204" pitchFamily="34" charset="0"/>
                <a:cs typeface="Arial" panose="020B0604020202020204" pitchFamily="34" charset="0"/>
              </a:rPr>
              <a:t>BÁO CÁO ĐỒ ÁN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MẠNG NƠRON</a:t>
            </a:r>
          </a:p>
        </p:txBody>
      </p:sp>
      <p:sp>
        <p:nvSpPr>
          <p:cNvPr id="3" name="Subtitle 2">
            <a:extLst>
              <a:ext uri="{FF2B5EF4-FFF2-40B4-BE49-F238E27FC236}">
                <a16:creationId xmlns:a16="http://schemas.microsoft.com/office/drawing/2014/main" xmlns="" id="{4DDBE446-4A8A-114B-9448-8A8E5ABC671D}"/>
              </a:ext>
            </a:extLst>
          </p:cNvPr>
          <p:cNvSpPr>
            <a:spLocks noGrp="1"/>
          </p:cNvSpPr>
          <p:nvPr>
            <p:ph type="subTitle" idx="1"/>
          </p:nvPr>
        </p:nvSpPr>
        <p:spPr>
          <a:xfrm>
            <a:off x="3577677" y="2901651"/>
            <a:ext cx="5357600" cy="1160213"/>
          </a:xfrm>
        </p:spPr>
        <p:txBody>
          <a:bodyPr>
            <a:normAutofit/>
          </a:bodyPr>
          <a:lstStyle/>
          <a:p>
            <a:r>
              <a:rPr lang="en-US" b="1" dirty="0">
                <a:latin typeface="Arial" panose="020B0604020202020204" pitchFamily="34" charset="0"/>
                <a:cs typeface="Arial" panose="020B0604020202020204" pitchFamily="34" charset="0"/>
              </a:rPr>
              <a:t>XÂY DỰNG ỨNG DỤNG MẠNG NƠRON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CHO BÀI TOÁN PHÂN LỚP HÌNH </a:t>
            </a:r>
            <a:r>
              <a:rPr lang="en-US" b="1">
                <a:latin typeface="Arial" panose="020B0604020202020204" pitchFamily="34" charset="0"/>
                <a:cs typeface="Arial" panose="020B0604020202020204" pitchFamily="34" charset="0"/>
              </a:rPr>
              <a:t>ẢNH </a:t>
            </a:r>
            <a:r>
              <a:rPr lang="en-US" b="1" smtClean="0">
                <a:latin typeface="Arial" panose="020B0604020202020204" pitchFamily="34" charset="0"/>
                <a:cs typeface="Arial" panose="020B0604020202020204" pitchFamily="34" charset="0"/>
              </a:rPr>
              <a:t/>
            </a:r>
            <a:br>
              <a:rPr lang="en-US" b="1" smtClean="0">
                <a:latin typeface="Arial" panose="020B0604020202020204" pitchFamily="34" charset="0"/>
                <a:cs typeface="Arial" panose="020B0604020202020204" pitchFamily="34" charset="0"/>
              </a:rPr>
            </a:br>
            <a:r>
              <a:rPr lang="en-US" b="1" smtClean="0">
                <a:latin typeface="Arial" panose="020B0604020202020204" pitchFamily="34" charset="0"/>
                <a:cs typeface="Arial" panose="020B0604020202020204" pitchFamily="34" charset="0"/>
              </a:rPr>
              <a:t>(FROG, HORSE,SHIP,STRUCK)</a:t>
            </a: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0C70A236-D392-4848-BCA1-AF68DAEA6EFD}"/>
              </a:ext>
            </a:extLst>
          </p:cNvPr>
          <p:cNvSpPr/>
          <p:nvPr/>
        </p:nvSpPr>
        <p:spPr>
          <a:xfrm>
            <a:off x="2839277" y="4454172"/>
            <a:ext cx="6096000" cy="1585049"/>
          </a:xfrm>
          <a:prstGeom prst="rect">
            <a:avLst/>
          </a:prstGeom>
        </p:spPr>
        <p:txBody>
          <a:bodyPr>
            <a:spAutoFit/>
          </a:bodyPr>
          <a:lstStyle/>
          <a:p>
            <a:pPr algn="r"/>
            <a:r>
              <a:rPr lang="en-US" sz="2500" kern="0" dirty="0">
                <a:latin typeface="Arial" panose="020B0604020202020204" pitchFamily="34" charset="0"/>
                <a:cs typeface="Arial" pitchFamily="34" charset="0"/>
              </a:rPr>
              <a:t>GVHD: </a:t>
            </a:r>
            <a:r>
              <a:rPr lang="en-US" sz="2500" kern="0" dirty="0" err="1">
                <a:latin typeface="Arial" panose="020B0604020202020204" pitchFamily="34" charset="0"/>
                <a:cs typeface="Arial" pitchFamily="34" charset="0"/>
              </a:rPr>
              <a:t>Ths</a:t>
            </a:r>
            <a:r>
              <a:rPr lang="en-US" sz="2500" kern="0" dirty="0">
                <a:latin typeface="Arial" panose="020B0604020202020204" pitchFamily="34" charset="0"/>
                <a:cs typeface="Arial" pitchFamily="34" charset="0"/>
              </a:rPr>
              <a:t>. </a:t>
            </a:r>
            <a:r>
              <a:rPr lang="en-US" sz="2500" kern="0" dirty="0" err="1">
                <a:latin typeface="Arial" panose="020B0604020202020204" pitchFamily="34" charset="0"/>
                <a:cs typeface="Arial" pitchFamily="34" charset="0"/>
              </a:rPr>
              <a:t>Ngô</a:t>
            </a:r>
            <a:r>
              <a:rPr lang="en-US" sz="2500" kern="0" dirty="0">
                <a:latin typeface="Arial" panose="020B0604020202020204" pitchFamily="34" charset="0"/>
                <a:cs typeface="Arial" pitchFamily="34" charset="0"/>
              </a:rPr>
              <a:t> Thanh Tú</a:t>
            </a:r>
          </a:p>
          <a:p>
            <a:pPr algn="r"/>
            <a:r>
              <a:rPr lang="en-US" kern="0" err="1">
                <a:latin typeface="Arial" panose="020B0604020202020204" pitchFamily="34" charset="0"/>
                <a:cs typeface="Arial" pitchFamily="34" charset="0"/>
              </a:rPr>
              <a:t>Nhóm</a:t>
            </a:r>
            <a:r>
              <a:rPr lang="en-US" kern="0">
                <a:latin typeface="Arial" panose="020B0604020202020204" pitchFamily="34" charset="0"/>
                <a:cs typeface="Arial" pitchFamily="34" charset="0"/>
              </a:rPr>
              <a:t> </a:t>
            </a:r>
            <a:r>
              <a:rPr lang="en-US" kern="0" smtClean="0">
                <a:latin typeface="Arial" panose="020B0604020202020204" pitchFamily="34" charset="0"/>
                <a:cs typeface="Arial" pitchFamily="34" charset="0"/>
              </a:rPr>
              <a:t>3 </a:t>
            </a:r>
            <a:r>
              <a:rPr lang="en-US" kern="0" dirty="0">
                <a:latin typeface="Arial" panose="020B0604020202020204" pitchFamily="34" charset="0"/>
                <a:cs typeface="Arial" pitchFamily="34" charset="0"/>
              </a:rPr>
              <a:t>– </a:t>
            </a:r>
            <a:r>
              <a:rPr lang="en-US" kern="0" err="1">
                <a:latin typeface="Arial" panose="020B0604020202020204" pitchFamily="34" charset="0"/>
                <a:cs typeface="Arial" pitchFamily="34" charset="0"/>
              </a:rPr>
              <a:t>Lớp</a:t>
            </a:r>
            <a:r>
              <a:rPr lang="en-US" kern="0">
                <a:latin typeface="Arial" panose="020B0604020202020204" pitchFamily="34" charset="0"/>
                <a:cs typeface="Arial" pitchFamily="34" charset="0"/>
              </a:rPr>
              <a:t> </a:t>
            </a:r>
            <a:r>
              <a:rPr lang="en-US" kern="0" smtClean="0">
                <a:latin typeface="Arial" panose="020B0604020202020204" pitchFamily="34" charset="0"/>
                <a:cs typeface="Arial" pitchFamily="34" charset="0"/>
              </a:rPr>
              <a:t>16DDS06031</a:t>
            </a:r>
            <a:endParaRPr lang="en-US" kern="0" dirty="0">
              <a:latin typeface="Arial" panose="020B0604020202020204" pitchFamily="34" charset="0"/>
              <a:cs typeface="Arial" pitchFamily="34" charset="0"/>
            </a:endParaRPr>
          </a:p>
          <a:p>
            <a:pPr algn="r"/>
            <a:r>
              <a:rPr lang="en-US" kern="0" smtClean="0">
                <a:latin typeface="Arial" panose="020B0604020202020204" pitchFamily="34" charset="0"/>
                <a:cs typeface="Arial" pitchFamily="34" charset="0"/>
              </a:rPr>
              <a:t>Nguyễn Lê Xuân Phước</a:t>
            </a:r>
            <a:endParaRPr lang="en-US" kern="0" dirty="0">
              <a:latin typeface="Arial" panose="020B0604020202020204" pitchFamily="34" charset="0"/>
              <a:cs typeface="Arial" pitchFamily="34" charset="0"/>
            </a:endParaRPr>
          </a:p>
          <a:p>
            <a:pPr algn="r"/>
            <a:r>
              <a:rPr lang="en-US" kern="0" smtClean="0">
                <a:latin typeface="Arial" panose="020B0604020202020204" pitchFamily="34" charset="0"/>
                <a:cs typeface="Arial" pitchFamily="34" charset="0"/>
              </a:rPr>
              <a:t>Tôn Nữ Nguyên Hậu</a:t>
            </a:r>
            <a:endParaRPr lang="en-US" kern="0" dirty="0">
              <a:latin typeface="Arial" panose="020B0604020202020204" pitchFamily="34" charset="0"/>
              <a:cs typeface="Arial" pitchFamily="34" charset="0"/>
            </a:endParaRPr>
          </a:p>
          <a:p>
            <a:pPr algn="r"/>
            <a:r>
              <a:rPr lang="en-US" kern="0" smtClean="0">
                <a:latin typeface="Arial" panose="020B0604020202020204" pitchFamily="34" charset="0"/>
                <a:cs typeface="Arial" pitchFamily="34" charset="0"/>
              </a:rPr>
              <a:t>Đỗ Tống Quốc</a:t>
            </a:r>
            <a:endParaRPr lang="en-US" kern="0" dirty="0">
              <a:latin typeface="Arial" panose="020B0604020202020204" pitchFamily="34" charset="0"/>
              <a:cs typeface="Arial" pitchFamily="34" charset="0"/>
            </a:endParaRPr>
          </a:p>
        </p:txBody>
      </p:sp>
    </p:spTree>
    <p:extLst>
      <p:ext uri="{BB962C8B-B14F-4D97-AF65-F5344CB8AC3E}">
        <p14:creationId xmlns:p14="http://schemas.microsoft.com/office/powerpoint/2010/main" val="293809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B871D-D2A7-1845-A507-1AEB63611661}"/>
              </a:ext>
            </a:extLst>
          </p:cNvPr>
          <p:cNvSpPr>
            <a:spLocks noGrp="1"/>
          </p:cNvSpPr>
          <p:nvPr>
            <p:ph type="title"/>
          </p:nvPr>
        </p:nvSpPr>
        <p:spPr/>
        <p:txBody>
          <a:bodyPr>
            <a:normAutofit/>
          </a:bodyPr>
          <a:lstStyle/>
          <a:p>
            <a:r>
              <a:rPr lang="en-US" sz="4000" dirty="0"/>
              <a:t>HƯỚNG DẪN SỬ DỤNG</a:t>
            </a:r>
          </a:p>
        </p:txBody>
      </p:sp>
      <p:sp>
        <p:nvSpPr>
          <p:cNvPr id="4" name="Rectangle 3">
            <a:extLst>
              <a:ext uri="{FF2B5EF4-FFF2-40B4-BE49-F238E27FC236}">
                <a16:creationId xmlns:a16="http://schemas.microsoft.com/office/drawing/2014/main" xmlns="" id="{5BADD31A-9A0F-AE46-A4D1-D58FE0FE2CCE}"/>
              </a:ext>
            </a:extLst>
          </p:cNvPr>
          <p:cNvSpPr/>
          <p:nvPr/>
        </p:nvSpPr>
        <p:spPr>
          <a:xfrm>
            <a:off x="1244009" y="3030279"/>
            <a:ext cx="10062071"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MỜI XEM DEMO TRÊN MÁY !!!!</a:t>
            </a:r>
          </a:p>
        </p:txBody>
      </p:sp>
    </p:spTree>
    <p:extLst>
      <p:ext uri="{BB962C8B-B14F-4D97-AF65-F5344CB8AC3E}">
        <p14:creationId xmlns:p14="http://schemas.microsoft.com/office/powerpoint/2010/main" val="345762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8279F-DD1F-6F42-B31B-02D5B92A8B0A}"/>
              </a:ext>
            </a:extLst>
          </p:cNvPr>
          <p:cNvSpPr>
            <a:spLocks noGrp="1"/>
          </p:cNvSpPr>
          <p:nvPr>
            <p:ph type="title"/>
          </p:nvPr>
        </p:nvSpPr>
        <p:spPr>
          <a:xfrm>
            <a:off x="2611808" y="563507"/>
            <a:ext cx="7958331" cy="1077229"/>
          </a:xfrm>
        </p:spPr>
        <p:txBody>
          <a:bodyPr>
            <a:normAutofit/>
          </a:bodyPr>
          <a:lstStyle/>
          <a:p>
            <a:r>
              <a:rPr lang="en-US" sz="4000" dirty="0"/>
              <a:t>KẾT LUẬN</a:t>
            </a:r>
          </a:p>
        </p:txBody>
      </p:sp>
      <p:sp>
        <p:nvSpPr>
          <p:cNvPr id="3" name="Content Placeholder 2">
            <a:extLst>
              <a:ext uri="{FF2B5EF4-FFF2-40B4-BE49-F238E27FC236}">
                <a16:creationId xmlns:a16="http://schemas.microsoft.com/office/drawing/2014/main" xmlns="" id="{DC9AF41A-D4C3-1D41-A5EE-9CE35074946D}"/>
              </a:ext>
            </a:extLst>
          </p:cNvPr>
          <p:cNvSpPr>
            <a:spLocks noGrp="1"/>
          </p:cNvSpPr>
          <p:nvPr>
            <p:ph idx="1"/>
          </p:nvPr>
        </p:nvSpPr>
        <p:spPr/>
        <p:txBody>
          <a:bodyPr>
            <a:noAutofit/>
          </a:bodyPr>
          <a:lstStyle/>
          <a:p>
            <a:pPr algn="just"/>
            <a:r>
              <a:rPr lang="vi-VN" sz="2500" dirty="0">
                <a:cs typeface="Arial" panose="020B0604020202020204" pitchFamily="34" charset="0"/>
              </a:rPr>
              <a:t>Dựa trên việc huấn luyện máy tính có thể nhận biết được vật thể thông qua hình ảnh có thể giúp chúng ta giảm thiểu đáng kể thời gian lọc một khối lượng hình khổng lồ. </a:t>
            </a:r>
            <a:endParaRPr lang="en-US" sz="2500" dirty="0">
              <a:latin typeface="Arial" panose="020B0604020202020204" pitchFamily="34" charset="0"/>
              <a:cs typeface="Arial" panose="020B0604020202020204" pitchFamily="34" charset="0"/>
            </a:endParaRPr>
          </a:p>
          <a:p>
            <a:pPr algn="just"/>
            <a:r>
              <a:rPr lang="vi-VN" sz="2500" dirty="0">
                <a:cs typeface="Arial" panose="020B0604020202020204" pitchFamily="34" charset="0"/>
              </a:rPr>
              <a:t>Từ đây, có thể phát triển thành công cụ tìm kiếm bằng hình ảnh sử dụng kho lưu trữ đám mây để lưu trữ hình ảnh mà máy đã được học. Không chỉ dừng lại ở việc nhận biết hình ảnh tĩnh mà còn có thể phát triển thành nhận biết cả trên một đoạn clip ngắn.</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BFF85-1B8C-2841-BE5E-7CC7971BFED9}"/>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TỔNG QUAN</a:t>
            </a:r>
          </a:p>
        </p:txBody>
      </p:sp>
      <p:sp>
        <p:nvSpPr>
          <p:cNvPr id="3" name="Content Placeholder 2">
            <a:extLst>
              <a:ext uri="{FF2B5EF4-FFF2-40B4-BE49-F238E27FC236}">
                <a16:creationId xmlns:a16="http://schemas.microsoft.com/office/drawing/2014/main" xmlns="" id="{779FE8DD-6A08-5948-91D3-9B9F732644F4}"/>
              </a:ext>
            </a:extLst>
          </p:cNvPr>
          <p:cNvSpPr>
            <a:spLocks noGrp="1"/>
          </p:cNvSpPr>
          <p:nvPr>
            <p:ph idx="1"/>
          </p:nvPr>
        </p:nvSpPr>
        <p:spPr>
          <a:xfrm>
            <a:off x="2611808" y="1885285"/>
            <a:ext cx="7958331" cy="3997828"/>
          </a:xfrm>
        </p:spPr>
        <p:txBody>
          <a:bodyPr>
            <a:normAutofit/>
          </a:bodyPr>
          <a:lstStyle/>
          <a:p>
            <a:r>
              <a:rPr lang="en-US" sz="2500" b="1" dirty="0" err="1">
                <a:latin typeface="Arial" panose="020B0604020202020204" pitchFamily="34" charset="0"/>
                <a:cs typeface="Arial" panose="020B0604020202020204" pitchFamily="34" charset="0"/>
              </a:rPr>
              <a:t>Nội</a:t>
            </a:r>
            <a:r>
              <a:rPr lang="en-US" sz="2500" b="1" dirty="0">
                <a:latin typeface="Arial" panose="020B0604020202020204" pitchFamily="34" charset="0"/>
                <a:cs typeface="Arial" panose="020B0604020202020204" pitchFamily="34" charset="0"/>
              </a:rPr>
              <a:t> dung:</a:t>
            </a:r>
          </a:p>
          <a:p>
            <a:pPr marL="0" lvl="0" indent="0">
              <a:buNone/>
            </a:pPr>
            <a:r>
              <a:rPr lang="en-US" sz="2500" b="1" dirty="0">
                <a:latin typeface="Arial" panose="020B0604020202020204" pitchFamily="34" charset="0"/>
                <a:ea typeface="Calibri" panose="020F0502020204030204" pitchFamily="34" charset="0"/>
                <a:cs typeface="Arial" pitchFamily="34" charset="0"/>
              </a:rPr>
              <a:t>1. </a:t>
            </a:r>
            <a:r>
              <a:rPr lang="en-US" sz="2500" b="1" dirty="0" err="1">
                <a:latin typeface="Arial" panose="020B0604020202020204" pitchFamily="34" charset="0"/>
                <a:ea typeface="Calibri" panose="020F0502020204030204" pitchFamily="34" charset="0"/>
                <a:cs typeface="Arial" pitchFamily="34" charset="0"/>
              </a:rPr>
              <a:t>Cơ</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sở</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lý</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thuyết</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mạng</a:t>
            </a:r>
            <a:r>
              <a:rPr lang="en-US" sz="2500" dirty="0">
                <a:latin typeface="Arial" panose="020B0604020202020204" pitchFamily="34" charset="0"/>
                <a:ea typeface="Calibri" panose="020F0502020204030204" pitchFamily="34" charset="0"/>
                <a:cs typeface="Arial" pitchFamily="34" charset="0"/>
              </a:rPr>
              <a:t> neural, deep learning, </a:t>
            </a:r>
            <a:r>
              <a:rPr lang="en-US" sz="2500" dirty="0" err="1">
                <a:latin typeface="Arial" panose="020B0604020202020204" pitchFamily="34" charset="0"/>
                <a:ea typeface="Calibri" panose="020F0502020204030204" pitchFamily="34" charset="0"/>
                <a:cs typeface="Arial" pitchFamily="34" charset="0"/>
              </a:rPr>
              <a:t>thư</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viện</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Pytorch</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và</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các</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thư</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viện</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liên</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quan</a:t>
            </a:r>
            <a:r>
              <a:rPr lang="en-US" sz="2500" dirty="0">
                <a:latin typeface="Arial" panose="020B0604020202020204" pitchFamily="34" charset="0"/>
                <a:ea typeface="Calibri" panose="020F0502020204030204" pitchFamily="34" charset="0"/>
                <a:cs typeface="Arial" pitchFamily="34" charset="0"/>
              </a:rPr>
              <a:t>.</a:t>
            </a:r>
          </a:p>
          <a:p>
            <a:pPr marL="0" lvl="0" indent="0">
              <a:buNone/>
            </a:pPr>
            <a:r>
              <a:rPr lang="en-US" sz="2500" b="1" dirty="0">
                <a:latin typeface="Arial" panose="020B0604020202020204" pitchFamily="34" charset="0"/>
                <a:ea typeface="Calibri" panose="020F0502020204030204" pitchFamily="34" charset="0"/>
                <a:cs typeface="Arial" pitchFamily="34" charset="0"/>
              </a:rPr>
              <a:t>2. </a:t>
            </a:r>
            <a:r>
              <a:rPr lang="en-US" sz="2500" b="1" dirty="0" err="1">
                <a:latin typeface="Arial" panose="020B0604020202020204" pitchFamily="34" charset="0"/>
                <a:ea typeface="Calibri" panose="020F0502020204030204" pitchFamily="34" charset="0"/>
                <a:cs typeface="Arial" pitchFamily="34" charset="0"/>
              </a:rPr>
              <a:t>Xây</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dựng</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ứng</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dụng</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giới</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thiệu</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chương</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trình</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các</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hàm</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hướng</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dẫn</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sử</a:t>
            </a:r>
            <a:r>
              <a:rPr lang="en-US" sz="2500" dirty="0">
                <a:latin typeface="Arial" panose="020B0604020202020204" pitchFamily="34" charset="0"/>
                <a:ea typeface="Calibri" panose="020F0502020204030204" pitchFamily="34" charset="0"/>
                <a:cs typeface="Arial" pitchFamily="34" charset="0"/>
              </a:rPr>
              <a:t> </a:t>
            </a:r>
            <a:r>
              <a:rPr lang="en-US" sz="2500" dirty="0" err="1">
                <a:latin typeface="Arial" panose="020B0604020202020204" pitchFamily="34" charset="0"/>
                <a:ea typeface="Calibri" panose="020F0502020204030204" pitchFamily="34" charset="0"/>
                <a:cs typeface="Arial" pitchFamily="34" charset="0"/>
              </a:rPr>
              <a:t>dụng</a:t>
            </a:r>
            <a:r>
              <a:rPr lang="en-US" sz="2500" dirty="0">
                <a:latin typeface="Arial" panose="020B0604020202020204" pitchFamily="34" charset="0"/>
                <a:ea typeface="Calibri" panose="020F0502020204030204" pitchFamily="34" charset="0"/>
                <a:cs typeface="Arial" pitchFamily="34" charset="0"/>
              </a:rPr>
              <a:t>.</a:t>
            </a:r>
          </a:p>
          <a:p>
            <a:pPr marL="0" lvl="0" indent="0">
              <a:buNone/>
            </a:pPr>
            <a:r>
              <a:rPr lang="en-US" sz="2500" b="1" dirty="0">
                <a:latin typeface="Arial" panose="020B0604020202020204" pitchFamily="34" charset="0"/>
                <a:ea typeface="Calibri" panose="020F0502020204030204" pitchFamily="34" charset="0"/>
                <a:cs typeface="Arial" pitchFamily="34" charset="0"/>
              </a:rPr>
              <a:t>3. </a:t>
            </a:r>
            <a:r>
              <a:rPr lang="en-US" sz="2500" b="1" dirty="0" err="1">
                <a:latin typeface="Arial" panose="020B0604020202020204" pitchFamily="34" charset="0"/>
                <a:ea typeface="Calibri" panose="020F0502020204030204" pitchFamily="34" charset="0"/>
                <a:cs typeface="Arial" pitchFamily="34" charset="0"/>
              </a:rPr>
              <a:t>Kết</a:t>
            </a:r>
            <a:r>
              <a:rPr lang="en-US" sz="2500" b="1" dirty="0">
                <a:latin typeface="Arial" panose="020B0604020202020204" pitchFamily="34" charset="0"/>
                <a:ea typeface="Calibri" panose="020F0502020204030204" pitchFamily="34" charset="0"/>
                <a:cs typeface="Arial" pitchFamily="34" charset="0"/>
              </a:rPr>
              <a:t> </a:t>
            </a:r>
            <a:r>
              <a:rPr lang="en-US" sz="2500" b="1" dirty="0" err="1">
                <a:latin typeface="Arial" panose="020B0604020202020204" pitchFamily="34" charset="0"/>
                <a:ea typeface="Calibri" panose="020F0502020204030204" pitchFamily="34" charset="0"/>
                <a:cs typeface="Arial" pitchFamily="34" charset="0"/>
              </a:rPr>
              <a:t>luận</a:t>
            </a:r>
            <a:endParaRPr lang="en-US" sz="2500" b="1" dirty="0">
              <a:latin typeface="Arial" panose="020B0604020202020204" pitchFamily="34" charset="0"/>
              <a:ea typeface="Calibri" panose="020F0502020204030204" pitchFamily="34" charset="0"/>
              <a:cs typeface="Arial" pitchFamily="34" charset="0"/>
            </a:endParaRPr>
          </a:p>
        </p:txBody>
      </p:sp>
    </p:spTree>
    <p:extLst>
      <p:ext uri="{BB962C8B-B14F-4D97-AF65-F5344CB8AC3E}">
        <p14:creationId xmlns:p14="http://schemas.microsoft.com/office/powerpoint/2010/main" val="265035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47DC8B-7015-E74C-B00A-C4AA17CE247F}"/>
              </a:ext>
            </a:extLst>
          </p:cNvPr>
          <p:cNvSpPr>
            <a:spLocks noGrp="1"/>
          </p:cNvSpPr>
          <p:nvPr>
            <p:ph type="title"/>
          </p:nvPr>
        </p:nvSpPr>
        <p:spPr/>
        <p:txBody>
          <a:bodyPr>
            <a:normAutofit/>
          </a:bodyPr>
          <a:lstStyle/>
          <a:p>
            <a:r>
              <a:rPr lang="en-US" sz="4000" dirty="0"/>
              <a:t>PHÂN CÔNG CÔNG VIỆC</a:t>
            </a:r>
          </a:p>
        </p:txBody>
      </p:sp>
      <p:graphicFrame>
        <p:nvGraphicFramePr>
          <p:cNvPr id="4" name="Content Placeholder 3">
            <a:extLst>
              <a:ext uri="{FF2B5EF4-FFF2-40B4-BE49-F238E27FC236}">
                <a16:creationId xmlns:a16="http://schemas.microsoft.com/office/drawing/2014/main" xmlns="" id="{2B3334A7-0D5F-F748-89F6-88C6693FA966}"/>
              </a:ext>
            </a:extLst>
          </p:cNvPr>
          <p:cNvGraphicFramePr>
            <a:graphicFrameLocks noGrp="1"/>
          </p:cNvGraphicFramePr>
          <p:nvPr>
            <p:ph idx="1"/>
            <p:extLst>
              <p:ext uri="{D42A27DB-BD31-4B8C-83A1-F6EECF244321}">
                <p14:modId xmlns:p14="http://schemas.microsoft.com/office/powerpoint/2010/main" val="1356907905"/>
              </p:ext>
            </p:extLst>
          </p:nvPr>
        </p:nvGraphicFramePr>
        <p:xfrm>
          <a:off x="2611809" y="2052638"/>
          <a:ext cx="7957768" cy="1752600"/>
        </p:xfrm>
        <a:graphic>
          <a:graphicData uri="http://schemas.openxmlformats.org/drawingml/2006/table">
            <a:tbl>
              <a:tblPr firstRow="1" bandRow="1">
                <a:tableStyleId>{5C22544A-7EE6-4342-B048-85BDC9FD1C3A}</a:tableStyleId>
              </a:tblPr>
              <a:tblGrid>
                <a:gridCol w="1453295">
                  <a:extLst>
                    <a:ext uri="{9D8B030D-6E8A-4147-A177-3AD203B41FA5}">
                      <a16:colId xmlns:a16="http://schemas.microsoft.com/office/drawing/2014/main" xmlns="" val="3371517107"/>
                    </a:ext>
                  </a:extLst>
                </a:gridCol>
                <a:gridCol w="1341783">
                  <a:extLst>
                    <a:ext uri="{9D8B030D-6E8A-4147-A177-3AD203B41FA5}">
                      <a16:colId xmlns:a16="http://schemas.microsoft.com/office/drawing/2014/main" xmlns="" val="1681274053"/>
                    </a:ext>
                  </a:extLst>
                </a:gridCol>
                <a:gridCol w="824948">
                  <a:extLst>
                    <a:ext uri="{9D8B030D-6E8A-4147-A177-3AD203B41FA5}">
                      <a16:colId xmlns:a16="http://schemas.microsoft.com/office/drawing/2014/main" xmlns="" val="602398070"/>
                    </a:ext>
                  </a:extLst>
                </a:gridCol>
                <a:gridCol w="1252330">
                  <a:extLst>
                    <a:ext uri="{9D8B030D-6E8A-4147-A177-3AD203B41FA5}">
                      <a16:colId xmlns:a16="http://schemas.microsoft.com/office/drawing/2014/main" xmlns="" val="729975928"/>
                    </a:ext>
                  </a:extLst>
                </a:gridCol>
                <a:gridCol w="1302026">
                  <a:extLst>
                    <a:ext uri="{9D8B030D-6E8A-4147-A177-3AD203B41FA5}">
                      <a16:colId xmlns:a16="http://schemas.microsoft.com/office/drawing/2014/main" xmlns="" val="196585203"/>
                    </a:ext>
                  </a:extLst>
                </a:gridCol>
                <a:gridCol w="646562">
                  <a:extLst>
                    <a:ext uri="{9D8B030D-6E8A-4147-A177-3AD203B41FA5}">
                      <a16:colId xmlns:a16="http://schemas.microsoft.com/office/drawing/2014/main" xmlns="" val="2691655612"/>
                    </a:ext>
                  </a:extLst>
                </a:gridCol>
                <a:gridCol w="1136824">
                  <a:extLst>
                    <a:ext uri="{9D8B030D-6E8A-4147-A177-3AD203B41FA5}">
                      <a16:colId xmlns:a16="http://schemas.microsoft.com/office/drawing/2014/main" xmlns="" val="2220926376"/>
                    </a:ext>
                  </a:extLst>
                </a:gridCol>
              </a:tblGrid>
              <a:tr h="370840">
                <a:tc>
                  <a:txBody>
                    <a:bodyPr/>
                    <a:lstStyle/>
                    <a:p>
                      <a:endParaRPr lang="en-US" dirty="0"/>
                    </a:p>
                  </a:txBody>
                  <a:tcPr marL="67793" marR="67793"/>
                </a:tc>
                <a:tc>
                  <a:txBody>
                    <a:bodyPr/>
                    <a:lstStyle/>
                    <a:p>
                      <a:r>
                        <a:rPr lang="en-US" dirty="0" err="1"/>
                        <a:t>Thiết</a:t>
                      </a:r>
                      <a:r>
                        <a:rPr lang="en-US" dirty="0"/>
                        <a:t> </a:t>
                      </a:r>
                      <a:r>
                        <a:rPr lang="en-US" dirty="0" err="1"/>
                        <a:t>kế</a:t>
                      </a:r>
                      <a:r>
                        <a:rPr lang="en-US" dirty="0"/>
                        <a:t> </a:t>
                      </a:r>
                    </a:p>
                    <a:p>
                      <a:r>
                        <a:rPr lang="en-US" dirty="0" err="1"/>
                        <a:t>giao</a:t>
                      </a:r>
                      <a:r>
                        <a:rPr lang="en-US" dirty="0"/>
                        <a:t> </a:t>
                      </a:r>
                      <a:r>
                        <a:rPr lang="en-US" dirty="0" err="1"/>
                        <a:t>diện</a:t>
                      </a:r>
                      <a:endParaRPr lang="en-US" dirty="0"/>
                    </a:p>
                  </a:txBody>
                  <a:tcPr marL="67793" marR="67793"/>
                </a:tc>
                <a:tc>
                  <a:txBody>
                    <a:bodyPr/>
                    <a:lstStyle/>
                    <a:p>
                      <a:r>
                        <a:rPr lang="en-US" dirty="0"/>
                        <a:t>Code</a:t>
                      </a:r>
                    </a:p>
                  </a:txBody>
                  <a:tcPr marL="67793" marR="67793"/>
                </a:tc>
                <a:tc>
                  <a:txBody>
                    <a:bodyPr/>
                    <a:lstStyle/>
                    <a:p>
                      <a:r>
                        <a:rPr lang="en-US" dirty="0" err="1"/>
                        <a:t>Tìm</a:t>
                      </a:r>
                      <a:r>
                        <a:rPr lang="en-US" dirty="0"/>
                        <a:t> </a:t>
                      </a:r>
                      <a:r>
                        <a:rPr lang="en-US" dirty="0" err="1"/>
                        <a:t>kiếm</a:t>
                      </a:r>
                      <a:endParaRPr lang="en-US" dirty="0"/>
                    </a:p>
                    <a:p>
                      <a:r>
                        <a:rPr lang="en-US" dirty="0" err="1"/>
                        <a:t>Tài</a:t>
                      </a:r>
                      <a:r>
                        <a:rPr lang="en-US" dirty="0"/>
                        <a:t> </a:t>
                      </a:r>
                      <a:r>
                        <a:rPr lang="en-US" dirty="0" err="1"/>
                        <a:t>liệu</a:t>
                      </a:r>
                      <a:endParaRPr lang="en-US" dirty="0"/>
                    </a:p>
                  </a:txBody>
                  <a:tcPr marL="67793" marR="67793"/>
                </a:tc>
                <a:tc>
                  <a:txBody>
                    <a:bodyPr/>
                    <a:lstStyle/>
                    <a:p>
                      <a:r>
                        <a:rPr lang="en-US" dirty="0" err="1"/>
                        <a:t>Làm</a:t>
                      </a:r>
                      <a:r>
                        <a:rPr lang="en-US" dirty="0"/>
                        <a:t> word</a:t>
                      </a:r>
                    </a:p>
                  </a:txBody>
                  <a:tcPr marL="67793" marR="67793"/>
                </a:tc>
                <a:tc>
                  <a:txBody>
                    <a:bodyPr/>
                    <a:lstStyle/>
                    <a:p>
                      <a:r>
                        <a:rPr lang="en-US" dirty="0"/>
                        <a:t>Test</a:t>
                      </a:r>
                    </a:p>
                  </a:txBody>
                  <a:tcPr marL="67793" marR="67793"/>
                </a:tc>
                <a:tc>
                  <a:txBody>
                    <a:bodyPr/>
                    <a:lstStyle/>
                    <a:p>
                      <a:r>
                        <a:rPr lang="en-US" dirty="0" err="1"/>
                        <a:t>Tổng</a:t>
                      </a:r>
                      <a:r>
                        <a:rPr lang="en-US" dirty="0"/>
                        <a:t> </a:t>
                      </a:r>
                      <a:r>
                        <a:rPr lang="en-US" dirty="0" err="1"/>
                        <a:t>hợp</a:t>
                      </a:r>
                      <a:endParaRPr lang="en-US" dirty="0"/>
                    </a:p>
                  </a:txBody>
                  <a:tcPr marL="67793" marR="67793"/>
                </a:tc>
                <a:extLst>
                  <a:ext uri="{0D108BD9-81ED-4DB2-BD59-A6C34878D82A}">
                    <a16:rowId xmlns:a16="http://schemas.microsoft.com/office/drawing/2014/main" xmlns="" val="309750326"/>
                  </a:ext>
                </a:extLst>
              </a:tr>
              <a:tr h="370840">
                <a:tc>
                  <a:txBody>
                    <a:bodyPr/>
                    <a:lstStyle/>
                    <a:p>
                      <a:r>
                        <a:rPr lang="en-US" smtClean="0"/>
                        <a:t>Xuân</a:t>
                      </a:r>
                      <a:r>
                        <a:rPr lang="en-US" baseline="0" smtClean="0"/>
                        <a:t> Phước</a:t>
                      </a:r>
                      <a:endParaRPr lang="en-US" dirty="0"/>
                    </a:p>
                  </a:txBody>
                  <a:tcPr marL="67793" marR="67793"/>
                </a:tc>
                <a:tc>
                  <a:txBody>
                    <a:bodyPr/>
                    <a:lstStyle/>
                    <a:p>
                      <a:pPr algn="ctr"/>
                      <a:r>
                        <a:rPr lang="en-US" smtClean="0"/>
                        <a:t>X</a:t>
                      </a:r>
                      <a:endParaRPr lang="en-US" dirty="0"/>
                    </a:p>
                  </a:txBody>
                  <a:tcPr marL="67793" marR="67793"/>
                </a:tc>
                <a:tc>
                  <a:txBody>
                    <a:bodyPr/>
                    <a:lstStyle/>
                    <a:p>
                      <a:pPr algn="ctr"/>
                      <a:r>
                        <a:rPr lang="en-US" smtClean="0"/>
                        <a:t>X</a:t>
                      </a:r>
                      <a:endParaRPr lang="en-US"/>
                    </a:p>
                  </a:txBody>
                  <a:tcPr marL="67793" marR="67793"/>
                </a:tc>
                <a:tc>
                  <a:txBody>
                    <a:bodyPr/>
                    <a:lstStyle/>
                    <a:p>
                      <a:pPr algn="ctr"/>
                      <a:r>
                        <a:rPr lang="en-US" dirty="0"/>
                        <a:t>X</a:t>
                      </a:r>
                    </a:p>
                  </a:txBody>
                  <a:tcPr marL="67793" marR="67793"/>
                </a:tc>
                <a:tc>
                  <a:txBody>
                    <a:bodyPr/>
                    <a:lstStyle/>
                    <a:p>
                      <a:pPr algn="ctr"/>
                      <a:endParaRPr lang="en-US" dirty="0"/>
                    </a:p>
                  </a:txBody>
                  <a:tcPr marL="67793" marR="67793"/>
                </a:tc>
                <a:tc>
                  <a:txBody>
                    <a:bodyPr/>
                    <a:lstStyle/>
                    <a:p>
                      <a:pPr algn="ctr"/>
                      <a:r>
                        <a:rPr lang="en-US" dirty="0"/>
                        <a:t>X</a:t>
                      </a:r>
                    </a:p>
                  </a:txBody>
                  <a:tcPr marL="67793" marR="67793"/>
                </a:tc>
                <a:tc>
                  <a:txBody>
                    <a:bodyPr/>
                    <a:lstStyle/>
                    <a:p>
                      <a:pPr algn="ctr"/>
                      <a:r>
                        <a:rPr lang="en-US" dirty="0"/>
                        <a:t>X</a:t>
                      </a:r>
                    </a:p>
                  </a:txBody>
                  <a:tcPr marL="67793" marR="67793"/>
                </a:tc>
                <a:extLst>
                  <a:ext uri="{0D108BD9-81ED-4DB2-BD59-A6C34878D82A}">
                    <a16:rowId xmlns:a16="http://schemas.microsoft.com/office/drawing/2014/main" xmlns="" val="533546751"/>
                  </a:ext>
                </a:extLst>
              </a:tr>
              <a:tr h="370840">
                <a:tc>
                  <a:txBody>
                    <a:bodyPr/>
                    <a:lstStyle/>
                    <a:p>
                      <a:r>
                        <a:rPr lang="en-US" smtClean="0"/>
                        <a:t>Nguyên</a:t>
                      </a:r>
                      <a:r>
                        <a:rPr lang="en-US" baseline="0" smtClean="0"/>
                        <a:t> Hậu</a:t>
                      </a:r>
                      <a:endParaRPr lang="en-US" dirty="0"/>
                    </a:p>
                  </a:txBody>
                  <a:tcPr marL="67793" marR="67793"/>
                </a:tc>
                <a:tc>
                  <a:txBody>
                    <a:bodyPr/>
                    <a:lstStyle/>
                    <a:p>
                      <a:pPr algn="ctr"/>
                      <a:endParaRPr lang="en-US" dirty="0"/>
                    </a:p>
                  </a:txBody>
                  <a:tcPr marL="67793" marR="67793"/>
                </a:tc>
                <a:tc>
                  <a:txBody>
                    <a:bodyPr/>
                    <a:lstStyle/>
                    <a:p>
                      <a:pPr algn="ctr"/>
                      <a:endParaRPr lang="en-US" dirty="0"/>
                    </a:p>
                  </a:txBody>
                  <a:tcPr marL="67793" marR="67793"/>
                </a:tc>
                <a:tc>
                  <a:txBody>
                    <a:bodyPr/>
                    <a:lstStyle/>
                    <a:p>
                      <a:pPr algn="ctr"/>
                      <a:r>
                        <a:rPr lang="en-US" dirty="0"/>
                        <a:t>X</a:t>
                      </a:r>
                    </a:p>
                  </a:txBody>
                  <a:tcPr marL="67793" marR="67793"/>
                </a:tc>
                <a:tc>
                  <a:txBody>
                    <a:bodyPr/>
                    <a:lstStyle/>
                    <a:p>
                      <a:pPr algn="ctr"/>
                      <a:r>
                        <a:rPr lang="en-US" smtClean="0"/>
                        <a:t>X</a:t>
                      </a:r>
                      <a:endParaRPr lang="en-US"/>
                    </a:p>
                  </a:txBody>
                  <a:tcPr marL="67793" marR="67793"/>
                </a:tc>
                <a:tc>
                  <a:txBody>
                    <a:bodyPr/>
                    <a:lstStyle/>
                    <a:p>
                      <a:pPr algn="ctr"/>
                      <a:r>
                        <a:rPr lang="en-US" dirty="0"/>
                        <a:t>X</a:t>
                      </a:r>
                    </a:p>
                  </a:txBody>
                  <a:tcPr marL="67793" marR="67793"/>
                </a:tc>
                <a:tc>
                  <a:txBody>
                    <a:bodyPr/>
                    <a:lstStyle/>
                    <a:p>
                      <a:pPr algn="ctr"/>
                      <a:r>
                        <a:rPr lang="en-US" dirty="0"/>
                        <a:t>X</a:t>
                      </a:r>
                    </a:p>
                  </a:txBody>
                  <a:tcPr marL="67793" marR="67793"/>
                </a:tc>
                <a:extLst>
                  <a:ext uri="{0D108BD9-81ED-4DB2-BD59-A6C34878D82A}">
                    <a16:rowId xmlns:a16="http://schemas.microsoft.com/office/drawing/2014/main" xmlns="" val="1512184615"/>
                  </a:ext>
                </a:extLst>
              </a:tr>
              <a:tr h="370840">
                <a:tc>
                  <a:txBody>
                    <a:bodyPr/>
                    <a:lstStyle/>
                    <a:p>
                      <a:r>
                        <a:rPr lang="en-US" smtClean="0"/>
                        <a:t>Tống</a:t>
                      </a:r>
                      <a:r>
                        <a:rPr lang="en-US" baseline="0" smtClean="0"/>
                        <a:t> Quốc</a:t>
                      </a:r>
                      <a:endParaRPr lang="en-US" dirty="0"/>
                    </a:p>
                  </a:txBody>
                  <a:tcPr marL="67793" marR="67793"/>
                </a:tc>
                <a:tc>
                  <a:txBody>
                    <a:bodyPr/>
                    <a:lstStyle/>
                    <a:p>
                      <a:pPr algn="ctr"/>
                      <a:endParaRPr lang="en-US"/>
                    </a:p>
                  </a:txBody>
                  <a:tcPr marL="67793" marR="67793"/>
                </a:tc>
                <a:tc>
                  <a:txBody>
                    <a:bodyPr/>
                    <a:lstStyle/>
                    <a:p>
                      <a:pPr algn="ctr"/>
                      <a:endParaRPr lang="en-US"/>
                    </a:p>
                  </a:txBody>
                  <a:tcPr marL="67793" marR="67793"/>
                </a:tc>
                <a:tc>
                  <a:txBody>
                    <a:bodyPr/>
                    <a:lstStyle/>
                    <a:p>
                      <a:pPr algn="ctr"/>
                      <a:r>
                        <a:rPr lang="en-US" dirty="0"/>
                        <a:t>X</a:t>
                      </a:r>
                    </a:p>
                  </a:txBody>
                  <a:tcPr marL="67793" marR="67793"/>
                </a:tc>
                <a:tc>
                  <a:txBody>
                    <a:bodyPr/>
                    <a:lstStyle/>
                    <a:p>
                      <a:pPr algn="ctr"/>
                      <a:r>
                        <a:rPr lang="en-US" smtClean="0"/>
                        <a:t>X</a:t>
                      </a:r>
                      <a:endParaRPr lang="en-US" dirty="0"/>
                    </a:p>
                  </a:txBody>
                  <a:tcPr marL="67793" marR="67793"/>
                </a:tc>
                <a:tc>
                  <a:txBody>
                    <a:bodyPr/>
                    <a:lstStyle/>
                    <a:p>
                      <a:pPr algn="ctr"/>
                      <a:r>
                        <a:rPr lang="en-US" dirty="0"/>
                        <a:t>X</a:t>
                      </a:r>
                    </a:p>
                  </a:txBody>
                  <a:tcPr marL="67793" marR="67793"/>
                </a:tc>
                <a:tc>
                  <a:txBody>
                    <a:bodyPr/>
                    <a:lstStyle/>
                    <a:p>
                      <a:pPr algn="ctr"/>
                      <a:r>
                        <a:rPr lang="en-US" dirty="0"/>
                        <a:t>X</a:t>
                      </a:r>
                    </a:p>
                  </a:txBody>
                  <a:tcPr marL="67793" marR="67793"/>
                </a:tc>
                <a:extLst>
                  <a:ext uri="{0D108BD9-81ED-4DB2-BD59-A6C34878D82A}">
                    <a16:rowId xmlns:a16="http://schemas.microsoft.com/office/drawing/2014/main" xmlns="" val="954268639"/>
                  </a:ext>
                </a:extLst>
              </a:tr>
            </a:tbl>
          </a:graphicData>
        </a:graphic>
      </p:graphicFrame>
    </p:spTree>
    <p:extLst>
      <p:ext uri="{BB962C8B-B14F-4D97-AF65-F5344CB8AC3E}">
        <p14:creationId xmlns:p14="http://schemas.microsoft.com/office/powerpoint/2010/main" val="214298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6C3DC-BBF4-6F45-BA79-521763F56A9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 CƠ SỞ LÝ THUYẾT</a:t>
            </a:r>
          </a:p>
        </p:txBody>
      </p:sp>
      <p:sp>
        <p:nvSpPr>
          <p:cNvPr id="3" name="Content Placeholder 2">
            <a:extLst>
              <a:ext uri="{FF2B5EF4-FFF2-40B4-BE49-F238E27FC236}">
                <a16:creationId xmlns:a16="http://schemas.microsoft.com/office/drawing/2014/main" xmlns="" id="{F0E5DAB5-F745-E04A-B484-8B3F77313EB6}"/>
              </a:ext>
            </a:extLst>
          </p:cNvPr>
          <p:cNvSpPr>
            <a:spLocks noGrp="1"/>
          </p:cNvSpPr>
          <p:nvPr>
            <p:ph idx="1"/>
          </p:nvPr>
        </p:nvSpPr>
        <p:spPr>
          <a:xfrm>
            <a:off x="2611808" y="1743740"/>
            <a:ext cx="7958331" cy="4306204"/>
          </a:xfrm>
        </p:spPr>
        <p:txBody>
          <a:bodyPr>
            <a:noAutofit/>
          </a:bodyPr>
          <a:lstStyle/>
          <a:p>
            <a:pPr algn="just"/>
            <a:r>
              <a:rPr lang="en-US" sz="2300" dirty="0" err="1">
                <a:solidFill>
                  <a:srgbClr val="0070C0"/>
                </a:solidFill>
                <a:latin typeface="Arial" panose="020B0604020202020204" pitchFamily="34" charset="0"/>
                <a:ea typeface="Calibri" panose="020F0502020204030204" pitchFamily="34" charset="0"/>
                <a:cs typeface="Arial" pitchFamily="34" charset="0"/>
              </a:rPr>
              <a:t>Mạng</a:t>
            </a:r>
            <a:r>
              <a:rPr lang="en-US" sz="2300" dirty="0">
                <a:solidFill>
                  <a:srgbClr val="0070C0"/>
                </a:solidFill>
                <a:latin typeface="Arial" panose="020B0604020202020204" pitchFamily="34" charset="0"/>
                <a:ea typeface="Calibri" panose="020F0502020204030204" pitchFamily="34" charset="0"/>
                <a:cs typeface="Arial" pitchFamily="34" charset="0"/>
              </a:rPr>
              <a:t> </a:t>
            </a:r>
            <a:r>
              <a:rPr lang="en-US" sz="2300" dirty="0" err="1">
                <a:solidFill>
                  <a:srgbClr val="0070C0"/>
                </a:solidFill>
                <a:latin typeface="Arial" panose="020B0604020202020204" pitchFamily="34" charset="0"/>
                <a:ea typeface="Calibri" panose="020F0502020204030204" pitchFamily="34" charset="0"/>
                <a:cs typeface="Arial" pitchFamily="34" charset="0"/>
              </a:rPr>
              <a:t>nơron</a:t>
            </a:r>
            <a:r>
              <a:rPr lang="en-US" sz="2300" dirty="0">
                <a:solidFill>
                  <a:srgbClr val="0070C0"/>
                </a:solidFill>
                <a:latin typeface="Arial" panose="020B0604020202020204" pitchFamily="34" charset="0"/>
                <a:ea typeface="Calibri" panose="020F0502020204030204" pitchFamily="34" charset="0"/>
                <a:cs typeface="Arial" pitchFamily="34" charset="0"/>
              </a:rPr>
              <a:t>: </a:t>
            </a:r>
            <a:r>
              <a:rPr lang="en-US" sz="2300" dirty="0" err="1">
                <a:latin typeface="Arial" panose="020B0604020202020204" pitchFamily="34" charset="0"/>
                <a:cs typeface="Arial" pitchFamily="34" charset="0"/>
              </a:rPr>
              <a:t>Là</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một</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bộ</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phận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của</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ngành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khoa</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học</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trí</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tuệ</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nhân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tạo</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là</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lĩnh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vực</a:t>
            </a:r>
            <a:r>
              <a:rPr lang="en-US" sz="2300" dirty="0">
                <a:latin typeface="Arial" panose="020B0604020202020204" pitchFamily="34" charset="0"/>
                <a:cs typeface="Arial" pitchFamily="34" charset="0"/>
              </a:rPr>
              <a:t> tin </a:t>
            </a:r>
            <a:r>
              <a:rPr lang="en-US" sz="2300" dirty="0" err="1">
                <a:latin typeface="Arial" panose="020B0604020202020204" pitchFamily="34" charset="0"/>
                <a:cs typeface="Arial" pitchFamily="34" charset="0"/>
              </a:rPr>
              <a:t>học</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nghiên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cứu</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ứng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dụng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máy</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tính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điện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tử</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thông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minh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hoạt</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động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theo</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cơ</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chế</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mô</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phỏng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tư</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duy</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của</a:t>
            </a:r>
            <a:r>
              <a:rPr lang="en-US" sz="2300" dirty="0">
                <a:latin typeface="Arial" panose="020B0604020202020204" pitchFamily="34" charset="0"/>
                <a:cs typeface="Arial" pitchFamily="34" charset="0"/>
              </a:rPr>
              <a:t> con </a:t>
            </a:r>
            <a:r>
              <a:rPr lang="en-US" sz="2300" dirty="0" err="1">
                <a:latin typeface="Arial" panose="020B0604020202020204" pitchFamily="34" charset="0"/>
                <a:cs typeface="Arial" pitchFamily="34" charset="0"/>
              </a:rPr>
              <a:t>người</a:t>
            </a:r>
            <a:r>
              <a:rPr lang="en-US" sz="2300" dirty="0">
                <a:latin typeface="Arial" panose="020B0604020202020204" pitchFamily="34" charset="0"/>
                <a:cs typeface="Arial" pitchFamily="34" charset="0"/>
              </a:rPr>
              <a:t>.</a:t>
            </a:r>
          </a:p>
          <a:p>
            <a:pPr algn="just"/>
            <a:r>
              <a:rPr lang="en-US" sz="2300" dirty="0">
                <a:solidFill>
                  <a:srgbClr val="0070C0"/>
                </a:solidFill>
                <a:latin typeface="Arial" panose="020B0604020202020204" pitchFamily="34" charset="0"/>
                <a:ea typeface="Calibri" panose="020F0502020204030204" pitchFamily="34" charset="0"/>
                <a:cs typeface="Arial" pitchFamily="34" charset="0"/>
              </a:rPr>
              <a:t>Deep learning: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Được</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xây</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dựng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trên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cơ</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sở</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một</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mạng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lưới</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các</a:t>
            </a:r>
            <a:r>
              <a:rPr lang="en-US" sz="2300" dirty="0">
                <a:latin typeface="Arial" panose="020B0604020202020204" pitchFamily="34" charset="0"/>
                <a:cs typeface="Arial" pitchFamily="34" charset="0"/>
              </a:rPr>
              <a:t> neural </a:t>
            </a:r>
            <a:r>
              <a:rPr lang="en-US" sz="2300" dirty="0" err="1">
                <a:latin typeface="Arial" panose="020B0604020202020204" pitchFamily="34" charset="0"/>
                <a:cs typeface="Arial" pitchFamily="34" charset="0"/>
              </a:rPr>
              <a:t>nhân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tạo</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tổ</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chức</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thành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các</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lớp</a:t>
            </a:r>
            <a:r>
              <a:rPr lang="en-US" sz="2300" dirty="0">
                <a:latin typeface="Arial" panose="020B0604020202020204" pitchFamily="34" charset="0"/>
                <a:cs typeface="Arial" pitchFamily="34" charset="0"/>
              </a:rPr>
              <a:t> (layer). </a:t>
            </a:r>
          </a:p>
          <a:p>
            <a:pPr algn="just"/>
            <a:r>
              <a:rPr lang="en-US" sz="2300" dirty="0" err="1">
                <a:latin typeface="Arial" panose="020B0604020202020204" pitchFamily="34" charset="0"/>
                <a:cs typeface="Arial" pitchFamily="34" charset="0"/>
              </a:rPr>
              <a:t>Mạng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noron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và</a:t>
            </a:r>
            <a:r>
              <a:rPr lang="en-US" sz="2300" dirty="0">
                <a:latin typeface="Arial" panose="020B0604020202020204" pitchFamily="34" charset="0"/>
                <a:cs typeface="Arial" pitchFamily="34" charset="0"/>
              </a:rPr>
              <a:t> Deep learning </a:t>
            </a:r>
            <a:r>
              <a:rPr lang="en-US" sz="2300" dirty="0" err="1">
                <a:latin typeface="Arial" panose="020B0604020202020204" pitchFamily="34" charset="0"/>
                <a:cs typeface="Arial" pitchFamily="34" charset="0"/>
              </a:rPr>
              <a:t>hiện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cung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cấp</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giải</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pháp</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tốt</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cho</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nhiều</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vấn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đề</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trong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xử</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lý</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ảnh</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xử</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lý</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tiếng</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nói</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và</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xử</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lý</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ngôn</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ngữ</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tự</a:t>
            </a:r>
            <a:r>
              <a:rPr lang="en-US" sz="2300" dirty="0">
                <a:latin typeface="Arial" panose="020B0604020202020204" pitchFamily="34" charset="0"/>
                <a:cs typeface="Arial" pitchFamily="34" charset="0"/>
              </a:rPr>
              <a:t> </a:t>
            </a:r>
            <a:r>
              <a:rPr lang="en-US" sz="2300" dirty="0" err="1">
                <a:latin typeface="Arial" panose="020B0604020202020204" pitchFamily="34" charset="0"/>
                <a:cs typeface="Arial" pitchFamily="34" charset="0"/>
              </a:rPr>
              <a:t>nhiên</a:t>
            </a:r>
            <a:r>
              <a:rPr lang="en-US" sz="2300" dirty="0">
                <a:latin typeface="Arial" panose="020B0604020202020204" pitchFamily="34" charset="0"/>
                <a:cs typeface="Arial" pitchFamily="34" charset="0"/>
              </a:rPr>
              <a:t>.</a:t>
            </a:r>
          </a:p>
        </p:txBody>
      </p:sp>
    </p:spTree>
    <p:extLst>
      <p:ext uri="{BB962C8B-B14F-4D97-AF65-F5344CB8AC3E}">
        <p14:creationId xmlns:p14="http://schemas.microsoft.com/office/powerpoint/2010/main" val="1162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895EAEB-59EE-C841-8D8A-DA6503A9BE6A}"/>
              </a:ext>
            </a:extLst>
          </p:cNvPr>
          <p:cNvSpPr txBox="1">
            <a:spLocks/>
          </p:cNvSpPr>
          <p:nvPr/>
        </p:nvSpPr>
        <p:spPr>
          <a:xfrm>
            <a:off x="2589212" y="681038"/>
            <a:ext cx="8670667" cy="11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err="1">
                <a:latin typeface="Arial" panose="020B0604020202020204" pitchFamily="34" charset="0"/>
                <a:cs typeface="Arial" pitchFamily="34" charset="0"/>
              </a:rPr>
              <a:t>Lịch</a:t>
            </a:r>
            <a:r>
              <a:rPr lang="en-US" sz="4000" b="1" dirty="0">
                <a:latin typeface="Arial" panose="020B0604020202020204" pitchFamily="34" charset="0"/>
                <a:cs typeface="Arial" pitchFamily="34" charset="0"/>
              </a:rPr>
              <a:t> </a:t>
            </a:r>
            <a:r>
              <a:rPr lang="en-US" sz="4000" b="1" dirty="0" err="1">
                <a:latin typeface="Arial" panose="020B0604020202020204" pitchFamily="34" charset="0"/>
                <a:cs typeface="Arial" pitchFamily="34" charset="0"/>
              </a:rPr>
              <a:t>sử</a:t>
            </a:r>
            <a:r>
              <a:rPr lang="en-US" sz="4000" b="1" dirty="0">
                <a:latin typeface="Arial" panose="020B0604020202020204" pitchFamily="34" charset="0"/>
                <a:cs typeface="Arial" pitchFamily="34" charset="0"/>
              </a:rPr>
              <a:t> </a:t>
            </a:r>
            <a:r>
              <a:rPr lang="en-US" sz="4000" b="1" dirty="0" err="1">
                <a:latin typeface="Arial" panose="020B0604020202020204" pitchFamily="34" charset="0"/>
                <a:cs typeface="Arial" pitchFamily="34" charset="0"/>
              </a:rPr>
              <a:t>phát</a:t>
            </a:r>
            <a:r>
              <a:rPr lang="en-US" sz="4000" b="1" dirty="0">
                <a:latin typeface="Arial" panose="020B0604020202020204" pitchFamily="34" charset="0"/>
                <a:cs typeface="Arial" pitchFamily="34" charset="0"/>
              </a:rPr>
              <a:t> </a:t>
            </a:r>
            <a:r>
              <a:rPr lang="en-US" sz="4000" b="1" dirty="0" err="1">
                <a:latin typeface="Arial" panose="020B0604020202020204" pitchFamily="34" charset="0"/>
                <a:cs typeface="Arial" pitchFamily="34" charset="0"/>
              </a:rPr>
              <a:t>triển</a:t>
            </a:r>
            <a:r>
              <a:rPr lang="en-US" sz="4000" b="1" dirty="0">
                <a:latin typeface="Arial" panose="020B0604020202020204" pitchFamily="34" charset="0"/>
                <a:cs typeface="Arial" pitchFamily="34" charset="0"/>
              </a:rPr>
              <a:t> </a:t>
            </a:r>
            <a:r>
              <a:rPr lang="en-US" sz="4000" b="1" dirty="0" err="1">
                <a:latin typeface="Arial" panose="020B0604020202020204" pitchFamily="34" charset="0"/>
                <a:cs typeface="Arial" pitchFamily="34" charset="0"/>
              </a:rPr>
              <a:t>mạng</a:t>
            </a:r>
            <a:r>
              <a:rPr lang="en-US" sz="4000" b="1" dirty="0">
                <a:latin typeface="Arial" panose="020B0604020202020204" pitchFamily="34" charset="0"/>
                <a:cs typeface="Arial" pitchFamily="34" charset="0"/>
              </a:rPr>
              <a:t> Neural </a:t>
            </a:r>
            <a:r>
              <a:rPr lang="en-US" sz="4000" b="1" dirty="0" err="1">
                <a:latin typeface="Arial" panose="020B0604020202020204" pitchFamily="34" charset="0"/>
                <a:cs typeface="Arial" pitchFamily="34" charset="0"/>
              </a:rPr>
              <a:t>và</a:t>
            </a:r>
            <a:r>
              <a:rPr lang="en-US" sz="4000" b="1" dirty="0">
                <a:latin typeface="Arial" panose="020B0604020202020204" pitchFamily="34" charset="0"/>
                <a:cs typeface="Arial" pitchFamily="34" charset="0"/>
              </a:rPr>
              <a:t> </a:t>
            </a:r>
          </a:p>
          <a:p>
            <a:r>
              <a:rPr lang="en-US" sz="4000" b="1" dirty="0">
                <a:latin typeface="Arial" panose="020B0604020202020204" pitchFamily="34" charset="0"/>
                <a:cs typeface="Arial" pitchFamily="34" charset="0"/>
              </a:rPr>
              <a:t>Deep learning</a:t>
            </a:r>
            <a:br>
              <a:rPr lang="en-US" sz="4000" b="1" dirty="0">
                <a:latin typeface="Arial" panose="020B0604020202020204" pitchFamily="34" charset="0"/>
                <a:cs typeface="Arial" pitchFamily="34" charset="0"/>
              </a:rPr>
            </a:br>
            <a:endParaRPr lang="en-US" sz="4000" dirty="0">
              <a:latin typeface="Arial" panose="020B0604020202020204" pitchFamily="34" charset="0"/>
              <a:cs typeface="Arial" panose="020B0604020202020204" pitchFamily="34" charset="0"/>
            </a:endParaRPr>
          </a:p>
        </p:txBody>
      </p:sp>
      <p:pic>
        <p:nvPicPr>
          <p:cNvPr id="5" name="Content Placeholder 3" descr="https://machinelearningcoban.com/assets/35_deeplearning/nn_timeline.jpg">
            <a:extLst>
              <a:ext uri="{FF2B5EF4-FFF2-40B4-BE49-F238E27FC236}">
                <a16:creationId xmlns:a16="http://schemas.microsoft.com/office/drawing/2014/main" xmlns="" id="{5F5E6642-BCAC-3641-B1AD-D7321965974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74332" y="2002465"/>
            <a:ext cx="8500426" cy="3092302"/>
          </a:xfrm>
          <a:prstGeom prst="rect">
            <a:avLst/>
          </a:prstGeom>
          <a:noFill/>
          <a:ln>
            <a:noFill/>
          </a:ln>
        </p:spPr>
      </p:pic>
      <p:sp>
        <p:nvSpPr>
          <p:cNvPr id="6" name="TextBox 5">
            <a:extLst>
              <a:ext uri="{FF2B5EF4-FFF2-40B4-BE49-F238E27FC236}">
                <a16:creationId xmlns:a16="http://schemas.microsoft.com/office/drawing/2014/main" xmlns="" id="{18A99797-87C2-884C-B3A1-CF49433C16A4}"/>
              </a:ext>
            </a:extLst>
          </p:cNvPr>
          <p:cNvSpPr txBox="1"/>
          <p:nvPr/>
        </p:nvSpPr>
        <p:spPr>
          <a:xfrm>
            <a:off x="2514784" y="5094767"/>
            <a:ext cx="8745095" cy="1384995"/>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Deep learning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nhắc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nhưng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xuất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lâu</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765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3F41F0E-DEAB-D54E-B541-D7AD98FFCC9A}"/>
              </a:ext>
            </a:extLst>
          </p:cNvPr>
          <p:cNvSpPr>
            <a:spLocks noGrp="1"/>
          </p:cNvSpPr>
          <p:nvPr>
            <p:ph type="title"/>
          </p:nvPr>
        </p:nvSpPr>
        <p:spPr>
          <a:xfrm>
            <a:off x="2589212" y="630238"/>
            <a:ext cx="8681300" cy="1160462"/>
          </a:xfrm>
        </p:spPr>
        <p:txBody>
          <a:bodyPr>
            <a:noAutofit/>
          </a:bodyPr>
          <a:lstStyle/>
          <a:p>
            <a:pPr lvl="0"/>
            <a:r>
              <a:rPr lang="en-US" sz="4000" b="1" dirty="0" err="1">
                <a:solidFill>
                  <a:schemeClr val="tx1"/>
                </a:solidFill>
                <a:latin typeface="Arial" pitchFamily="34" charset="0"/>
                <a:ea typeface="Calibri" panose="020F0502020204030204" pitchFamily="34" charset="0"/>
                <a:cs typeface="Arial" pitchFamily="34" charset="0"/>
              </a:rPr>
              <a:t>Ngôn</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ngữ</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a:latin typeface="Arial" pitchFamily="34" charset="0"/>
                <a:ea typeface="Calibri" panose="020F0502020204030204" pitchFamily="34" charset="0"/>
                <a:cs typeface="Arial" pitchFamily="34" charset="0"/>
              </a:rPr>
              <a:t>P</a:t>
            </a:r>
            <a:r>
              <a:rPr lang="en-US" sz="4000" b="1" dirty="0">
                <a:solidFill>
                  <a:schemeClr val="tx1"/>
                </a:solidFill>
                <a:latin typeface="Arial" pitchFamily="34" charset="0"/>
                <a:ea typeface="Calibri" panose="020F0502020204030204" pitchFamily="34" charset="0"/>
                <a:cs typeface="Arial" pitchFamily="34" charset="0"/>
              </a:rPr>
              <a:t>ython </a:t>
            </a:r>
            <a:br>
              <a:rPr lang="en-US" sz="4000" b="1" dirty="0">
                <a:solidFill>
                  <a:schemeClr val="tx1"/>
                </a:solidFill>
                <a:latin typeface="Arial" pitchFamily="34" charset="0"/>
                <a:ea typeface="Calibri" panose="020F0502020204030204" pitchFamily="34" charset="0"/>
                <a:cs typeface="Arial" pitchFamily="34" charset="0"/>
              </a:rPr>
            </a:br>
            <a:r>
              <a:rPr lang="en-US" sz="4000" b="1" dirty="0" err="1">
                <a:solidFill>
                  <a:schemeClr val="tx1"/>
                </a:solidFill>
                <a:latin typeface="Arial" pitchFamily="34" charset="0"/>
                <a:ea typeface="Calibri" panose="020F0502020204030204" pitchFamily="34" charset="0"/>
                <a:cs typeface="Arial" pitchFamily="34" charset="0"/>
              </a:rPr>
              <a:t>thư</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viện</a:t>
            </a:r>
            <a:r>
              <a:rPr lang="en-US" sz="4000" b="1" dirty="0">
                <a:latin typeface="Arial" pitchFamily="34" charset="0"/>
                <a:ea typeface="Calibri" panose="020F0502020204030204" pitchFamily="34" charset="0"/>
                <a:cs typeface="Arial" pitchFamily="34" charset="0"/>
              </a:rPr>
              <a:t> </a:t>
            </a:r>
            <a:r>
              <a:rPr lang="en-US" sz="4000" b="1" dirty="0" err="1">
                <a:latin typeface="Arial" pitchFamily="34" charset="0"/>
                <a:ea typeface="Calibri" panose="020F0502020204030204" pitchFamily="34" charset="0"/>
                <a:cs typeface="Arial" pitchFamily="34" charset="0"/>
              </a:rPr>
              <a:t>P</a:t>
            </a:r>
            <a:r>
              <a:rPr lang="en-US" sz="4000" b="1" dirty="0" err="1">
                <a:solidFill>
                  <a:schemeClr val="tx1"/>
                </a:solidFill>
                <a:latin typeface="Arial" pitchFamily="34" charset="0"/>
                <a:ea typeface="Calibri" panose="020F0502020204030204" pitchFamily="34" charset="0"/>
                <a:cs typeface="Arial" pitchFamily="34" charset="0"/>
              </a:rPr>
              <a:t>ytorch</a:t>
            </a:r>
            <a:r>
              <a:rPr lang="en-US" sz="4000" b="1" dirty="0">
                <a:solidFill>
                  <a:schemeClr val="tx1"/>
                </a:solidFill>
                <a:latin typeface="Arial" pitchFamily="34" charset="0"/>
                <a:ea typeface="Calibri" panose="020F0502020204030204" pitchFamily="34" charset="0"/>
                <a:cs typeface="Arial" pitchFamily="34" charset="0"/>
              </a:rPr>
              <a:t/>
            </a:r>
            <a:br>
              <a:rPr lang="en-US" sz="4000" b="1" dirty="0">
                <a:solidFill>
                  <a:schemeClr val="tx1"/>
                </a:solidFill>
                <a:latin typeface="Arial" pitchFamily="34" charset="0"/>
                <a:ea typeface="Calibri" panose="020F0502020204030204" pitchFamily="34" charset="0"/>
                <a:cs typeface="Arial" pitchFamily="34" charset="0"/>
              </a:rPr>
            </a:br>
            <a:r>
              <a:rPr lang="en-US" sz="4000" b="1" dirty="0" err="1">
                <a:solidFill>
                  <a:schemeClr val="tx1"/>
                </a:solidFill>
                <a:latin typeface="Arial" pitchFamily="34" charset="0"/>
                <a:ea typeface="Calibri" panose="020F0502020204030204" pitchFamily="34" charset="0"/>
                <a:cs typeface="Arial" pitchFamily="34" charset="0"/>
              </a:rPr>
              <a:t>và</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một</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số</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thư</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viện</a:t>
            </a:r>
            <a:r>
              <a:rPr lang="en-US" sz="4000" b="1" dirty="0">
                <a:solidFill>
                  <a:schemeClr val="tx1"/>
                </a:solidFill>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liên</a:t>
            </a:r>
            <a:r>
              <a:rPr lang="en-US" sz="4000" b="1" dirty="0">
                <a:latin typeface="Arial" pitchFamily="34" charset="0"/>
                <a:ea typeface="Calibri" panose="020F0502020204030204" pitchFamily="34" charset="0"/>
                <a:cs typeface="Arial" pitchFamily="34" charset="0"/>
              </a:rPr>
              <a:t> </a:t>
            </a:r>
            <a:r>
              <a:rPr lang="en-US" sz="4000" b="1" dirty="0" err="1">
                <a:solidFill>
                  <a:schemeClr val="tx1"/>
                </a:solidFill>
                <a:latin typeface="Arial" pitchFamily="34" charset="0"/>
                <a:ea typeface="Calibri" panose="020F0502020204030204" pitchFamily="34" charset="0"/>
                <a:cs typeface="Arial" pitchFamily="34" charset="0"/>
              </a:rPr>
              <a:t>quan</a:t>
            </a:r>
            <a:endParaRPr lang="en-US" sz="4000" dirty="0">
              <a:solidFill>
                <a:schemeClr val="tx1"/>
              </a:solidFill>
            </a:endParaRPr>
          </a:p>
        </p:txBody>
      </p:sp>
      <p:sp>
        <p:nvSpPr>
          <p:cNvPr id="4" name="Content Placeholder 2">
            <a:extLst>
              <a:ext uri="{FF2B5EF4-FFF2-40B4-BE49-F238E27FC236}">
                <a16:creationId xmlns:a16="http://schemas.microsoft.com/office/drawing/2014/main" xmlns="" id="{98786656-DF94-214D-A96A-FAB7920F6D0A}"/>
              </a:ext>
            </a:extLst>
          </p:cNvPr>
          <p:cNvSpPr>
            <a:spLocks noGrp="1"/>
          </p:cNvSpPr>
          <p:nvPr>
            <p:ph idx="1"/>
          </p:nvPr>
        </p:nvSpPr>
        <p:spPr>
          <a:xfrm>
            <a:off x="2355112" y="2484474"/>
            <a:ext cx="8915400" cy="2449033"/>
          </a:xfrm>
        </p:spPr>
        <p:txBody>
          <a:bodyPr>
            <a:normAutofit/>
          </a:bodyPr>
          <a:lstStyle/>
          <a:p>
            <a:pPr marL="0" indent="0">
              <a:buNone/>
            </a:pPr>
            <a:r>
              <a:rPr lang="de-DE" sz="2800" dirty="0">
                <a:solidFill>
                  <a:schemeClr val="tx1"/>
                </a:solidFill>
                <a:latin typeface="Arial" panose="020B0604020202020204" pitchFamily="34" charset="0"/>
                <a:cs typeface="Arial" panose="020B0604020202020204" pitchFamily="34" charset="0"/>
              </a:rPr>
              <a:t>Python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ngôn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ngữ</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lập</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thiết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trở</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thành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ngôn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ngữ</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dễ</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học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mã</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nguồn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dễ</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đọc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cục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trực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dễ</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hiểu</a:t>
            </a:r>
            <a:r>
              <a:rPr lang="en-US" sz="28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9417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3E01958-AD1E-9341-8548-06C836628999}"/>
              </a:ext>
            </a:extLst>
          </p:cNvPr>
          <p:cNvSpPr>
            <a:spLocks noGrp="1"/>
          </p:cNvSpPr>
          <p:nvPr>
            <p:ph type="title"/>
          </p:nvPr>
        </p:nvSpPr>
        <p:spPr>
          <a:xfrm>
            <a:off x="2592925" y="624110"/>
            <a:ext cx="8688219" cy="1280890"/>
          </a:xfrm>
        </p:spPr>
        <p:txBody>
          <a:bodyPr>
            <a:normAutofit/>
          </a:bodyPr>
          <a:lstStyle/>
          <a:p>
            <a:r>
              <a:rPr lang="en-US" sz="4000" b="1" dirty="0" err="1">
                <a:solidFill>
                  <a:schemeClr val="tx1"/>
                </a:solidFill>
                <a:latin typeface="Arial" panose="020B0604020202020204" pitchFamily="34" charset="0"/>
                <a:cs typeface="Arial" panose="020B0604020202020204" pitchFamily="34" charset="0"/>
              </a:rPr>
              <a:t>Thư</a:t>
            </a:r>
            <a:r>
              <a:rPr lang="en-US" sz="4000" b="1" dirty="0">
                <a:solidFill>
                  <a:schemeClr val="tx1"/>
                </a:solidFill>
                <a:latin typeface="Arial" panose="020B0604020202020204" pitchFamily="34" charset="0"/>
                <a:cs typeface="Arial" panose="020B0604020202020204" pitchFamily="34" charset="0"/>
              </a:rPr>
              <a:t> </a:t>
            </a:r>
            <a:r>
              <a:rPr lang="en-US" sz="4000" b="1" dirty="0" err="1">
                <a:solidFill>
                  <a:schemeClr val="tx1"/>
                </a:solidFill>
                <a:latin typeface="Arial" panose="020B0604020202020204" pitchFamily="34" charset="0"/>
                <a:cs typeface="Arial" panose="020B0604020202020204" pitchFamily="34" charset="0"/>
              </a:rPr>
              <a:t>viện</a:t>
            </a:r>
            <a:r>
              <a:rPr lang="en-US" sz="4000" b="1" dirty="0">
                <a:solidFill>
                  <a:schemeClr val="tx1"/>
                </a:solidFill>
                <a:latin typeface="Arial" panose="020B0604020202020204" pitchFamily="34" charset="0"/>
                <a:cs typeface="Arial" panose="020B0604020202020204" pitchFamily="34" charset="0"/>
              </a:rPr>
              <a:t> </a:t>
            </a:r>
            <a:r>
              <a:rPr lang="en-US" sz="4000" b="1" dirty="0" err="1">
                <a:solidFill>
                  <a:schemeClr val="tx1"/>
                </a:solidFill>
                <a:latin typeface="Arial" panose="020B0604020202020204" pitchFamily="34" charset="0"/>
                <a:cs typeface="Arial" panose="020B0604020202020204" pitchFamily="34" charset="0"/>
              </a:rPr>
              <a:t>Pytorch</a:t>
            </a:r>
            <a:endParaRPr lang="vi-VN" sz="4000" b="1"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xmlns="" id="{2C315190-6BBD-C44C-96B3-FC79C533C868}"/>
              </a:ext>
            </a:extLst>
          </p:cNvPr>
          <p:cNvSpPr>
            <a:spLocks noGrp="1"/>
          </p:cNvSpPr>
          <p:nvPr>
            <p:ph idx="1"/>
          </p:nvPr>
        </p:nvSpPr>
        <p:spPr>
          <a:xfrm>
            <a:off x="2592924" y="1605515"/>
            <a:ext cx="8688219" cy="4976037"/>
          </a:xfrm>
        </p:spPr>
        <p:txBody>
          <a:bodyPr>
            <a:normAutofit fontScale="85000" lnSpcReduction="20000"/>
          </a:bodyPr>
          <a:lstStyle/>
          <a:p>
            <a:pPr algn="just"/>
            <a:r>
              <a:rPr lang="en-US" sz="2800" b="1" dirty="0" err="1">
                <a:solidFill>
                  <a:schemeClr val="tx1"/>
                </a:solidFill>
                <a:latin typeface="Arial" panose="020B0604020202020204" pitchFamily="34" charset="0"/>
                <a:cs typeface="Arial" pitchFamily="34" charset="0"/>
              </a:rPr>
              <a:t>Pytorch</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là</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một</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trong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số</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các</a:t>
            </a:r>
            <a:r>
              <a:rPr lang="en-US" sz="2800" dirty="0">
                <a:solidFill>
                  <a:schemeClr val="tx1"/>
                </a:solidFill>
                <a:latin typeface="Arial" panose="020B0604020202020204" pitchFamily="34" charset="0"/>
                <a:cs typeface="Arial" pitchFamily="34" charset="0"/>
              </a:rPr>
              <a:t> Deep Learning framework </a:t>
            </a:r>
            <a:r>
              <a:rPr lang="en-US" sz="2800" dirty="0" err="1">
                <a:solidFill>
                  <a:schemeClr val="tx1"/>
                </a:solidFill>
                <a:latin typeface="Arial" panose="020B0604020202020204" pitchFamily="34" charset="0"/>
                <a:cs typeface="Arial" pitchFamily="34" charset="0"/>
              </a:rPr>
              <a:t>cho</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phép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lập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trình</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trên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Python,cung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cấp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nền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tảng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tính</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toán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khoa</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học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phục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vụ</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cho</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lĩnh</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vực</a:t>
            </a:r>
            <a:r>
              <a:rPr lang="en-US" sz="2800" dirty="0">
                <a:solidFill>
                  <a:schemeClr val="tx1"/>
                </a:solidFill>
                <a:latin typeface="Arial" pitchFamily="34" charset="0"/>
                <a:cs typeface="Arial" pitchFamily="34" charset="0"/>
              </a:rPr>
              <a:t> Deep learning</a:t>
            </a:r>
          </a:p>
          <a:p>
            <a:pPr algn="just"/>
            <a:r>
              <a:rPr lang="en-US" sz="2800" dirty="0">
                <a:solidFill>
                  <a:schemeClr val="tx1"/>
                </a:solidFill>
                <a:latin typeface="Arial" pitchFamily="34" charset="0"/>
                <a:cs typeface="Arial" pitchFamily="34" charset="0"/>
              </a:rPr>
              <a:t>So </a:t>
            </a:r>
            <a:r>
              <a:rPr lang="en-US" sz="2800" dirty="0" err="1">
                <a:solidFill>
                  <a:schemeClr val="tx1"/>
                </a:solidFill>
                <a:latin typeface="Arial" panose="020B0604020202020204" pitchFamily="34" charset="0"/>
                <a:cs typeface="Arial" pitchFamily="34" charset="0"/>
              </a:rPr>
              <a:t>với</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các</a:t>
            </a:r>
            <a:r>
              <a:rPr lang="en-US" sz="2800" dirty="0">
                <a:solidFill>
                  <a:schemeClr val="tx1"/>
                </a:solidFill>
                <a:latin typeface="Arial" panose="020B0604020202020204" pitchFamily="34" charset="0"/>
                <a:cs typeface="Arial" pitchFamily="34" charset="0"/>
              </a:rPr>
              <a:t> framework </a:t>
            </a:r>
            <a:r>
              <a:rPr lang="en-US" sz="2800" dirty="0" err="1">
                <a:solidFill>
                  <a:schemeClr val="tx1"/>
                </a:solidFill>
                <a:latin typeface="Arial" panose="020B0604020202020204" pitchFamily="34" charset="0"/>
                <a:cs typeface="Arial" pitchFamily="34" charset="0"/>
              </a:rPr>
              <a:t>khác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Pytorch</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có</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các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ưu</a:t>
            </a:r>
            <a:r>
              <a:rPr lang="en-US" sz="2800" dirty="0">
                <a:solidFill>
                  <a:schemeClr val="tx1"/>
                </a:solidFill>
                <a:latin typeface="Arial" panose="020B0604020202020204" pitchFamily="34" charset="0"/>
                <a:cs typeface="Arial" pitchFamily="34" charset="0"/>
              </a:rPr>
              <a:t> – </a:t>
            </a:r>
            <a:r>
              <a:rPr lang="en-US" sz="2800" dirty="0" err="1">
                <a:solidFill>
                  <a:schemeClr val="tx1"/>
                </a:solidFill>
                <a:latin typeface="Arial" panose="020B0604020202020204" pitchFamily="34" charset="0"/>
                <a:cs typeface="Arial" pitchFamily="34" charset="0"/>
              </a:rPr>
              <a:t>nhược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điểm</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sau</a:t>
            </a:r>
            <a:r>
              <a:rPr lang="en-US" sz="2800" dirty="0">
                <a:solidFill>
                  <a:schemeClr val="tx1"/>
                </a:solidFill>
                <a:latin typeface="Arial" panose="020B0604020202020204" pitchFamily="34" charset="0"/>
                <a:cs typeface="Arial" pitchFamily="34" charset="0"/>
              </a:rPr>
              <a:t>:</a:t>
            </a:r>
          </a:p>
          <a:p>
            <a:pPr marL="622300" lvl="1" indent="-374650" algn="just">
              <a:buFont typeface="Wingdings" pitchFamily="2" charset="2"/>
              <a:buChar char="Ø"/>
            </a:pPr>
            <a:r>
              <a:rPr lang="en-US" sz="2800" dirty="0" err="1">
                <a:solidFill>
                  <a:schemeClr val="tx1"/>
                </a:solidFill>
                <a:latin typeface="Arial" panose="020B0604020202020204" pitchFamily="34" charset="0"/>
                <a:cs typeface="Arial" pitchFamily="34" charset="0"/>
              </a:rPr>
              <a:t>Có</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khả</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năng</a:t>
            </a:r>
            <a:r>
              <a:rPr lang="en-US" sz="2800" dirty="0">
                <a:solidFill>
                  <a:schemeClr val="tx1"/>
                </a:solidFill>
                <a:latin typeface="Arial" panose="020B0604020202020204" pitchFamily="34" charset="0"/>
                <a:cs typeface="Arial" pitchFamily="34" charset="0"/>
              </a:rPr>
              <a:t> Debug </a:t>
            </a:r>
            <a:r>
              <a:rPr lang="en-US" sz="2800" dirty="0" err="1">
                <a:solidFill>
                  <a:schemeClr val="tx1"/>
                </a:solidFill>
                <a:latin typeface="Arial" panose="020B0604020202020204" pitchFamily="34" charset="0"/>
                <a:cs typeface="Arial" pitchFamily="34" charset="0"/>
              </a:rPr>
              <a:t>dễ</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dàng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hơn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theo</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hướng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tương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tác</a:t>
            </a:r>
            <a:r>
              <a:rPr lang="en-US" sz="2800" dirty="0">
                <a:solidFill>
                  <a:schemeClr val="tx1"/>
                </a:solidFill>
                <a:latin typeface="Arial" panose="020B0604020202020204" pitchFamily="34" charset="0"/>
                <a:cs typeface="Arial" pitchFamily="34" charset="0"/>
              </a:rPr>
              <a:t>. </a:t>
            </a:r>
          </a:p>
          <a:p>
            <a:pPr marL="617220" lvl="2" indent="-342900" algn="just">
              <a:spcBef>
                <a:spcPts val="600"/>
              </a:spcBef>
              <a:buSzPct val="70000"/>
              <a:buFont typeface="Wingdings" pitchFamily="2" charset="2"/>
              <a:buChar char="Ø"/>
            </a:pPr>
            <a:r>
              <a:rPr lang="en-US" sz="2800" dirty="0" err="1">
                <a:solidFill>
                  <a:schemeClr val="tx1"/>
                </a:solidFill>
                <a:latin typeface="Arial" panose="020B0604020202020204" pitchFamily="34" charset="0"/>
                <a:cs typeface="Arial" pitchFamily="34" charset="0"/>
              </a:rPr>
              <a:t>Hỗ</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trợ</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tốt</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đồ</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thị</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động</a:t>
            </a:r>
            <a:r>
              <a:rPr lang="en-US" sz="2800" dirty="0">
                <a:solidFill>
                  <a:schemeClr val="tx1"/>
                </a:solidFill>
                <a:latin typeface="Arial" panose="020B0604020202020204" pitchFamily="34" charset="0"/>
                <a:cs typeface="Arial" pitchFamily="34" charset="0"/>
              </a:rPr>
              <a:t>.</a:t>
            </a:r>
          </a:p>
          <a:p>
            <a:pPr marL="617220" lvl="2" indent="-342900" algn="just">
              <a:spcBef>
                <a:spcPts val="600"/>
              </a:spcBef>
              <a:buSzPct val="70000"/>
              <a:buFont typeface="Wingdings" pitchFamily="2" charset="2"/>
              <a:buChar char="Ø"/>
            </a:pPr>
            <a:r>
              <a:rPr lang="en-US" sz="2800" dirty="0" err="1">
                <a:solidFill>
                  <a:schemeClr val="tx1"/>
                </a:solidFill>
                <a:latin typeface="Arial" panose="020B0604020202020204" pitchFamily="34" charset="0"/>
                <a:cs typeface="Arial" pitchFamily="34" charset="0"/>
              </a:rPr>
              <a:t>Kết</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hợp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được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với</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cả</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các</a:t>
            </a:r>
            <a:r>
              <a:rPr lang="en-US" sz="2800" dirty="0">
                <a:solidFill>
                  <a:schemeClr val="tx1"/>
                </a:solidFill>
                <a:latin typeface="Arial" panose="020B0604020202020204" pitchFamily="34" charset="0"/>
                <a:cs typeface="Arial" pitchFamily="34" charset="0"/>
              </a:rPr>
              <a:t> API </a:t>
            </a:r>
            <a:r>
              <a:rPr lang="en-US" sz="2800" dirty="0" err="1">
                <a:solidFill>
                  <a:schemeClr val="tx1"/>
                </a:solidFill>
                <a:latin typeface="Arial" panose="020B0604020202020204" pitchFamily="34" charset="0"/>
                <a:cs typeface="Arial" pitchFamily="34" charset="0"/>
              </a:rPr>
              <a:t>cấp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cao</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và</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cấp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thấp</a:t>
            </a:r>
            <a:r>
              <a:rPr lang="en-US" sz="2800" dirty="0">
                <a:solidFill>
                  <a:schemeClr val="tx1"/>
                </a:solidFill>
                <a:latin typeface="Arial" panose="020B0604020202020204" pitchFamily="34" charset="0"/>
                <a:cs typeface="Arial" pitchFamily="34" charset="0"/>
              </a:rPr>
              <a:t>.</a:t>
            </a:r>
          </a:p>
          <a:p>
            <a:pPr marL="617220" lvl="2" indent="-342900" algn="just">
              <a:spcBef>
                <a:spcPts val="600"/>
              </a:spcBef>
              <a:buSzPct val="70000"/>
              <a:buFont typeface="Wingdings" pitchFamily="2" charset="2"/>
              <a:buChar char="Ø"/>
            </a:pPr>
            <a:r>
              <a:rPr lang="en-US" sz="2800" dirty="0" err="1">
                <a:solidFill>
                  <a:schemeClr val="tx1"/>
                </a:solidFill>
                <a:latin typeface="Arial" panose="020B0604020202020204" pitchFamily="34" charset="0"/>
                <a:cs typeface="Arial" pitchFamily="34" charset="0"/>
              </a:rPr>
              <a:t>Vẫn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chưa</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được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hoàn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thiện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trong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việc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triển</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khai</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áp</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dụng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cho</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các</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hệ</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thống</a:t>
            </a:r>
            <a:r>
              <a:rPr lang="en-US" sz="2800" dirty="0">
                <a:solidFill>
                  <a:schemeClr val="tx1"/>
                </a:solidFill>
                <a:latin typeface="Arial" panose="020B0604020202020204" pitchFamily="34" charset="0"/>
                <a:cs typeface="Arial" pitchFamily="34" charset="0"/>
              </a:rPr>
              <a:t> </a:t>
            </a:r>
            <a:r>
              <a:rPr lang="en-US" sz="2800" dirty="0" err="1">
                <a:solidFill>
                  <a:schemeClr val="tx1"/>
                </a:solidFill>
                <a:latin typeface="Arial" panose="020B0604020202020204" pitchFamily="34" charset="0"/>
                <a:cs typeface="Arial" pitchFamily="34" charset="0"/>
              </a:rPr>
              <a:t>lớn</a:t>
            </a:r>
            <a:r>
              <a:rPr lang="en-US" sz="2800" dirty="0">
                <a:solidFill>
                  <a:schemeClr val="tx1"/>
                </a:solidFill>
                <a:latin typeface="Arial" panose="020B0604020202020204" pitchFamily="34" charset="0"/>
                <a:cs typeface="Arial" pitchFamily="34" charset="0"/>
              </a:rPr>
              <a:t>.</a:t>
            </a:r>
          </a:p>
          <a:p>
            <a:pPr algn="just"/>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99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5883411-DA4D-BE47-93AC-5E1AD6CD2295}"/>
              </a:ext>
            </a:extLst>
          </p:cNvPr>
          <p:cNvSpPr>
            <a:spLocks noGrp="1"/>
          </p:cNvSpPr>
          <p:nvPr>
            <p:ph type="title"/>
          </p:nvPr>
        </p:nvSpPr>
        <p:spPr>
          <a:xfrm>
            <a:off x="2592925" y="624110"/>
            <a:ext cx="8539363" cy="917611"/>
          </a:xfrm>
        </p:spPr>
        <p:txBody>
          <a:bodyPr>
            <a:normAutofit/>
          </a:bodyPr>
          <a:lstStyle/>
          <a:p>
            <a:r>
              <a:rPr lang="en-US" sz="4000" dirty="0">
                <a:latin typeface="Arial" panose="020B0604020202020204" pitchFamily="34" charset="0"/>
                <a:cs typeface="Arial" panose="020B0604020202020204" pitchFamily="34" charset="0"/>
              </a:rPr>
              <a:t>II. </a:t>
            </a:r>
            <a:r>
              <a:rPr lang="en-US" sz="4000" dirty="0" err="1">
                <a:latin typeface="Arial" panose="020B0604020202020204" pitchFamily="34" charset="0"/>
                <a:cs typeface="Arial" panose="020B0604020202020204" pitchFamily="34" charset="0"/>
              </a:rPr>
              <a:t>Xây</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dựng</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ứng</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dụng</a:t>
            </a:r>
            <a:endParaRPr lang="vi-VN" sz="40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xmlns="" id="{9D1A8715-15AD-194B-A95D-77541BB99A0E}"/>
              </a:ext>
            </a:extLst>
          </p:cNvPr>
          <p:cNvSpPr>
            <a:spLocks noGrp="1"/>
          </p:cNvSpPr>
          <p:nvPr>
            <p:ph idx="1"/>
          </p:nvPr>
        </p:nvSpPr>
        <p:spPr>
          <a:xfrm>
            <a:off x="2592925" y="1541721"/>
            <a:ext cx="8539363" cy="4432006"/>
          </a:xfrm>
        </p:spPr>
        <p:txBody>
          <a:bodyPr>
            <a:normAutofit fontScale="92500"/>
          </a:bodyPr>
          <a:lstStyle/>
          <a:p>
            <a:pPr algn="just"/>
            <a:r>
              <a:rPr lang="vi-VN" sz="2800" dirty="0">
                <a:solidFill>
                  <a:schemeClr val="tx1"/>
                </a:solidFill>
                <a:latin typeface="Arial" pitchFamily="34" charset="0"/>
                <a:cs typeface="Arial" pitchFamily="34" charset="0"/>
              </a:rPr>
              <a:t>Giới thiệu về bài toán phân lớp hình ảnh, tập dữ liệu CIFAR10</a:t>
            </a:r>
          </a:p>
          <a:p>
            <a:pPr algn="just"/>
            <a:r>
              <a:rPr lang="en-US" sz="2800" dirty="0" err="1">
                <a:solidFill>
                  <a:schemeClr val="tx1"/>
                </a:solidFill>
                <a:latin typeface="Arial" pitchFamily="34" charset="0"/>
                <a:cs typeface="Arial" pitchFamily="34" charset="0"/>
              </a:rPr>
              <a:t>Bộ</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cơ</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sở</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dữ</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liệu</a:t>
            </a:r>
            <a:r>
              <a:rPr lang="en-US" sz="2800" dirty="0">
                <a:solidFill>
                  <a:schemeClr val="tx1"/>
                </a:solidFill>
                <a:latin typeface="Arial" pitchFamily="34" charset="0"/>
                <a:cs typeface="Arial" pitchFamily="34" charset="0"/>
              </a:rPr>
              <a:t> CIFAR10 </a:t>
            </a:r>
            <a:r>
              <a:rPr lang="en-US" sz="2800" dirty="0" err="1">
                <a:solidFill>
                  <a:schemeClr val="tx1"/>
                </a:solidFill>
                <a:latin typeface="Arial" pitchFamily="34" charset="0"/>
                <a:cs typeface="Arial" pitchFamily="34" charset="0"/>
              </a:rPr>
              <a:t>gồm</a:t>
            </a:r>
            <a:r>
              <a:rPr lang="en-US" sz="2800" dirty="0">
                <a:solidFill>
                  <a:schemeClr val="tx1"/>
                </a:solidFill>
                <a:latin typeface="Arial" pitchFamily="34" charset="0"/>
                <a:cs typeface="Arial" pitchFamily="34" charset="0"/>
              </a:rPr>
              <a:t> 51000 </a:t>
            </a:r>
            <a:r>
              <a:rPr lang="en-US" sz="2800" dirty="0" err="1">
                <a:solidFill>
                  <a:schemeClr val="tx1"/>
                </a:solidFill>
                <a:latin typeface="Arial" pitchFamily="34" charset="0"/>
                <a:cs typeface="Arial" pitchFamily="34" charset="0"/>
              </a:rPr>
              <a:t>ảnh</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khác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nhau</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thuộc</a:t>
            </a:r>
            <a:r>
              <a:rPr lang="en-US" sz="2800" dirty="0">
                <a:solidFill>
                  <a:schemeClr val="tx1"/>
                </a:solidFill>
                <a:latin typeface="Arial" pitchFamily="34" charset="0"/>
                <a:cs typeface="Arial" pitchFamily="34" charset="0"/>
              </a:rPr>
              <a:t> 10 classes: plane, car, bird, cat, deer, dog, frog, horse, ship, </a:t>
            </a:r>
            <a:r>
              <a:rPr lang="en-US" sz="2800" dirty="0" err="1">
                <a:solidFill>
                  <a:schemeClr val="tx1"/>
                </a:solidFill>
                <a:latin typeface="Arial" pitchFamily="34" charset="0"/>
                <a:cs typeface="Arial" pitchFamily="34" charset="0"/>
              </a:rPr>
              <a:t>và</a:t>
            </a:r>
            <a:r>
              <a:rPr lang="en-US" sz="2800" dirty="0">
                <a:solidFill>
                  <a:schemeClr val="tx1"/>
                </a:solidFill>
                <a:latin typeface="Arial" pitchFamily="34" charset="0"/>
                <a:cs typeface="Arial" pitchFamily="34" charset="0"/>
              </a:rPr>
              <a:t> truck. </a:t>
            </a:r>
            <a:r>
              <a:rPr lang="en-US" sz="2800" dirty="0" err="1">
                <a:solidFill>
                  <a:schemeClr val="tx1"/>
                </a:solidFill>
                <a:latin typeface="Arial" pitchFamily="34" charset="0"/>
                <a:cs typeface="Arial" pitchFamily="34" charset="0"/>
              </a:rPr>
              <a:t>Mỗi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bức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ảnh</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có</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kích</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thước</a:t>
            </a:r>
            <a:r>
              <a:rPr lang="en-US" sz="2800" dirty="0">
                <a:solidFill>
                  <a:schemeClr val="tx1"/>
                </a:solidFill>
                <a:latin typeface="Arial" pitchFamily="34" charset="0"/>
                <a:cs typeface="Arial" pitchFamily="34" charset="0"/>
              </a:rPr>
              <a:t> 32×32 pixel. </a:t>
            </a:r>
            <a:r>
              <a:rPr lang="en-US" sz="2800" dirty="0" err="1">
                <a:solidFill>
                  <a:schemeClr val="tx1"/>
                </a:solidFill>
                <a:latin typeface="Arial" pitchFamily="34" charset="0"/>
                <a:cs typeface="Arial" pitchFamily="34" charset="0"/>
              </a:rPr>
              <a:t>Một</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vài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ví</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dụ</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cho</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mỗi</a:t>
            </a:r>
            <a:r>
              <a:rPr lang="en-US" sz="2800" dirty="0">
                <a:solidFill>
                  <a:schemeClr val="tx1"/>
                </a:solidFill>
                <a:latin typeface="Arial" pitchFamily="34" charset="0"/>
                <a:cs typeface="Arial" pitchFamily="34" charset="0"/>
              </a:rPr>
              <a:t> class </a:t>
            </a:r>
            <a:r>
              <a:rPr lang="en-US" sz="2800" dirty="0" err="1">
                <a:solidFill>
                  <a:schemeClr val="tx1"/>
                </a:solidFill>
                <a:latin typeface="Arial" pitchFamily="34" charset="0"/>
                <a:cs typeface="Arial" pitchFamily="34" charset="0"/>
              </a:rPr>
              <a:t>được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cho</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trong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Hình</a:t>
            </a:r>
            <a:r>
              <a:rPr lang="en-US" sz="2800" dirty="0">
                <a:solidFill>
                  <a:schemeClr val="tx1"/>
                </a:solidFill>
                <a:latin typeface="Arial" pitchFamily="34" charset="0"/>
                <a:cs typeface="Arial" pitchFamily="34" charset="0"/>
              </a:rPr>
              <a:t> 2 </a:t>
            </a:r>
            <a:r>
              <a:rPr lang="en-US" sz="2800" dirty="0" err="1">
                <a:solidFill>
                  <a:schemeClr val="tx1"/>
                </a:solidFill>
                <a:latin typeface="Arial" pitchFamily="34" charset="0"/>
                <a:cs typeface="Arial" pitchFamily="34" charset="0"/>
              </a:rPr>
              <a:t>dưới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đây</a:t>
            </a:r>
            <a:r>
              <a:rPr lang="en-US" sz="2800" dirty="0">
                <a:solidFill>
                  <a:schemeClr val="tx1"/>
                </a:solidFill>
                <a:latin typeface="Arial" pitchFamily="34" charset="0"/>
                <a:cs typeface="Arial" pitchFamily="34" charset="0"/>
              </a:rPr>
              <a:t>. 50000 </a:t>
            </a:r>
            <a:r>
              <a:rPr lang="en-US" sz="2800" dirty="0" err="1">
                <a:solidFill>
                  <a:schemeClr val="tx1"/>
                </a:solidFill>
                <a:latin typeface="Arial" pitchFamily="34" charset="0"/>
                <a:cs typeface="Arial" pitchFamily="34" charset="0"/>
              </a:rPr>
              <a:t>ảnh</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được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sử</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dụng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cho</a:t>
            </a:r>
            <a:r>
              <a:rPr lang="en-US" sz="2800" dirty="0">
                <a:solidFill>
                  <a:schemeClr val="tx1"/>
                </a:solidFill>
                <a:latin typeface="Arial" pitchFamily="34" charset="0"/>
                <a:cs typeface="Arial" pitchFamily="34" charset="0"/>
              </a:rPr>
              <a:t> training, 1000 </a:t>
            </a:r>
            <a:r>
              <a:rPr lang="en-US" sz="2800" dirty="0" err="1">
                <a:solidFill>
                  <a:schemeClr val="tx1"/>
                </a:solidFill>
                <a:latin typeface="Arial" pitchFamily="34" charset="0"/>
                <a:cs typeface="Arial" pitchFamily="34" charset="0"/>
              </a:rPr>
              <a:t>ảnh</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còn</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lại</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được</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dùng</a:t>
            </a:r>
            <a:r>
              <a:rPr lang="en-US" sz="2800" dirty="0">
                <a:solidFill>
                  <a:schemeClr val="tx1"/>
                </a:solidFill>
                <a:latin typeface="Arial" pitchFamily="34" charset="0"/>
                <a:cs typeface="Arial" pitchFamily="34" charset="0"/>
              </a:rPr>
              <a:t> </a:t>
            </a:r>
            <a:r>
              <a:rPr lang="en-US" sz="2800" dirty="0" err="1">
                <a:solidFill>
                  <a:schemeClr val="tx1"/>
                </a:solidFill>
                <a:latin typeface="Arial" pitchFamily="34" charset="0"/>
                <a:cs typeface="Arial" pitchFamily="34" charset="0"/>
              </a:rPr>
              <a:t>cho</a:t>
            </a:r>
            <a:r>
              <a:rPr lang="en-US" sz="2800" dirty="0">
                <a:solidFill>
                  <a:schemeClr val="tx1"/>
                </a:solidFill>
                <a:latin typeface="Arial" pitchFamily="34" charset="0"/>
                <a:cs typeface="Arial" pitchFamily="34" charset="0"/>
              </a:rPr>
              <a:t> test. </a:t>
            </a:r>
          </a:p>
          <a:p>
            <a:endParaRPr lang="vi-VN" dirty="0"/>
          </a:p>
        </p:txBody>
      </p:sp>
    </p:spTree>
    <p:extLst>
      <p:ext uri="{BB962C8B-B14F-4D97-AF65-F5344CB8AC3E}">
        <p14:creationId xmlns:p14="http://schemas.microsoft.com/office/powerpoint/2010/main" val="54114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2C3B8-1185-4046-972F-07B6A235D3D0}"/>
              </a:ext>
            </a:extLst>
          </p:cNvPr>
          <p:cNvSpPr>
            <a:spLocks noGrp="1"/>
          </p:cNvSpPr>
          <p:nvPr>
            <p:ph type="title"/>
          </p:nvPr>
        </p:nvSpPr>
        <p:spPr>
          <a:xfrm>
            <a:off x="2611808" y="808056"/>
            <a:ext cx="8446052" cy="1077229"/>
          </a:xfrm>
        </p:spPr>
        <p:txBody>
          <a:bodyPr>
            <a:normAutofit fontScale="90000"/>
          </a:bodyPr>
          <a:lstStyle/>
          <a:p>
            <a:r>
              <a:rPr lang="en-US" dirty="0" err="1"/>
              <a:t>Ví</a:t>
            </a:r>
            <a:r>
              <a:rPr lang="en-US" dirty="0"/>
              <a:t> </a:t>
            </a:r>
            <a:r>
              <a:rPr lang="en-US" dirty="0" err="1"/>
              <a:t>dụ</a:t>
            </a:r>
            <a:r>
              <a:rPr lang="en-US" dirty="0"/>
              <a:t> </a:t>
            </a:r>
            <a:r>
              <a:rPr lang="en-US" dirty="0" err="1"/>
              <a:t>về</a:t>
            </a:r>
            <a:r>
              <a:rPr lang="en-US" dirty="0"/>
              <a:t> 10 classes </a:t>
            </a:r>
            <a:r>
              <a:rPr lang="en-US" dirty="0" err="1"/>
              <a:t>trong</a:t>
            </a:r>
            <a:r>
              <a:rPr lang="en-US" dirty="0"/>
              <a:t> </a:t>
            </a:r>
            <a:r>
              <a:rPr lang="en-US" dirty="0" err="1"/>
              <a:t>bộ</a:t>
            </a:r>
            <a:r>
              <a:rPr lang="en-US" dirty="0"/>
              <a:t> </a:t>
            </a:r>
            <a:r>
              <a:rPr lang="en-US" dirty="0" err="1"/>
              <a:t>dữ</a:t>
            </a:r>
            <a:r>
              <a:rPr lang="en-US" dirty="0"/>
              <a:t> </a:t>
            </a:r>
            <a:r>
              <a:rPr lang="en-US" dirty="0" err="1"/>
              <a:t>liệu</a:t>
            </a:r>
            <a:r>
              <a:rPr lang="en-US" dirty="0"/>
              <a:t> CIFAR10 </a:t>
            </a:r>
            <a:r>
              <a:rPr lang="en-US" dirty="0" err="1"/>
              <a:t>và</a:t>
            </a:r>
            <a:r>
              <a:rPr lang="en-US" dirty="0"/>
              <a:t> </a:t>
            </a:r>
            <a:r>
              <a:rPr lang="en-US" dirty="0" err="1"/>
              <a:t>vùng</a:t>
            </a:r>
            <a:r>
              <a:rPr lang="en-US" dirty="0"/>
              <a:t> </a:t>
            </a:r>
            <a:r>
              <a:rPr lang="en-US" dirty="0" err="1"/>
              <a:t>tô</a:t>
            </a:r>
            <a:r>
              <a:rPr lang="en-US" dirty="0"/>
              <a:t> </a:t>
            </a:r>
            <a:r>
              <a:rPr lang="en-US" dirty="0" err="1"/>
              <a:t>đỏ</a:t>
            </a:r>
            <a:r>
              <a:rPr lang="en-US" dirty="0"/>
              <a:t> </a:t>
            </a:r>
            <a:r>
              <a:rPr lang="en-US" dirty="0" err="1"/>
              <a:t>là</a:t>
            </a:r>
            <a:r>
              <a:rPr lang="en-US" dirty="0"/>
              <a:t> 2 classes </a:t>
            </a:r>
            <a:r>
              <a:rPr lang="en-US" dirty="0" err="1"/>
              <a:t>được</a:t>
            </a:r>
            <a:r>
              <a:rPr lang="en-US" dirty="0"/>
              <a:t> </a:t>
            </a:r>
            <a:r>
              <a:rPr lang="en-US" dirty="0" err="1"/>
              <a:t>chọn</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xây</a:t>
            </a:r>
            <a:r>
              <a:rPr lang="en-US" dirty="0"/>
              <a:t> </a:t>
            </a:r>
            <a:r>
              <a:rPr lang="en-US" dirty="0" err="1"/>
              <a:t>dựng</a:t>
            </a:r>
            <a:r>
              <a:rPr lang="en-US" dirty="0"/>
              <a:t> </a:t>
            </a:r>
            <a:r>
              <a:rPr lang="en-US" dirty="0" err="1"/>
              <a:t>chương</a:t>
            </a:r>
            <a:r>
              <a:rPr lang="en-US" dirty="0"/>
              <a:t> </a:t>
            </a:r>
            <a:r>
              <a:rPr lang="en-US" dirty="0" err="1"/>
              <a:t>trình</a:t>
            </a:r>
            <a:r>
              <a:rPr lang="en-US" dirty="0"/>
              <a:t>.</a:t>
            </a:r>
            <a:br>
              <a:rPr lang="en-US" dirty="0"/>
            </a:br>
            <a:endParaRPr lang="en-US" dirty="0"/>
          </a:p>
        </p:txBody>
      </p:sp>
      <p:pic>
        <p:nvPicPr>
          <p:cNvPr id="8" name="Content Placeholder 7">
            <a:extLst>
              <a:ext uri="{FF2B5EF4-FFF2-40B4-BE49-F238E27FC236}">
                <a16:creationId xmlns:a16="http://schemas.microsoft.com/office/drawing/2014/main" xmlns="" id="{703EFEFD-A78C-3646-8B54-86A1C058C75A}"/>
              </a:ext>
            </a:extLst>
          </p:cNvPr>
          <p:cNvPicPr>
            <a:picLocks noGrp="1" noChangeAspect="1"/>
          </p:cNvPicPr>
          <p:nvPr>
            <p:ph idx="1"/>
          </p:nvPr>
        </p:nvPicPr>
        <p:blipFill>
          <a:blip r:embed="rId2"/>
          <a:stretch>
            <a:fillRect/>
          </a:stretch>
        </p:blipFill>
        <p:spPr>
          <a:xfrm>
            <a:off x="4567884" y="2717506"/>
            <a:ext cx="4533900" cy="3454400"/>
          </a:xfrm>
        </p:spPr>
      </p:pic>
    </p:spTree>
    <p:extLst>
      <p:ext uri="{BB962C8B-B14F-4D97-AF65-F5344CB8AC3E}">
        <p14:creationId xmlns:p14="http://schemas.microsoft.com/office/powerpoint/2010/main" val="1768937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{5FA1BE56-B287-6D4D-A311-01D5D6C89778}tf16401378</Template>
  <TotalTime>59</TotalTime>
  <Words>573</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Madison</vt:lpstr>
      <vt:lpstr>BÁO CÁO ĐỒ ÁN MẠNG NƠRON</vt:lpstr>
      <vt:lpstr>TỔNG QUAN</vt:lpstr>
      <vt:lpstr>PHÂN CÔNG CÔNG VIỆC</vt:lpstr>
      <vt:lpstr>I. CƠ SỞ LÝ THUYẾT</vt:lpstr>
      <vt:lpstr>PowerPoint Presentation</vt:lpstr>
      <vt:lpstr>Ngôn ngữ Python  thư viện Pytorch và một số thư viện liên quan</vt:lpstr>
      <vt:lpstr>Thư viện Pytorch</vt:lpstr>
      <vt:lpstr>II. Xây dựng ứng dụng</vt:lpstr>
      <vt:lpstr>Ví dụ về 10 classes trong bộ dữ liệu CIFAR10 và vùng tô đỏ là 2 classes được chọn để sử dụng xây dựng chương trình. </vt:lpstr>
      <vt:lpstr>HƯỚNG DẪN SỬ DỤNG</vt:lpstr>
      <vt:lpstr>KẾT LUẬN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MẠNG NƠRON</dc:title>
  <dc:creator>Bửu Hoàng</dc:creator>
  <cp:lastModifiedBy>vinh-pc</cp:lastModifiedBy>
  <cp:revision>9</cp:revision>
  <cp:lastPrinted>2019-01-06T13:02:36Z</cp:lastPrinted>
  <dcterms:created xsi:type="dcterms:W3CDTF">2019-01-06T12:24:39Z</dcterms:created>
  <dcterms:modified xsi:type="dcterms:W3CDTF">2019-10-23T12:08:00Z</dcterms:modified>
</cp:coreProperties>
</file>