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sldIdLst>
    <p:sldId id="256" r:id="rId2"/>
    <p:sldId id="257" r:id="rId3"/>
    <p:sldId id="258" r:id="rId4"/>
    <p:sldId id="259" r:id="rId5"/>
    <p:sldId id="260" r:id="rId6"/>
    <p:sldId id="284" r:id="rId7"/>
    <p:sldId id="261" r:id="rId8"/>
    <p:sldId id="262" r:id="rId9"/>
    <p:sldId id="263" r:id="rId10"/>
    <p:sldId id="264" r:id="rId11"/>
    <p:sldId id="265" r:id="rId12"/>
    <p:sldId id="28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4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FF6B25-E60D-4753-9B55-F652B40F65F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3C69FC7-62AD-49F2-98F8-7FEE9E04D7C0}">
      <dgm:prSet custT="1"/>
      <dgm:spPr/>
      <dgm:t>
        <a:bodyPr/>
        <a:lstStyle/>
        <a:p>
          <a:pPr rtl="0"/>
          <a:r>
            <a:rPr lang="en-US" sz="2400" dirty="0" smtClean="0">
              <a:latin typeface="Arial" panose="020B0604020202020204" pitchFamily="34" charset="0"/>
              <a:cs typeface="Arial" panose="020B0604020202020204" pitchFamily="34" charset="0"/>
            </a:rPr>
            <a:t>Python </a:t>
          </a:r>
          <a:r>
            <a:rPr lang="en-US" sz="2400" dirty="0" err="1" smtClean="0">
              <a:latin typeface="Arial" panose="020B0604020202020204" pitchFamily="34" charset="0"/>
              <a:cs typeface="Arial" panose="020B0604020202020204" pitchFamily="34" charset="0"/>
            </a:rPr>
            <a:t>dễ</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khác</a:t>
          </a:r>
          <a:endParaRPr lang="en-US" sz="2400" dirty="0">
            <a:latin typeface="Arial" panose="020B0604020202020204" pitchFamily="34" charset="0"/>
            <a:cs typeface="Arial" panose="020B0604020202020204" pitchFamily="34" charset="0"/>
          </a:endParaRPr>
        </a:p>
      </dgm:t>
    </dgm:pt>
    <dgm:pt modelId="{AC65BC4F-5350-4B10-9630-A48971D932E3}" type="parTrans" cxnId="{A70954B1-0551-46A1-B65C-00FB13B9B9BC}">
      <dgm:prSet/>
      <dgm:spPr/>
      <dgm:t>
        <a:bodyPr/>
        <a:lstStyle/>
        <a:p>
          <a:endParaRPr lang="en-US" sz="2200">
            <a:latin typeface="Arial" panose="020B0604020202020204" pitchFamily="34" charset="0"/>
            <a:cs typeface="Arial" panose="020B0604020202020204" pitchFamily="34" charset="0"/>
          </a:endParaRPr>
        </a:p>
      </dgm:t>
    </dgm:pt>
    <dgm:pt modelId="{4620FDEA-842A-45CF-B3AF-B34488262491}" type="sibTrans" cxnId="{A70954B1-0551-46A1-B65C-00FB13B9B9BC}">
      <dgm:prSet/>
      <dgm:spPr/>
      <dgm:t>
        <a:bodyPr/>
        <a:lstStyle/>
        <a:p>
          <a:endParaRPr lang="en-US" sz="2200">
            <a:latin typeface="Arial" panose="020B0604020202020204" pitchFamily="34" charset="0"/>
            <a:cs typeface="Arial" panose="020B0604020202020204" pitchFamily="34" charset="0"/>
          </a:endParaRPr>
        </a:p>
      </dgm:t>
    </dgm:pt>
    <dgm:pt modelId="{6A7B588F-F4A4-4BFD-853A-94C25B85DCF9}">
      <dgm:prSet custT="1"/>
      <dgm:spPr/>
      <dgm:t>
        <a:bodyPr/>
        <a:lstStyle/>
        <a:p>
          <a:pPr rtl="0"/>
          <a:r>
            <a:rPr lang="en-US" sz="2400" dirty="0" smtClean="0">
              <a:latin typeface="Arial" panose="020B0604020202020204" pitchFamily="34" charset="0"/>
              <a:cs typeface="Arial" panose="020B0604020202020204" pitchFamily="34" charset="0"/>
            </a:rPr>
            <a:t>Python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ngôn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ngữ</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tảng</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dgm:t>
    </dgm:pt>
    <dgm:pt modelId="{8D56D80B-64A8-46F5-9880-5A651C488535}" type="parTrans" cxnId="{7D050648-ED85-49A9-9B0B-B1AD0AD2DC43}">
      <dgm:prSet/>
      <dgm:spPr/>
      <dgm:t>
        <a:bodyPr/>
        <a:lstStyle/>
        <a:p>
          <a:endParaRPr lang="en-US" sz="2200">
            <a:latin typeface="Arial" panose="020B0604020202020204" pitchFamily="34" charset="0"/>
            <a:cs typeface="Arial" panose="020B0604020202020204" pitchFamily="34" charset="0"/>
          </a:endParaRPr>
        </a:p>
      </dgm:t>
    </dgm:pt>
    <dgm:pt modelId="{9C937495-5961-4004-B467-D276431CD5F5}" type="sibTrans" cxnId="{7D050648-ED85-49A9-9B0B-B1AD0AD2DC43}">
      <dgm:prSet/>
      <dgm:spPr/>
      <dgm:t>
        <a:bodyPr/>
        <a:lstStyle/>
        <a:p>
          <a:endParaRPr lang="en-US" sz="2200">
            <a:latin typeface="Arial" panose="020B0604020202020204" pitchFamily="34" charset="0"/>
            <a:cs typeface="Arial" panose="020B0604020202020204" pitchFamily="34" charset="0"/>
          </a:endParaRPr>
        </a:p>
      </dgm:t>
    </dgm:pt>
    <dgm:pt modelId="{32C82BE6-74D8-4DDC-84C1-68CBC889911F}">
      <dgm:prSet custT="1"/>
      <dgm:spPr/>
      <dgm:t>
        <a:bodyPr/>
        <a:lstStyle/>
        <a:p>
          <a:pPr rtl="0"/>
          <a:r>
            <a:rPr lang="en-US" sz="2400" dirty="0" smtClean="0">
              <a:latin typeface="Arial" panose="020B0604020202020204" pitchFamily="34" charset="0"/>
              <a:cs typeface="Arial" panose="020B0604020202020204" pitchFamily="34" charset="0"/>
            </a:rPr>
            <a:t>Python </a:t>
          </a:r>
          <a:r>
            <a:rPr lang="en-US" sz="2400" dirty="0" err="1" smtClean="0">
              <a:latin typeface="Arial" panose="020B0604020202020204" pitchFamily="34" charset="0"/>
              <a:cs typeface="Arial" panose="020B0604020202020204" pitchFamily="34" charset="0"/>
            </a:rPr>
            <a:t>rất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dễ</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học</a:t>
          </a:r>
          <a:endParaRPr lang="en-US" sz="2400" dirty="0">
            <a:latin typeface="Arial" panose="020B0604020202020204" pitchFamily="34" charset="0"/>
            <a:cs typeface="Arial" panose="020B0604020202020204" pitchFamily="34" charset="0"/>
          </a:endParaRPr>
        </a:p>
      </dgm:t>
    </dgm:pt>
    <dgm:pt modelId="{8F2FA4D7-E6D1-4595-90D6-D99E11CC7848}" type="parTrans" cxnId="{39B204DC-7E8C-4DF5-B81F-2B0EA57E0957}">
      <dgm:prSet/>
      <dgm:spPr/>
      <dgm:t>
        <a:bodyPr/>
        <a:lstStyle/>
        <a:p>
          <a:endParaRPr lang="en-US" sz="2200">
            <a:latin typeface="Arial" panose="020B0604020202020204" pitchFamily="34" charset="0"/>
            <a:cs typeface="Arial" panose="020B0604020202020204" pitchFamily="34" charset="0"/>
          </a:endParaRPr>
        </a:p>
      </dgm:t>
    </dgm:pt>
    <dgm:pt modelId="{7DEDB4BF-784E-4732-BBE9-77767F449763}" type="sibTrans" cxnId="{39B204DC-7E8C-4DF5-B81F-2B0EA57E0957}">
      <dgm:prSet/>
      <dgm:spPr/>
      <dgm:t>
        <a:bodyPr/>
        <a:lstStyle/>
        <a:p>
          <a:endParaRPr lang="en-US" sz="2200">
            <a:latin typeface="Arial" panose="020B0604020202020204" pitchFamily="34" charset="0"/>
            <a:cs typeface="Arial" panose="020B0604020202020204" pitchFamily="34" charset="0"/>
          </a:endParaRPr>
        </a:p>
      </dgm:t>
    </dgm:pt>
    <dgm:pt modelId="{C07B0BBC-30CF-416E-A337-B6A21C86B787}">
      <dgm:prSet custT="1"/>
      <dgm:spPr/>
      <dgm:t>
        <a:bodyPr/>
        <a:lstStyle/>
        <a:p>
          <a:pPr rtl="0"/>
          <a:r>
            <a:rPr lang="en-US" sz="2400" dirty="0" smtClean="0">
              <a:latin typeface="Arial" panose="020B0604020202020204" pitchFamily="34" charset="0"/>
              <a:cs typeface="Arial" panose="020B0604020202020204" pitchFamily="34" charset="0"/>
            </a:rPr>
            <a:t>Python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ngôn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ngữ</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nguồn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mở</a:t>
          </a:r>
          <a:endParaRPr lang="en-US" sz="2400" dirty="0">
            <a:latin typeface="Arial" panose="020B0604020202020204" pitchFamily="34" charset="0"/>
            <a:cs typeface="Arial" panose="020B0604020202020204" pitchFamily="34" charset="0"/>
          </a:endParaRPr>
        </a:p>
      </dgm:t>
    </dgm:pt>
    <dgm:pt modelId="{DD4FCA58-1762-4504-9FD1-98C40672467A}" type="parTrans" cxnId="{A5CE1E48-FAA3-4C98-A0A2-4CD4E57D1694}">
      <dgm:prSet/>
      <dgm:spPr/>
      <dgm:t>
        <a:bodyPr/>
        <a:lstStyle/>
        <a:p>
          <a:endParaRPr lang="en-US" sz="2200">
            <a:latin typeface="Arial" panose="020B0604020202020204" pitchFamily="34" charset="0"/>
            <a:cs typeface="Arial" panose="020B0604020202020204" pitchFamily="34" charset="0"/>
          </a:endParaRPr>
        </a:p>
      </dgm:t>
    </dgm:pt>
    <dgm:pt modelId="{37903948-94C4-491E-B6AF-5FE0DC5ECF29}" type="sibTrans" cxnId="{A5CE1E48-FAA3-4C98-A0A2-4CD4E57D1694}">
      <dgm:prSet/>
      <dgm:spPr/>
      <dgm:t>
        <a:bodyPr/>
        <a:lstStyle/>
        <a:p>
          <a:endParaRPr lang="en-US" sz="2200">
            <a:latin typeface="Arial" panose="020B0604020202020204" pitchFamily="34" charset="0"/>
            <a:cs typeface="Arial" panose="020B0604020202020204" pitchFamily="34" charset="0"/>
          </a:endParaRPr>
        </a:p>
      </dgm:t>
    </dgm:pt>
    <dgm:pt modelId="{9FD503EC-CE29-4940-9065-F25E3A4B995B}" type="pres">
      <dgm:prSet presAssocID="{3AFF6B25-E60D-4753-9B55-F652B40F65F6}" presName="linear" presStyleCnt="0">
        <dgm:presLayoutVars>
          <dgm:animLvl val="lvl"/>
          <dgm:resizeHandles val="exact"/>
        </dgm:presLayoutVars>
      </dgm:prSet>
      <dgm:spPr/>
      <dgm:t>
        <a:bodyPr/>
        <a:lstStyle/>
        <a:p>
          <a:endParaRPr lang="en-US"/>
        </a:p>
      </dgm:t>
    </dgm:pt>
    <dgm:pt modelId="{A7A58118-BB7C-4A79-AEA1-0FAA600A2D04}" type="pres">
      <dgm:prSet presAssocID="{23C69FC7-62AD-49F2-98F8-7FEE9E04D7C0}" presName="parentText" presStyleLbl="node1" presStyleIdx="0" presStyleCnt="4">
        <dgm:presLayoutVars>
          <dgm:chMax val="0"/>
          <dgm:bulletEnabled val="1"/>
        </dgm:presLayoutVars>
      </dgm:prSet>
      <dgm:spPr/>
      <dgm:t>
        <a:bodyPr/>
        <a:lstStyle/>
        <a:p>
          <a:endParaRPr lang="en-US"/>
        </a:p>
      </dgm:t>
    </dgm:pt>
    <dgm:pt modelId="{F478C9E9-4C63-4FA2-9685-DE3B8EC7A4D0}" type="pres">
      <dgm:prSet presAssocID="{4620FDEA-842A-45CF-B3AF-B34488262491}" presName="spacer" presStyleCnt="0"/>
      <dgm:spPr/>
    </dgm:pt>
    <dgm:pt modelId="{6D2EA727-D9AF-4992-8261-351AD6ACE0FF}" type="pres">
      <dgm:prSet presAssocID="{6A7B588F-F4A4-4BFD-853A-94C25B85DCF9}" presName="parentText" presStyleLbl="node1" presStyleIdx="1" presStyleCnt="4">
        <dgm:presLayoutVars>
          <dgm:chMax val="0"/>
          <dgm:bulletEnabled val="1"/>
        </dgm:presLayoutVars>
      </dgm:prSet>
      <dgm:spPr/>
      <dgm:t>
        <a:bodyPr/>
        <a:lstStyle/>
        <a:p>
          <a:endParaRPr lang="en-US"/>
        </a:p>
      </dgm:t>
    </dgm:pt>
    <dgm:pt modelId="{BACDD468-1C20-4E15-85C6-9239A4B0D406}" type="pres">
      <dgm:prSet presAssocID="{9C937495-5961-4004-B467-D276431CD5F5}" presName="spacer" presStyleCnt="0"/>
      <dgm:spPr/>
    </dgm:pt>
    <dgm:pt modelId="{9B280C8C-1815-4A89-9B64-0E3EB2EC50B1}" type="pres">
      <dgm:prSet presAssocID="{32C82BE6-74D8-4DDC-84C1-68CBC889911F}" presName="parentText" presStyleLbl="node1" presStyleIdx="2" presStyleCnt="4">
        <dgm:presLayoutVars>
          <dgm:chMax val="0"/>
          <dgm:bulletEnabled val="1"/>
        </dgm:presLayoutVars>
      </dgm:prSet>
      <dgm:spPr/>
      <dgm:t>
        <a:bodyPr/>
        <a:lstStyle/>
        <a:p>
          <a:endParaRPr lang="en-US"/>
        </a:p>
      </dgm:t>
    </dgm:pt>
    <dgm:pt modelId="{9CBE44D7-78AB-4710-9681-787371D9BBB2}" type="pres">
      <dgm:prSet presAssocID="{7DEDB4BF-784E-4732-BBE9-77767F449763}" presName="spacer" presStyleCnt="0"/>
      <dgm:spPr/>
    </dgm:pt>
    <dgm:pt modelId="{5A5AF087-993A-4BAB-BC00-BA6BDF8AEF4C}" type="pres">
      <dgm:prSet presAssocID="{C07B0BBC-30CF-416E-A337-B6A21C86B787}" presName="parentText" presStyleLbl="node1" presStyleIdx="3" presStyleCnt="4">
        <dgm:presLayoutVars>
          <dgm:chMax val="0"/>
          <dgm:bulletEnabled val="1"/>
        </dgm:presLayoutVars>
      </dgm:prSet>
      <dgm:spPr/>
      <dgm:t>
        <a:bodyPr/>
        <a:lstStyle/>
        <a:p>
          <a:endParaRPr lang="en-US"/>
        </a:p>
      </dgm:t>
    </dgm:pt>
  </dgm:ptLst>
  <dgm:cxnLst>
    <dgm:cxn modelId="{E0AA49CB-10F0-4FFD-8B29-3B305A909D79}" type="presOf" srcId="{23C69FC7-62AD-49F2-98F8-7FEE9E04D7C0}" destId="{A7A58118-BB7C-4A79-AEA1-0FAA600A2D04}" srcOrd="0" destOrd="0" presId="urn:microsoft.com/office/officeart/2005/8/layout/vList2"/>
    <dgm:cxn modelId="{8891C846-844A-4844-824E-46FD18684D46}" type="presOf" srcId="{3AFF6B25-E60D-4753-9B55-F652B40F65F6}" destId="{9FD503EC-CE29-4940-9065-F25E3A4B995B}" srcOrd="0" destOrd="0" presId="urn:microsoft.com/office/officeart/2005/8/layout/vList2"/>
    <dgm:cxn modelId="{E5378537-BC6C-4A75-804D-DC10535F9A39}" type="presOf" srcId="{C07B0BBC-30CF-416E-A337-B6A21C86B787}" destId="{5A5AF087-993A-4BAB-BC00-BA6BDF8AEF4C}" srcOrd="0" destOrd="0" presId="urn:microsoft.com/office/officeart/2005/8/layout/vList2"/>
    <dgm:cxn modelId="{7D050648-ED85-49A9-9B0B-B1AD0AD2DC43}" srcId="{3AFF6B25-E60D-4753-9B55-F652B40F65F6}" destId="{6A7B588F-F4A4-4BFD-853A-94C25B85DCF9}" srcOrd="1" destOrd="0" parTransId="{8D56D80B-64A8-46F5-9880-5A651C488535}" sibTransId="{9C937495-5961-4004-B467-D276431CD5F5}"/>
    <dgm:cxn modelId="{A5CE1E48-FAA3-4C98-A0A2-4CD4E57D1694}" srcId="{3AFF6B25-E60D-4753-9B55-F652B40F65F6}" destId="{C07B0BBC-30CF-416E-A337-B6A21C86B787}" srcOrd="3" destOrd="0" parTransId="{DD4FCA58-1762-4504-9FD1-98C40672467A}" sibTransId="{37903948-94C4-491E-B6AF-5FE0DC5ECF29}"/>
    <dgm:cxn modelId="{320824D9-9F2D-42C3-AEDD-924412CC22E5}" type="presOf" srcId="{32C82BE6-74D8-4DDC-84C1-68CBC889911F}" destId="{9B280C8C-1815-4A89-9B64-0E3EB2EC50B1}" srcOrd="0" destOrd="0" presId="urn:microsoft.com/office/officeart/2005/8/layout/vList2"/>
    <dgm:cxn modelId="{55325EBD-8C30-4F6B-A2FE-CF505B67C427}" type="presOf" srcId="{6A7B588F-F4A4-4BFD-853A-94C25B85DCF9}" destId="{6D2EA727-D9AF-4992-8261-351AD6ACE0FF}" srcOrd="0" destOrd="0" presId="urn:microsoft.com/office/officeart/2005/8/layout/vList2"/>
    <dgm:cxn modelId="{39B204DC-7E8C-4DF5-B81F-2B0EA57E0957}" srcId="{3AFF6B25-E60D-4753-9B55-F652B40F65F6}" destId="{32C82BE6-74D8-4DDC-84C1-68CBC889911F}" srcOrd="2" destOrd="0" parTransId="{8F2FA4D7-E6D1-4595-90D6-D99E11CC7848}" sibTransId="{7DEDB4BF-784E-4732-BBE9-77767F449763}"/>
    <dgm:cxn modelId="{A70954B1-0551-46A1-B65C-00FB13B9B9BC}" srcId="{3AFF6B25-E60D-4753-9B55-F652B40F65F6}" destId="{23C69FC7-62AD-49F2-98F8-7FEE9E04D7C0}" srcOrd="0" destOrd="0" parTransId="{AC65BC4F-5350-4B10-9630-A48971D932E3}" sibTransId="{4620FDEA-842A-45CF-B3AF-B34488262491}"/>
    <dgm:cxn modelId="{503A9297-4D69-4A1A-A2CF-AE59FD977F4E}" type="presParOf" srcId="{9FD503EC-CE29-4940-9065-F25E3A4B995B}" destId="{A7A58118-BB7C-4A79-AEA1-0FAA600A2D04}" srcOrd="0" destOrd="0" presId="urn:microsoft.com/office/officeart/2005/8/layout/vList2"/>
    <dgm:cxn modelId="{989A33DC-E3EC-4DD1-BF9C-BFABBFFBF466}" type="presParOf" srcId="{9FD503EC-CE29-4940-9065-F25E3A4B995B}" destId="{F478C9E9-4C63-4FA2-9685-DE3B8EC7A4D0}" srcOrd="1" destOrd="0" presId="urn:microsoft.com/office/officeart/2005/8/layout/vList2"/>
    <dgm:cxn modelId="{6089FB61-1D3E-46ED-A89F-4675ED7EB782}" type="presParOf" srcId="{9FD503EC-CE29-4940-9065-F25E3A4B995B}" destId="{6D2EA727-D9AF-4992-8261-351AD6ACE0FF}" srcOrd="2" destOrd="0" presId="urn:microsoft.com/office/officeart/2005/8/layout/vList2"/>
    <dgm:cxn modelId="{2EA084D2-1D80-4DE3-840B-6ACDA5AFE35F}" type="presParOf" srcId="{9FD503EC-CE29-4940-9065-F25E3A4B995B}" destId="{BACDD468-1C20-4E15-85C6-9239A4B0D406}" srcOrd="3" destOrd="0" presId="urn:microsoft.com/office/officeart/2005/8/layout/vList2"/>
    <dgm:cxn modelId="{6DA2F8DE-48CC-4A11-89D6-E3ED82664EAB}" type="presParOf" srcId="{9FD503EC-CE29-4940-9065-F25E3A4B995B}" destId="{9B280C8C-1815-4A89-9B64-0E3EB2EC50B1}" srcOrd="4" destOrd="0" presId="urn:microsoft.com/office/officeart/2005/8/layout/vList2"/>
    <dgm:cxn modelId="{72F63BAE-A6AE-4C1A-B94A-0A23F918240C}" type="presParOf" srcId="{9FD503EC-CE29-4940-9065-F25E3A4B995B}" destId="{9CBE44D7-78AB-4710-9681-787371D9BBB2}" srcOrd="5" destOrd="0" presId="urn:microsoft.com/office/officeart/2005/8/layout/vList2"/>
    <dgm:cxn modelId="{61E420B1-2F75-4BFA-83A4-0FCDC7681917}" type="presParOf" srcId="{9FD503EC-CE29-4940-9065-F25E3A4B995B}" destId="{5A5AF087-993A-4BAB-BC00-BA6BDF8AEF4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184244-9AF4-4E87-921E-F42B6A8B8D2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564F9A5-D116-44AD-9013-B0FF63571E18}">
      <dgm:prSet custT="1"/>
      <dgm:spPr/>
      <dgm:t>
        <a:bodyPr/>
        <a:lstStyle/>
        <a:p>
          <a:pPr algn="ctr" rtl="0"/>
          <a:r>
            <a:rPr lang="en-US" sz="2400" dirty="0" smtClean="0">
              <a:latin typeface="Arial" panose="020B0604020202020204" pitchFamily="34" charset="0"/>
              <a:cs typeface="Arial" panose="020B0604020202020204" pitchFamily="34" charset="0"/>
            </a:rPr>
            <a:t>The Hough Line Transform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thẳng</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dgm:t>
    </dgm:pt>
    <dgm:pt modelId="{4190E801-8352-4AE7-B2FB-EE3FC6ED7D95}" type="parTrans" cxnId="{D22D8B14-659E-44E4-BDD2-9D0EEB6F3AE3}">
      <dgm:prSet/>
      <dgm:spPr/>
      <dgm:t>
        <a:bodyPr/>
        <a:lstStyle/>
        <a:p>
          <a:pPr algn="ctr"/>
          <a:endParaRPr lang="en-US" sz="2200">
            <a:latin typeface="Arial" panose="020B0604020202020204" pitchFamily="34" charset="0"/>
            <a:cs typeface="Arial" panose="020B0604020202020204" pitchFamily="34" charset="0"/>
          </a:endParaRPr>
        </a:p>
      </dgm:t>
    </dgm:pt>
    <dgm:pt modelId="{18605DBB-7FB0-4804-821B-BDFDD43867D9}" type="sibTrans" cxnId="{D22D8B14-659E-44E4-BDD2-9D0EEB6F3AE3}">
      <dgm:prSet/>
      <dgm:spPr/>
      <dgm:t>
        <a:bodyPr/>
        <a:lstStyle/>
        <a:p>
          <a:pPr algn="ctr"/>
          <a:endParaRPr lang="en-US" sz="2200">
            <a:latin typeface="Arial" panose="020B0604020202020204" pitchFamily="34" charset="0"/>
            <a:cs typeface="Arial" panose="020B0604020202020204" pitchFamily="34" charset="0"/>
          </a:endParaRPr>
        </a:p>
      </dgm:t>
    </dgm:pt>
    <dgm:pt modelId="{D2A44F83-7A64-40EB-93A6-1053B6F7DC67}">
      <dgm:prSet custT="1"/>
      <dgm:spPr/>
      <dgm:t>
        <a:bodyPr/>
        <a:lstStyle/>
        <a:p>
          <a:pPr algn="ctr" rtl="0"/>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Transform </a:t>
          </a:r>
          <a:r>
            <a:rPr lang="en-US" sz="2400" dirty="0" err="1" smtClean="0">
              <a:latin typeface="Arial" panose="020B0604020202020204" pitchFamily="34" charset="0"/>
              <a:cs typeface="Arial" panose="020B0604020202020204" pitchFamily="34" charset="0"/>
            </a:rPr>
            <a:t>đầu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chúng</a:t>
          </a:r>
          <a:r>
            <a:rPr lang="en-US" sz="2400" dirty="0" smtClean="0">
              <a:latin typeface="Arial" panose="020B0604020202020204" pitchFamily="34" charset="0"/>
              <a:cs typeface="Arial" panose="020B0604020202020204" pitchFamily="34" charset="0"/>
            </a:rPr>
            <a:t> ta </a:t>
          </a:r>
          <a:r>
            <a:rPr lang="en-US" sz="2400" dirty="0" err="1" smtClean="0">
              <a:latin typeface="Arial" panose="020B0604020202020204" pitchFamily="34" charset="0"/>
              <a:cs typeface="Arial" panose="020B0604020202020204" pitchFamily="34" charset="0"/>
            </a:rPr>
            <a:t>sẽ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xét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tìm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kiếm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thẳng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endParaRPr lang="en-US" sz="2400" dirty="0">
            <a:latin typeface="Arial" panose="020B0604020202020204" pitchFamily="34" charset="0"/>
            <a:cs typeface="Arial" panose="020B0604020202020204" pitchFamily="34" charset="0"/>
          </a:endParaRPr>
        </a:p>
      </dgm:t>
    </dgm:pt>
    <dgm:pt modelId="{789F40C2-1076-4541-B2A1-BFAF0385EA6F}" type="parTrans" cxnId="{30375BC8-A1DE-4478-8DD5-816307F3B49A}">
      <dgm:prSet/>
      <dgm:spPr/>
      <dgm:t>
        <a:bodyPr/>
        <a:lstStyle/>
        <a:p>
          <a:pPr algn="ctr"/>
          <a:endParaRPr lang="en-US" sz="2200">
            <a:latin typeface="Arial" panose="020B0604020202020204" pitchFamily="34" charset="0"/>
            <a:cs typeface="Arial" panose="020B0604020202020204" pitchFamily="34" charset="0"/>
          </a:endParaRPr>
        </a:p>
      </dgm:t>
    </dgm:pt>
    <dgm:pt modelId="{EBBCE0F2-504E-42B2-93C1-DFB68B6D9060}" type="sibTrans" cxnId="{30375BC8-A1DE-4478-8DD5-816307F3B49A}">
      <dgm:prSet/>
      <dgm:spPr/>
      <dgm:t>
        <a:bodyPr/>
        <a:lstStyle/>
        <a:p>
          <a:pPr algn="ctr"/>
          <a:endParaRPr lang="en-US" sz="2200">
            <a:latin typeface="Arial" panose="020B0604020202020204" pitchFamily="34" charset="0"/>
            <a:cs typeface="Arial" panose="020B0604020202020204" pitchFamily="34" charset="0"/>
          </a:endParaRPr>
        </a:p>
      </dgm:t>
    </dgm:pt>
    <dgm:pt modelId="{65FAC790-5574-4287-A845-5B2615DC1F76}" type="pres">
      <dgm:prSet presAssocID="{73184244-9AF4-4E87-921E-F42B6A8B8D28}" presName="diagram" presStyleCnt="0">
        <dgm:presLayoutVars>
          <dgm:dir/>
          <dgm:resizeHandles val="exact"/>
        </dgm:presLayoutVars>
      </dgm:prSet>
      <dgm:spPr/>
      <dgm:t>
        <a:bodyPr/>
        <a:lstStyle/>
        <a:p>
          <a:endParaRPr lang="en-US"/>
        </a:p>
      </dgm:t>
    </dgm:pt>
    <dgm:pt modelId="{55CBB3EC-9B79-44C3-8E30-4D81550D8889}" type="pres">
      <dgm:prSet presAssocID="{A564F9A5-D116-44AD-9013-B0FF63571E18}" presName="node" presStyleLbl="node1" presStyleIdx="0" presStyleCnt="2">
        <dgm:presLayoutVars>
          <dgm:bulletEnabled val="1"/>
        </dgm:presLayoutVars>
      </dgm:prSet>
      <dgm:spPr/>
      <dgm:t>
        <a:bodyPr/>
        <a:lstStyle/>
        <a:p>
          <a:endParaRPr lang="en-US"/>
        </a:p>
      </dgm:t>
    </dgm:pt>
    <dgm:pt modelId="{03139452-38FA-436C-8EB4-AD4836F3525E}" type="pres">
      <dgm:prSet presAssocID="{18605DBB-7FB0-4804-821B-BDFDD43867D9}" presName="sibTrans" presStyleCnt="0"/>
      <dgm:spPr/>
    </dgm:pt>
    <dgm:pt modelId="{05877953-66AA-43E5-8F22-24934E0F63BA}" type="pres">
      <dgm:prSet presAssocID="{D2A44F83-7A64-40EB-93A6-1053B6F7DC67}" presName="node" presStyleLbl="node1" presStyleIdx="1" presStyleCnt="2">
        <dgm:presLayoutVars>
          <dgm:bulletEnabled val="1"/>
        </dgm:presLayoutVars>
      </dgm:prSet>
      <dgm:spPr/>
      <dgm:t>
        <a:bodyPr/>
        <a:lstStyle/>
        <a:p>
          <a:endParaRPr lang="en-US"/>
        </a:p>
      </dgm:t>
    </dgm:pt>
  </dgm:ptLst>
  <dgm:cxnLst>
    <dgm:cxn modelId="{CD69C7FC-4815-48C6-AD1D-0A9589F3F323}" type="presOf" srcId="{A564F9A5-D116-44AD-9013-B0FF63571E18}" destId="{55CBB3EC-9B79-44C3-8E30-4D81550D8889}" srcOrd="0" destOrd="0" presId="urn:microsoft.com/office/officeart/2005/8/layout/default"/>
    <dgm:cxn modelId="{D22D8B14-659E-44E4-BDD2-9D0EEB6F3AE3}" srcId="{73184244-9AF4-4E87-921E-F42B6A8B8D28}" destId="{A564F9A5-D116-44AD-9013-B0FF63571E18}" srcOrd="0" destOrd="0" parTransId="{4190E801-8352-4AE7-B2FB-EE3FC6ED7D95}" sibTransId="{18605DBB-7FB0-4804-821B-BDFDD43867D9}"/>
    <dgm:cxn modelId="{30375BC8-A1DE-4478-8DD5-816307F3B49A}" srcId="{73184244-9AF4-4E87-921E-F42B6A8B8D28}" destId="{D2A44F83-7A64-40EB-93A6-1053B6F7DC67}" srcOrd="1" destOrd="0" parTransId="{789F40C2-1076-4541-B2A1-BFAF0385EA6F}" sibTransId="{EBBCE0F2-504E-42B2-93C1-DFB68B6D9060}"/>
    <dgm:cxn modelId="{5863CB88-CB44-493E-B11E-867046876B5E}" type="presOf" srcId="{D2A44F83-7A64-40EB-93A6-1053B6F7DC67}" destId="{05877953-66AA-43E5-8F22-24934E0F63BA}" srcOrd="0" destOrd="0" presId="urn:microsoft.com/office/officeart/2005/8/layout/default"/>
    <dgm:cxn modelId="{4D42A344-87FE-41B8-A2D1-4DA1CA56B0A7}" type="presOf" srcId="{73184244-9AF4-4E87-921E-F42B6A8B8D28}" destId="{65FAC790-5574-4287-A845-5B2615DC1F76}" srcOrd="0" destOrd="0" presId="urn:microsoft.com/office/officeart/2005/8/layout/default"/>
    <dgm:cxn modelId="{57740BFB-0BBE-44CA-BFEC-8D2FDE6A1CB8}" type="presParOf" srcId="{65FAC790-5574-4287-A845-5B2615DC1F76}" destId="{55CBB3EC-9B79-44C3-8E30-4D81550D8889}" srcOrd="0" destOrd="0" presId="urn:microsoft.com/office/officeart/2005/8/layout/default"/>
    <dgm:cxn modelId="{958A6C08-046F-4DD0-B280-FDE49365094F}" type="presParOf" srcId="{65FAC790-5574-4287-A845-5B2615DC1F76}" destId="{03139452-38FA-436C-8EB4-AD4836F3525E}" srcOrd="1" destOrd="0" presId="urn:microsoft.com/office/officeart/2005/8/layout/default"/>
    <dgm:cxn modelId="{C5134268-47AC-4D5E-8BC3-DE75B61484E7}" type="presParOf" srcId="{65FAC790-5574-4287-A845-5B2615DC1F76}" destId="{05877953-66AA-43E5-8F22-24934E0F63BA}"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614FF7-182E-4CEF-B709-B7F9EE30728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248DADE-C986-4762-B492-E93A9F0B5BE0}">
      <dgm:prSet phldrT="[Text]" custT="1"/>
      <dgm:spPr/>
      <dgm:t>
        <a:bodyPr/>
        <a:lstStyle/>
        <a:p>
          <a:r>
            <a:rPr lang="en-US" sz="2800" dirty="0" err="1" smtClean="0">
              <a:latin typeface="Arial" panose="020B0604020202020204" pitchFamily="34" charset="0"/>
              <a:cs typeface="Arial" panose="020B0604020202020204" pitchFamily="34" charset="0"/>
            </a:rPr>
            <a:t>HoughLines</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dgm:t>
    </dgm:pt>
    <dgm:pt modelId="{2002F7D5-2D4F-4B84-BF61-E9F3668E516E}" type="parTrans" cxnId="{EAAE57CF-B80A-4FCF-879A-B11C62EAA1B8}">
      <dgm:prSet/>
      <dgm:spPr/>
      <dgm:t>
        <a:bodyPr/>
        <a:lstStyle/>
        <a:p>
          <a:endParaRPr lang="en-US" sz="2200">
            <a:latin typeface="Arial" panose="020B0604020202020204" pitchFamily="34" charset="0"/>
            <a:cs typeface="Arial" panose="020B0604020202020204" pitchFamily="34" charset="0"/>
          </a:endParaRPr>
        </a:p>
      </dgm:t>
    </dgm:pt>
    <dgm:pt modelId="{E21C4433-5370-4BF3-A631-526108201A7C}" type="sibTrans" cxnId="{EAAE57CF-B80A-4FCF-879A-B11C62EAA1B8}">
      <dgm:prSet/>
      <dgm:spPr/>
      <dgm:t>
        <a:bodyPr/>
        <a:lstStyle/>
        <a:p>
          <a:endParaRPr lang="en-US" sz="2200">
            <a:latin typeface="Arial" panose="020B0604020202020204" pitchFamily="34" charset="0"/>
            <a:cs typeface="Arial" panose="020B0604020202020204" pitchFamily="34" charset="0"/>
          </a:endParaRPr>
        </a:p>
      </dgm:t>
    </dgm:pt>
    <dgm:pt modelId="{5C92AF19-7C7A-4E17-97B5-B22573FE3F49}">
      <dgm:prSet phldrT="[Text]" custT="1"/>
      <dgm:spPr/>
      <dgm:t>
        <a:bodyPr/>
        <a:lstStyle/>
        <a:p>
          <a:r>
            <a:rPr lang="en-US" sz="2800" dirty="0" err="1" smtClean="0">
              <a:latin typeface="Arial" panose="020B0604020202020204" pitchFamily="34" charset="0"/>
              <a:cs typeface="Arial" panose="020B0604020202020204" pitchFamily="34" charset="0"/>
            </a:rPr>
            <a:t>HoughLinesP</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dgm:t>
    </dgm:pt>
    <dgm:pt modelId="{9F77EA42-C410-45FA-99DC-E774700D7A6E}" type="parTrans" cxnId="{7A7A23C2-5936-4FF6-B3B4-8D83F59BC2F5}">
      <dgm:prSet/>
      <dgm:spPr/>
      <dgm:t>
        <a:bodyPr/>
        <a:lstStyle/>
        <a:p>
          <a:endParaRPr lang="en-US" sz="2200">
            <a:latin typeface="Arial" panose="020B0604020202020204" pitchFamily="34" charset="0"/>
            <a:cs typeface="Arial" panose="020B0604020202020204" pitchFamily="34" charset="0"/>
          </a:endParaRPr>
        </a:p>
      </dgm:t>
    </dgm:pt>
    <dgm:pt modelId="{D38132AD-C772-48E9-A90C-8C1D50713E3E}" type="sibTrans" cxnId="{7A7A23C2-5936-4FF6-B3B4-8D83F59BC2F5}">
      <dgm:prSet/>
      <dgm:spPr/>
      <dgm:t>
        <a:bodyPr/>
        <a:lstStyle/>
        <a:p>
          <a:endParaRPr lang="en-US" sz="2200">
            <a:latin typeface="Arial" panose="020B0604020202020204" pitchFamily="34" charset="0"/>
            <a:cs typeface="Arial" panose="020B0604020202020204" pitchFamily="34" charset="0"/>
          </a:endParaRPr>
        </a:p>
      </dgm:t>
    </dgm:pt>
    <dgm:pt modelId="{275D7425-E7E7-4E2C-906F-B1D24A6B9302}" type="pres">
      <dgm:prSet presAssocID="{5B614FF7-182E-4CEF-B709-B7F9EE30728E}" presName="linear" presStyleCnt="0">
        <dgm:presLayoutVars>
          <dgm:dir/>
          <dgm:animLvl val="lvl"/>
          <dgm:resizeHandles val="exact"/>
        </dgm:presLayoutVars>
      </dgm:prSet>
      <dgm:spPr/>
      <dgm:t>
        <a:bodyPr/>
        <a:lstStyle/>
        <a:p>
          <a:endParaRPr lang="en-US"/>
        </a:p>
      </dgm:t>
    </dgm:pt>
    <dgm:pt modelId="{FB2A4A18-BBB7-4CE6-A7F5-F7D300379719}" type="pres">
      <dgm:prSet presAssocID="{5248DADE-C986-4762-B492-E93A9F0B5BE0}" presName="parentLin" presStyleCnt="0"/>
      <dgm:spPr/>
    </dgm:pt>
    <dgm:pt modelId="{6780BEA4-D1B4-4C4E-BDC3-BB01C782D8DC}" type="pres">
      <dgm:prSet presAssocID="{5248DADE-C986-4762-B492-E93A9F0B5BE0}" presName="parentLeftMargin" presStyleLbl="node1" presStyleIdx="0" presStyleCnt="2"/>
      <dgm:spPr/>
      <dgm:t>
        <a:bodyPr/>
        <a:lstStyle/>
        <a:p>
          <a:endParaRPr lang="en-US"/>
        </a:p>
      </dgm:t>
    </dgm:pt>
    <dgm:pt modelId="{576813DA-0AF0-4452-A818-FECF78111A51}" type="pres">
      <dgm:prSet presAssocID="{5248DADE-C986-4762-B492-E93A9F0B5BE0}" presName="parentText" presStyleLbl="node1" presStyleIdx="0" presStyleCnt="2">
        <dgm:presLayoutVars>
          <dgm:chMax val="0"/>
          <dgm:bulletEnabled val="1"/>
        </dgm:presLayoutVars>
      </dgm:prSet>
      <dgm:spPr/>
      <dgm:t>
        <a:bodyPr/>
        <a:lstStyle/>
        <a:p>
          <a:endParaRPr lang="en-US"/>
        </a:p>
      </dgm:t>
    </dgm:pt>
    <dgm:pt modelId="{54A4AB43-1971-456C-B894-B78DFCDD5BAC}" type="pres">
      <dgm:prSet presAssocID="{5248DADE-C986-4762-B492-E93A9F0B5BE0}" presName="negativeSpace" presStyleCnt="0"/>
      <dgm:spPr/>
    </dgm:pt>
    <dgm:pt modelId="{98995C06-69F8-4141-8FB5-4A7C03100963}" type="pres">
      <dgm:prSet presAssocID="{5248DADE-C986-4762-B492-E93A9F0B5BE0}" presName="childText" presStyleLbl="conFgAcc1" presStyleIdx="0" presStyleCnt="2">
        <dgm:presLayoutVars>
          <dgm:bulletEnabled val="1"/>
        </dgm:presLayoutVars>
      </dgm:prSet>
      <dgm:spPr/>
    </dgm:pt>
    <dgm:pt modelId="{08ACAEF3-29AE-4151-8166-D5EC939408F5}" type="pres">
      <dgm:prSet presAssocID="{E21C4433-5370-4BF3-A631-526108201A7C}" presName="spaceBetweenRectangles" presStyleCnt="0"/>
      <dgm:spPr/>
    </dgm:pt>
    <dgm:pt modelId="{187FD68D-1661-4F29-BDAC-E9DD3EA50B98}" type="pres">
      <dgm:prSet presAssocID="{5C92AF19-7C7A-4E17-97B5-B22573FE3F49}" presName="parentLin" presStyleCnt="0"/>
      <dgm:spPr/>
    </dgm:pt>
    <dgm:pt modelId="{3F642735-9B04-4183-B169-7D01FD2AB5BF}" type="pres">
      <dgm:prSet presAssocID="{5C92AF19-7C7A-4E17-97B5-B22573FE3F49}" presName="parentLeftMargin" presStyleLbl="node1" presStyleIdx="0" presStyleCnt="2"/>
      <dgm:spPr/>
      <dgm:t>
        <a:bodyPr/>
        <a:lstStyle/>
        <a:p>
          <a:endParaRPr lang="en-US"/>
        </a:p>
      </dgm:t>
    </dgm:pt>
    <dgm:pt modelId="{C8488224-9355-4897-A2C0-5EFD7ECC9E29}" type="pres">
      <dgm:prSet presAssocID="{5C92AF19-7C7A-4E17-97B5-B22573FE3F49}" presName="parentText" presStyleLbl="node1" presStyleIdx="1" presStyleCnt="2">
        <dgm:presLayoutVars>
          <dgm:chMax val="0"/>
          <dgm:bulletEnabled val="1"/>
        </dgm:presLayoutVars>
      </dgm:prSet>
      <dgm:spPr/>
      <dgm:t>
        <a:bodyPr/>
        <a:lstStyle/>
        <a:p>
          <a:endParaRPr lang="en-US"/>
        </a:p>
      </dgm:t>
    </dgm:pt>
    <dgm:pt modelId="{8ACF3D4A-ED4D-4B6F-87C3-7E78E78177EE}" type="pres">
      <dgm:prSet presAssocID="{5C92AF19-7C7A-4E17-97B5-B22573FE3F49}" presName="negativeSpace" presStyleCnt="0"/>
      <dgm:spPr/>
    </dgm:pt>
    <dgm:pt modelId="{F79AD4DB-3A8F-4B85-BDB5-DAD98FB4846D}" type="pres">
      <dgm:prSet presAssocID="{5C92AF19-7C7A-4E17-97B5-B22573FE3F49}" presName="childText" presStyleLbl="conFgAcc1" presStyleIdx="1" presStyleCnt="2">
        <dgm:presLayoutVars>
          <dgm:bulletEnabled val="1"/>
        </dgm:presLayoutVars>
      </dgm:prSet>
      <dgm:spPr/>
    </dgm:pt>
  </dgm:ptLst>
  <dgm:cxnLst>
    <dgm:cxn modelId="{C536D57E-62E1-414C-AF86-8AEB7E64CA72}" type="presOf" srcId="{5248DADE-C986-4762-B492-E93A9F0B5BE0}" destId="{576813DA-0AF0-4452-A818-FECF78111A51}" srcOrd="1" destOrd="0" presId="urn:microsoft.com/office/officeart/2005/8/layout/list1"/>
    <dgm:cxn modelId="{AAF35236-D6BE-4A5C-9073-45FBC3F7BFB1}" type="presOf" srcId="{5C92AF19-7C7A-4E17-97B5-B22573FE3F49}" destId="{C8488224-9355-4897-A2C0-5EFD7ECC9E29}" srcOrd="1" destOrd="0" presId="urn:microsoft.com/office/officeart/2005/8/layout/list1"/>
    <dgm:cxn modelId="{EAAE57CF-B80A-4FCF-879A-B11C62EAA1B8}" srcId="{5B614FF7-182E-4CEF-B709-B7F9EE30728E}" destId="{5248DADE-C986-4762-B492-E93A9F0B5BE0}" srcOrd="0" destOrd="0" parTransId="{2002F7D5-2D4F-4B84-BF61-E9F3668E516E}" sibTransId="{E21C4433-5370-4BF3-A631-526108201A7C}"/>
    <dgm:cxn modelId="{9437AC52-F2A0-4560-BCED-51D9E3FFEF91}" type="presOf" srcId="{5B614FF7-182E-4CEF-B709-B7F9EE30728E}" destId="{275D7425-E7E7-4E2C-906F-B1D24A6B9302}" srcOrd="0" destOrd="0" presId="urn:microsoft.com/office/officeart/2005/8/layout/list1"/>
    <dgm:cxn modelId="{A785C7B8-3BF6-4D2E-8D87-8523DCBC9A24}" type="presOf" srcId="{5C92AF19-7C7A-4E17-97B5-B22573FE3F49}" destId="{3F642735-9B04-4183-B169-7D01FD2AB5BF}" srcOrd="0" destOrd="0" presId="urn:microsoft.com/office/officeart/2005/8/layout/list1"/>
    <dgm:cxn modelId="{A0CC82CE-F405-4E6B-AC34-5A871CD58DB5}" type="presOf" srcId="{5248DADE-C986-4762-B492-E93A9F0B5BE0}" destId="{6780BEA4-D1B4-4C4E-BDC3-BB01C782D8DC}" srcOrd="0" destOrd="0" presId="urn:microsoft.com/office/officeart/2005/8/layout/list1"/>
    <dgm:cxn modelId="{7A7A23C2-5936-4FF6-B3B4-8D83F59BC2F5}" srcId="{5B614FF7-182E-4CEF-B709-B7F9EE30728E}" destId="{5C92AF19-7C7A-4E17-97B5-B22573FE3F49}" srcOrd="1" destOrd="0" parTransId="{9F77EA42-C410-45FA-99DC-E774700D7A6E}" sibTransId="{D38132AD-C772-48E9-A90C-8C1D50713E3E}"/>
    <dgm:cxn modelId="{F266C5EA-CFCF-4B59-B3C2-AB2E146FF92B}" type="presParOf" srcId="{275D7425-E7E7-4E2C-906F-B1D24A6B9302}" destId="{FB2A4A18-BBB7-4CE6-A7F5-F7D300379719}" srcOrd="0" destOrd="0" presId="urn:microsoft.com/office/officeart/2005/8/layout/list1"/>
    <dgm:cxn modelId="{D73C3407-F69F-4692-9FA0-2D04EC7585F4}" type="presParOf" srcId="{FB2A4A18-BBB7-4CE6-A7F5-F7D300379719}" destId="{6780BEA4-D1B4-4C4E-BDC3-BB01C782D8DC}" srcOrd="0" destOrd="0" presId="urn:microsoft.com/office/officeart/2005/8/layout/list1"/>
    <dgm:cxn modelId="{711111AB-59F3-42F0-965D-5B2DA6BBB086}" type="presParOf" srcId="{FB2A4A18-BBB7-4CE6-A7F5-F7D300379719}" destId="{576813DA-0AF0-4452-A818-FECF78111A51}" srcOrd="1" destOrd="0" presId="urn:microsoft.com/office/officeart/2005/8/layout/list1"/>
    <dgm:cxn modelId="{8132A8B1-5074-4858-991A-09A4845E39FB}" type="presParOf" srcId="{275D7425-E7E7-4E2C-906F-B1D24A6B9302}" destId="{54A4AB43-1971-456C-B894-B78DFCDD5BAC}" srcOrd="1" destOrd="0" presId="urn:microsoft.com/office/officeart/2005/8/layout/list1"/>
    <dgm:cxn modelId="{35CF3F64-3CB8-4E04-9665-D7E399406925}" type="presParOf" srcId="{275D7425-E7E7-4E2C-906F-B1D24A6B9302}" destId="{98995C06-69F8-4141-8FB5-4A7C03100963}" srcOrd="2" destOrd="0" presId="urn:microsoft.com/office/officeart/2005/8/layout/list1"/>
    <dgm:cxn modelId="{E58B4571-F51B-4FC6-AEA6-E61901CDAA44}" type="presParOf" srcId="{275D7425-E7E7-4E2C-906F-B1D24A6B9302}" destId="{08ACAEF3-29AE-4151-8166-D5EC939408F5}" srcOrd="3" destOrd="0" presId="urn:microsoft.com/office/officeart/2005/8/layout/list1"/>
    <dgm:cxn modelId="{9FF02128-3840-4396-B708-F7D6F4F02CCD}" type="presParOf" srcId="{275D7425-E7E7-4E2C-906F-B1D24A6B9302}" destId="{187FD68D-1661-4F29-BDAC-E9DD3EA50B98}" srcOrd="4" destOrd="0" presId="urn:microsoft.com/office/officeart/2005/8/layout/list1"/>
    <dgm:cxn modelId="{F246B082-319A-4BCC-B122-EC2EA89C1B98}" type="presParOf" srcId="{187FD68D-1661-4F29-BDAC-E9DD3EA50B98}" destId="{3F642735-9B04-4183-B169-7D01FD2AB5BF}" srcOrd="0" destOrd="0" presId="urn:microsoft.com/office/officeart/2005/8/layout/list1"/>
    <dgm:cxn modelId="{2D768C60-EB2B-4AED-B341-2304B655CE56}" type="presParOf" srcId="{187FD68D-1661-4F29-BDAC-E9DD3EA50B98}" destId="{C8488224-9355-4897-A2C0-5EFD7ECC9E29}" srcOrd="1" destOrd="0" presId="urn:microsoft.com/office/officeart/2005/8/layout/list1"/>
    <dgm:cxn modelId="{D6B9FDAB-906F-41B8-90C6-2CC45161CD79}" type="presParOf" srcId="{275D7425-E7E7-4E2C-906F-B1D24A6B9302}" destId="{8ACF3D4A-ED4D-4B6F-87C3-7E78E78177EE}" srcOrd="5" destOrd="0" presId="urn:microsoft.com/office/officeart/2005/8/layout/list1"/>
    <dgm:cxn modelId="{2F3FE0D9-C6D8-406A-AD61-3F36E80B0865}" type="presParOf" srcId="{275D7425-E7E7-4E2C-906F-B1D24A6B9302}" destId="{F79AD4DB-3A8F-4B85-BDB5-DAD98FB4846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85EDE-E3FA-4D6B-A33A-597BD850BBB0}" type="doc">
      <dgm:prSet loTypeId="urn:microsoft.com/office/officeart/2005/8/layout/hProcess9" loCatId="process" qsTypeId="urn:microsoft.com/office/officeart/2005/8/quickstyle/simple1" qsCatId="simple" csTypeId="urn:microsoft.com/office/officeart/2005/8/colors/accent1_2" csCatId="accent1" phldr="1"/>
      <dgm:spPr/>
    </dgm:pt>
    <dgm:pt modelId="{67126406-AD12-4CA1-835D-79C765698135}">
      <dgm:prSet phldrT="[Text]" custT="1"/>
      <dgm:spPr/>
      <dgm:t>
        <a:bodyPr/>
        <a:lstStyle/>
        <a:p>
          <a:r>
            <a:rPr lang="en-US" sz="2200" smtClean="0">
              <a:latin typeface="Arial" panose="020B0604020202020204" pitchFamily="34" charset="0"/>
              <a:cs typeface="Arial" panose="020B0604020202020204" pitchFamily="34" charset="0"/>
            </a:rPr>
            <a:t>Tải 1 ảnh và làm mờ nó, giảm tiếng ồn</a:t>
          </a:r>
          <a:endParaRPr lang="en-US" sz="2200">
            <a:latin typeface="Arial" panose="020B0604020202020204" pitchFamily="34" charset="0"/>
            <a:cs typeface="Arial" panose="020B0604020202020204" pitchFamily="34" charset="0"/>
          </a:endParaRPr>
        </a:p>
      </dgm:t>
    </dgm:pt>
    <dgm:pt modelId="{7DE1DDC8-3939-4F0A-9CD2-141145254955}" type="parTrans" cxnId="{636AF493-AB0B-4241-BC9E-48D18B7963F5}">
      <dgm:prSet/>
      <dgm:spPr/>
      <dgm:t>
        <a:bodyPr/>
        <a:lstStyle/>
        <a:p>
          <a:endParaRPr lang="en-US" sz="2200">
            <a:latin typeface="Arial" panose="020B0604020202020204" pitchFamily="34" charset="0"/>
            <a:cs typeface="Arial" panose="020B0604020202020204" pitchFamily="34" charset="0"/>
          </a:endParaRPr>
        </a:p>
      </dgm:t>
    </dgm:pt>
    <dgm:pt modelId="{E0224675-B31A-4A16-A402-54BFA7482B31}" type="sibTrans" cxnId="{636AF493-AB0B-4241-BC9E-48D18B7963F5}">
      <dgm:prSet/>
      <dgm:spPr/>
      <dgm:t>
        <a:bodyPr/>
        <a:lstStyle/>
        <a:p>
          <a:endParaRPr lang="en-US" sz="2200">
            <a:latin typeface="Arial" panose="020B0604020202020204" pitchFamily="34" charset="0"/>
            <a:cs typeface="Arial" panose="020B0604020202020204" pitchFamily="34" charset="0"/>
          </a:endParaRPr>
        </a:p>
      </dgm:t>
    </dgm:pt>
    <dgm:pt modelId="{82089C97-BF65-4DAE-A304-C4BC9CDE3A31}">
      <dgm:prSet phldrT="[Text]" custT="1"/>
      <dgm:spPr/>
      <dgm:t>
        <a:bodyPr/>
        <a:lstStyle/>
        <a:p>
          <a:r>
            <a:rPr lang="en-US" sz="2200" dirty="0" err="1" smtClean="0">
              <a:latin typeface="Arial" panose="020B0604020202020204" pitchFamily="34" charset="0"/>
              <a:cs typeface="Arial" panose="020B0604020202020204" pitchFamily="34" charset="0"/>
            </a:rPr>
            <a:t>Áp</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dụng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biến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đổi</a:t>
          </a:r>
          <a:r>
            <a:rPr lang="en-US" sz="2200" dirty="0" smtClean="0">
              <a:latin typeface="Arial" panose="020B0604020202020204" pitchFamily="34" charset="0"/>
              <a:cs typeface="Arial" panose="020B0604020202020204" pitchFamily="34" charset="0"/>
            </a:rPr>
            <a:t> Hough Circle Transform </a:t>
          </a:r>
          <a:r>
            <a:rPr lang="en-US" sz="2200" dirty="0" err="1" smtClean="0">
              <a:latin typeface="Arial" panose="020B0604020202020204" pitchFamily="34" charset="0"/>
              <a:cs typeface="Arial" panose="020B0604020202020204" pitchFamily="34" charset="0"/>
            </a:rPr>
            <a:t>cho</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hình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ảnh</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mờ</a:t>
          </a:r>
          <a:endParaRPr lang="en-US" sz="2200" dirty="0">
            <a:latin typeface="Arial" panose="020B0604020202020204" pitchFamily="34" charset="0"/>
            <a:cs typeface="Arial" panose="020B0604020202020204" pitchFamily="34" charset="0"/>
          </a:endParaRPr>
        </a:p>
      </dgm:t>
    </dgm:pt>
    <dgm:pt modelId="{0999BD08-8515-47B6-A792-BD7F703C851F}" type="parTrans" cxnId="{CAB92DE0-17F5-4A15-B1A6-10087B669BBB}">
      <dgm:prSet/>
      <dgm:spPr/>
      <dgm:t>
        <a:bodyPr/>
        <a:lstStyle/>
        <a:p>
          <a:endParaRPr lang="en-US" sz="2200">
            <a:latin typeface="Arial" panose="020B0604020202020204" pitchFamily="34" charset="0"/>
            <a:cs typeface="Arial" panose="020B0604020202020204" pitchFamily="34" charset="0"/>
          </a:endParaRPr>
        </a:p>
      </dgm:t>
    </dgm:pt>
    <dgm:pt modelId="{A0B5CA08-DFDA-4DF2-A0C9-8D6B93197D3C}" type="sibTrans" cxnId="{CAB92DE0-17F5-4A15-B1A6-10087B669BBB}">
      <dgm:prSet/>
      <dgm:spPr/>
      <dgm:t>
        <a:bodyPr/>
        <a:lstStyle/>
        <a:p>
          <a:endParaRPr lang="en-US" sz="2200">
            <a:latin typeface="Arial" panose="020B0604020202020204" pitchFamily="34" charset="0"/>
            <a:cs typeface="Arial" panose="020B0604020202020204" pitchFamily="34" charset="0"/>
          </a:endParaRPr>
        </a:p>
      </dgm:t>
    </dgm:pt>
    <dgm:pt modelId="{3BEA3F6E-7D2D-4D5D-90B4-3B7836C4F15B}">
      <dgm:prSet phldrT="[Text]" custT="1"/>
      <dgm:spPr/>
      <dgm:t>
        <a:bodyPr/>
        <a:lstStyle/>
        <a:p>
          <a:r>
            <a:rPr lang="en-US" sz="2200" dirty="0" err="1" smtClean="0">
              <a:latin typeface="Arial" panose="020B0604020202020204" pitchFamily="34" charset="0"/>
              <a:cs typeface="Arial" panose="020B0604020202020204" pitchFamily="34" charset="0"/>
            </a:rPr>
            <a:t>Hiển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thị</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vòng</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tròn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được</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phát</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hiện</a:t>
          </a:r>
          <a:endParaRPr lang="en-US" sz="2200" dirty="0">
            <a:latin typeface="Arial" panose="020B0604020202020204" pitchFamily="34" charset="0"/>
            <a:cs typeface="Arial" panose="020B0604020202020204" pitchFamily="34" charset="0"/>
          </a:endParaRPr>
        </a:p>
      </dgm:t>
    </dgm:pt>
    <dgm:pt modelId="{10C5E747-AB02-46AA-A8BB-E91318FD9F43}" type="parTrans" cxnId="{A04800C3-91B7-4355-8406-861EF250E894}">
      <dgm:prSet/>
      <dgm:spPr/>
      <dgm:t>
        <a:bodyPr/>
        <a:lstStyle/>
        <a:p>
          <a:endParaRPr lang="en-US" sz="2200">
            <a:latin typeface="Arial" panose="020B0604020202020204" pitchFamily="34" charset="0"/>
            <a:cs typeface="Arial" panose="020B0604020202020204" pitchFamily="34" charset="0"/>
          </a:endParaRPr>
        </a:p>
      </dgm:t>
    </dgm:pt>
    <dgm:pt modelId="{2741AFDE-543B-4BD4-8410-5ADF39DC74F8}" type="sibTrans" cxnId="{A04800C3-91B7-4355-8406-861EF250E894}">
      <dgm:prSet/>
      <dgm:spPr/>
      <dgm:t>
        <a:bodyPr/>
        <a:lstStyle/>
        <a:p>
          <a:endParaRPr lang="en-US" sz="2200">
            <a:latin typeface="Arial" panose="020B0604020202020204" pitchFamily="34" charset="0"/>
            <a:cs typeface="Arial" panose="020B0604020202020204" pitchFamily="34" charset="0"/>
          </a:endParaRPr>
        </a:p>
      </dgm:t>
    </dgm:pt>
    <dgm:pt modelId="{268CCDA2-B1B8-4366-BA4E-2815E7B94FD9}" type="pres">
      <dgm:prSet presAssocID="{C0485EDE-E3FA-4D6B-A33A-597BD850BBB0}" presName="CompostProcess" presStyleCnt="0">
        <dgm:presLayoutVars>
          <dgm:dir/>
          <dgm:resizeHandles val="exact"/>
        </dgm:presLayoutVars>
      </dgm:prSet>
      <dgm:spPr/>
    </dgm:pt>
    <dgm:pt modelId="{1EB0C9B1-92DD-4EE5-A1EC-955307457DAA}" type="pres">
      <dgm:prSet presAssocID="{C0485EDE-E3FA-4D6B-A33A-597BD850BBB0}" presName="arrow" presStyleLbl="bgShp" presStyleIdx="0" presStyleCnt="1"/>
      <dgm:spPr/>
    </dgm:pt>
    <dgm:pt modelId="{8FE14B58-61C9-4191-8B3B-7B7DFEAE79C7}" type="pres">
      <dgm:prSet presAssocID="{C0485EDE-E3FA-4D6B-A33A-597BD850BBB0}" presName="linearProcess" presStyleCnt="0"/>
      <dgm:spPr/>
    </dgm:pt>
    <dgm:pt modelId="{ABB0CBD5-561B-4475-9428-37D897B4B264}" type="pres">
      <dgm:prSet presAssocID="{67126406-AD12-4CA1-835D-79C765698135}" presName="textNode" presStyleLbl="node1" presStyleIdx="0" presStyleCnt="3">
        <dgm:presLayoutVars>
          <dgm:bulletEnabled val="1"/>
        </dgm:presLayoutVars>
      </dgm:prSet>
      <dgm:spPr/>
      <dgm:t>
        <a:bodyPr/>
        <a:lstStyle/>
        <a:p>
          <a:endParaRPr lang="en-US"/>
        </a:p>
      </dgm:t>
    </dgm:pt>
    <dgm:pt modelId="{A003DC66-36BD-4351-BA63-BB3A7DE635C3}" type="pres">
      <dgm:prSet presAssocID="{E0224675-B31A-4A16-A402-54BFA7482B31}" presName="sibTrans" presStyleCnt="0"/>
      <dgm:spPr/>
    </dgm:pt>
    <dgm:pt modelId="{C8BFCEFA-1D7B-4855-9FA4-13D5F4B72C9F}" type="pres">
      <dgm:prSet presAssocID="{82089C97-BF65-4DAE-A304-C4BC9CDE3A31}" presName="textNode" presStyleLbl="node1" presStyleIdx="1" presStyleCnt="3">
        <dgm:presLayoutVars>
          <dgm:bulletEnabled val="1"/>
        </dgm:presLayoutVars>
      </dgm:prSet>
      <dgm:spPr/>
      <dgm:t>
        <a:bodyPr/>
        <a:lstStyle/>
        <a:p>
          <a:endParaRPr lang="en-US"/>
        </a:p>
      </dgm:t>
    </dgm:pt>
    <dgm:pt modelId="{922406C6-9A19-40E9-8CB8-4C962CB65AF4}" type="pres">
      <dgm:prSet presAssocID="{A0B5CA08-DFDA-4DF2-A0C9-8D6B93197D3C}" presName="sibTrans" presStyleCnt="0"/>
      <dgm:spPr/>
    </dgm:pt>
    <dgm:pt modelId="{B9342702-387B-42BC-B206-EE0F6A78B5FE}" type="pres">
      <dgm:prSet presAssocID="{3BEA3F6E-7D2D-4D5D-90B4-3B7836C4F15B}" presName="textNode" presStyleLbl="node1" presStyleIdx="2" presStyleCnt="3">
        <dgm:presLayoutVars>
          <dgm:bulletEnabled val="1"/>
        </dgm:presLayoutVars>
      </dgm:prSet>
      <dgm:spPr/>
      <dgm:t>
        <a:bodyPr/>
        <a:lstStyle/>
        <a:p>
          <a:endParaRPr lang="en-US"/>
        </a:p>
      </dgm:t>
    </dgm:pt>
  </dgm:ptLst>
  <dgm:cxnLst>
    <dgm:cxn modelId="{816EB087-C211-47A9-A7A5-BFF06632531E}" type="presOf" srcId="{67126406-AD12-4CA1-835D-79C765698135}" destId="{ABB0CBD5-561B-4475-9428-37D897B4B264}" srcOrd="0" destOrd="0" presId="urn:microsoft.com/office/officeart/2005/8/layout/hProcess9"/>
    <dgm:cxn modelId="{A04800C3-91B7-4355-8406-861EF250E894}" srcId="{C0485EDE-E3FA-4D6B-A33A-597BD850BBB0}" destId="{3BEA3F6E-7D2D-4D5D-90B4-3B7836C4F15B}" srcOrd="2" destOrd="0" parTransId="{10C5E747-AB02-46AA-A8BB-E91318FD9F43}" sibTransId="{2741AFDE-543B-4BD4-8410-5ADF39DC74F8}"/>
    <dgm:cxn modelId="{BD7DE2D9-F698-4B48-8148-D1753A3EF89A}" type="presOf" srcId="{82089C97-BF65-4DAE-A304-C4BC9CDE3A31}" destId="{C8BFCEFA-1D7B-4855-9FA4-13D5F4B72C9F}" srcOrd="0" destOrd="0" presId="urn:microsoft.com/office/officeart/2005/8/layout/hProcess9"/>
    <dgm:cxn modelId="{893B79ED-953F-4438-8E55-63E4470314A4}" type="presOf" srcId="{3BEA3F6E-7D2D-4D5D-90B4-3B7836C4F15B}" destId="{B9342702-387B-42BC-B206-EE0F6A78B5FE}" srcOrd="0" destOrd="0" presId="urn:microsoft.com/office/officeart/2005/8/layout/hProcess9"/>
    <dgm:cxn modelId="{636AF493-AB0B-4241-BC9E-48D18B7963F5}" srcId="{C0485EDE-E3FA-4D6B-A33A-597BD850BBB0}" destId="{67126406-AD12-4CA1-835D-79C765698135}" srcOrd="0" destOrd="0" parTransId="{7DE1DDC8-3939-4F0A-9CD2-141145254955}" sibTransId="{E0224675-B31A-4A16-A402-54BFA7482B31}"/>
    <dgm:cxn modelId="{A9AFB8E8-586E-4CCF-B691-DA333DA89B78}" type="presOf" srcId="{C0485EDE-E3FA-4D6B-A33A-597BD850BBB0}" destId="{268CCDA2-B1B8-4366-BA4E-2815E7B94FD9}" srcOrd="0" destOrd="0" presId="urn:microsoft.com/office/officeart/2005/8/layout/hProcess9"/>
    <dgm:cxn modelId="{CAB92DE0-17F5-4A15-B1A6-10087B669BBB}" srcId="{C0485EDE-E3FA-4D6B-A33A-597BD850BBB0}" destId="{82089C97-BF65-4DAE-A304-C4BC9CDE3A31}" srcOrd="1" destOrd="0" parTransId="{0999BD08-8515-47B6-A792-BD7F703C851F}" sibTransId="{A0B5CA08-DFDA-4DF2-A0C9-8D6B93197D3C}"/>
    <dgm:cxn modelId="{7909A1FD-1541-46AF-B3AE-69111D248C33}" type="presParOf" srcId="{268CCDA2-B1B8-4366-BA4E-2815E7B94FD9}" destId="{1EB0C9B1-92DD-4EE5-A1EC-955307457DAA}" srcOrd="0" destOrd="0" presId="urn:microsoft.com/office/officeart/2005/8/layout/hProcess9"/>
    <dgm:cxn modelId="{025E9FBE-430C-4A2F-990F-05A086C451E4}" type="presParOf" srcId="{268CCDA2-B1B8-4366-BA4E-2815E7B94FD9}" destId="{8FE14B58-61C9-4191-8B3B-7B7DFEAE79C7}" srcOrd="1" destOrd="0" presId="urn:microsoft.com/office/officeart/2005/8/layout/hProcess9"/>
    <dgm:cxn modelId="{A46081FD-FF15-478B-9940-9AB4004C17FD}" type="presParOf" srcId="{8FE14B58-61C9-4191-8B3B-7B7DFEAE79C7}" destId="{ABB0CBD5-561B-4475-9428-37D897B4B264}" srcOrd="0" destOrd="0" presId="urn:microsoft.com/office/officeart/2005/8/layout/hProcess9"/>
    <dgm:cxn modelId="{881B6E4D-9E27-4D51-9982-CD3C855B7184}" type="presParOf" srcId="{8FE14B58-61C9-4191-8B3B-7B7DFEAE79C7}" destId="{A003DC66-36BD-4351-BA63-BB3A7DE635C3}" srcOrd="1" destOrd="0" presId="urn:microsoft.com/office/officeart/2005/8/layout/hProcess9"/>
    <dgm:cxn modelId="{258B54A1-907C-4555-877A-C597F421C43C}" type="presParOf" srcId="{8FE14B58-61C9-4191-8B3B-7B7DFEAE79C7}" destId="{C8BFCEFA-1D7B-4855-9FA4-13D5F4B72C9F}" srcOrd="2" destOrd="0" presId="urn:microsoft.com/office/officeart/2005/8/layout/hProcess9"/>
    <dgm:cxn modelId="{8809EFC3-F97E-49A7-9F8E-839A3662C840}" type="presParOf" srcId="{8FE14B58-61C9-4191-8B3B-7B7DFEAE79C7}" destId="{922406C6-9A19-40E9-8CB8-4C962CB65AF4}" srcOrd="3" destOrd="0" presId="urn:microsoft.com/office/officeart/2005/8/layout/hProcess9"/>
    <dgm:cxn modelId="{8F3760F3-A022-46FE-B89A-70263EE869B4}" type="presParOf" srcId="{8FE14B58-61C9-4191-8B3B-7B7DFEAE79C7}" destId="{B9342702-387B-42BC-B206-EE0F6A78B5F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58118-BB7C-4A79-AEA1-0FAA600A2D04}">
      <dsp:nvSpPr>
        <dsp:cNvPr id="0" name=""/>
        <dsp:cNvSpPr/>
      </dsp:nvSpPr>
      <dsp:spPr>
        <a:xfrm>
          <a:off x="0" y="19426"/>
          <a:ext cx="8596668" cy="8611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Python </a:t>
          </a:r>
          <a:r>
            <a:rPr lang="en-US" sz="2400" kern="1200" dirty="0" err="1" smtClean="0">
              <a:latin typeface="Arial" panose="020B0604020202020204" pitchFamily="34" charset="0"/>
              <a:cs typeface="Arial" panose="020B0604020202020204" pitchFamily="34" charset="0"/>
            </a:rPr>
            <a:t>dễ</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dàng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kết</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nối</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với</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các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thành</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phần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khác</a:t>
          </a:r>
          <a:endParaRPr lang="en-US" sz="2400" kern="1200" dirty="0">
            <a:latin typeface="Arial" panose="020B0604020202020204" pitchFamily="34" charset="0"/>
            <a:cs typeface="Arial" panose="020B0604020202020204" pitchFamily="34" charset="0"/>
          </a:endParaRPr>
        </a:p>
      </dsp:txBody>
      <dsp:txXfrm>
        <a:off x="42036" y="61462"/>
        <a:ext cx="8512596" cy="777048"/>
      </dsp:txXfrm>
    </dsp:sp>
    <dsp:sp modelId="{6D2EA727-D9AF-4992-8261-351AD6ACE0FF}">
      <dsp:nvSpPr>
        <dsp:cNvPr id="0" name=""/>
        <dsp:cNvSpPr/>
      </dsp:nvSpPr>
      <dsp:spPr>
        <a:xfrm>
          <a:off x="0" y="1013026"/>
          <a:ext cx="8596668" cy="8611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Python </a:t>
          </a:r>
          <a:r>
            <a:rPr lang="en-US" sz="2400" kern="1200" dirty="0" err="1" smtClean="0">
              <a:latin typeface="Arial" panose="020B0604020202020204" pitchFamily="34" charset="0"/>
              <a:cs typeface="Arial" panose="020B0604020202020204" pitchFamily="34" charset="0"/>
            </a:rPr>
            <a:t>là</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ngôn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ngữ</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có</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khả</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năng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chạy</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trên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nhiều</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nền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tảng</a:t>
          </a:r>
          <a:r>
            <a:rPr lang="en-US" sz="2200" kern="1200" dirty="0" smtClean="0">
              <a:latin typeface="Arial" panose="020B0604020202020204" pitchFamily="34" charset="0"/>
              <a:cs typeface="Arial" panose="020B0604020202020204" pitchFamily="34" charset="0"/>
            </a:rPr>
            <a:t>.</a:t>
          </a:r>
          <a:endParaRPr lang="en-US" sz="2200" kern="1200" dirty="0">
            <a:latin typeface="Arial" panose="020B0604020202020204" pitchFamily="34" charset="0"/>
            <a:cs typeface="Arial" panose="020B0604020202020204" pitchFamily="34" charset="0"/>
          </a:endParaRPr>
        </a:p>
      </dsp:txBody>
      <dsp:txXfrm>
        <a:off x="42036" y="1055062"/>
        <a:ext cx="8512596" cy="777048"/>
      </dsp:txXfrm>
    </dsp:sp>
    <dsp:sp modelId="{9B280C8C-1815-4A89-9B64-0E3EB2EC50B1}">
      <dsp:nvSpPr>
        <dsp:cNvPr id="0" name=""/>
        <dsp:cNvSpPr/>
      </dsp:nvSpPr>
      <dsp:spPr>
        <a:xfrm>
          <a:off x="0" y="2006626"/>
          <a:ext cx="8596668" cy="8611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Python </a:t>
          </a:r>
          <a:r>
            <a:rPr lang="en-US" sz="2400" kern="1200" dirty="0" err="1" smtClean="0">
              <a:latin typeface="Arial" panose="020B0604020202020204" pitchFamily="34" charset="0"/>
              <a:cs typeface="Arial" panose="020B0604020202020204" pitchFamily="34" charset="0"/>
            </a:rPr>
            <a:t>rất</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đơn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giản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và</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dễ</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học</a:t>
          </a:r>
          <a:endParaRPr lang="en-US" sz="2400" kern="1200" dirty="0">
            <a:latin typeface="Arial" panose="020B0604020202020204" pitchFamily="34" charset="0"/>
            <a:cs typeface="Arial" panose="020B0604020202020204" pitchFamily="34" charset="0"/>
          </a:endParaRPr>
        </a:p>
      </dsp:txBody>
      <dsp:txXfrm>
        <a:off x="42036" y="2048662"/>
        <a:ext cx="8512596" cy="777048"/>
      </dsp:txXfrm>
    </dsp:sp>
    <dsp:sp modelId="{5A5AF087-993A-4BAB-BC00-BA6BDF8AEF4C}">
      <dsp:nvSpPr>
        <dsp:cNvPr id="0" name=""/>
        <dsp:cNvSpPr/>
      </dsp:nvSpPr>
      <dsp:spPr>
        <a:xfrm>
          <a:off x="0" y="3000226"/>
          <a:ext cx="8596668" cy="8611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Python </a:t>
          </a:r>
          <a:r>
            <a:rPr lang="en-US" sz="2400" kern="1200" dirty="0" err="1" smtClean="0">
              <a:latin typeface="Arial" panose="020B0604020202020204" pitchFamily="34" charset="0"/>
              <a:cs typeface="Arial" panose="020B0604020202020204" pitchFamily="34" charset="0"/>
            </a:rPr>
            <a:t>là</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ngôn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ngữ</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mã</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nguồn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mở</a:t>
          </a:r>
          <a:endParaRPr lang="en-US" sz="2400" kern="1200" dirty="0">
            <a:latin typeface="Arial" panose="020B0604020202020204" pitchFamily="34" charset="0"/>
            <a:cs typeface="Arial" panose="020B0604020202020204" pitchFamily="34" charset="0"/>
          </a:endParaRPr>
        </a:p>
      </dsp:txBody>
      <dsp:txXfrm>
        <a:off x="42036" y="3042262"/>
        <a:ext cx="8512596" cy="777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BB3EC-9B79-44C3-8E30-4D81550D8889}">
      <dsp:nvSpPr>
        <dsp:cNvPr id="0" name=""/>
        <dsp:cNvSpPr/>
      </dsp:nvSpPr>
      <dsp:spPr>
        <a:xfrm>
          <a:off x="1049" y="712590"/>
          <a:ext cx="4092652" cy="245559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latin typeface="Arial" panose="020B0604020202020204" pitchFamily="34" charset="0"/>
              <a:cs typeface="Arial" panose="020B0604020202020204" pitchFamily="34" charset="0"/>
            </a:rPr>
            <a:t>The Hough Line Transform </a:t>
          </a:r>
          <a:r>
            <a:rPr lang="en-US" sz="2400" kern="1200" dirty="0" err="1" smtClean="0">
              <a:latin typeface="Arial" panose="020B0604020202020204" pitchFamily="34" charset="0"/>
              <a:cs typeface="Arial" panose="020B0604020202020204" pitchFamily="34" charset="0"/>
            </a:rPr>
            <a:t>là</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một</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biến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đổi</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được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sử</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dụng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để</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phát</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hiện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các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đường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thẳng</a:t>
          </a:r>
          <a:r>
            <a:rPr lang="en-US" sz="2400" kern="1200" dirty="0" smtClean="0">
              <a:latin typeface="Arial" panose="020B0604020202020204" pitchFamily="34" charset="0"/>
              <a:cs typeface="Arial" panose="020B0604020202020204" pitchFamily="34" charset="0"/>
            </a:rPr>
            <a:t>.</a:t>
          </a:r>
          <a:endParaRPr lang="en-US" sz="2400" kern="1200" dirty="0">
            <a:latin typeface="Arial" panose="020B0604020202020204" pitchFamily="34" charset="0"/>
            <a:cs typeface="Arial" panose="020B0604020202020204" pitchFamily="34" charset="0"/>
          </a:endParaRPr>
        </a:p>
      </dsp:txBody>
      <dsp:txXfrm>
        <a:off x="1049" y="712590"/>
        <a:ext cx="4092652" cy="2455591"/>
      </dsp:txXfrm>
    </dsp:sp>
    <dsp:sp modelId="{05877953-66AA-43E5-8F22-24934E0F63BA}">
      <dsp:nvSpPr>
        <dsp:cNvPr id="0" name=""/>
        <dsp:cNvSpPr/>
      </dsp:nvSpPr>
      <dsp:spPr>
        <a:xfrm>
          <a:off x="4502966" y="712590"/>
          <a:ext cx="4092652" cy="245559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latin typeface="Arial" panose="020B0604020202020204" pitchFamily="34" charset="0"/>
              <a:cs typeface="Arial" panose="020B0604020202020204" pitchFamily="34" charset="0"/>
            </a:rPr>
            <a:t>Để</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áp</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dụng</a:t>
          </a:r>
          <a:r>
            <a:rPr lang="en-US" sz="2400" kern="1200" dirty="0" smtClean="0">
              <a:latin typeface="Arial" panose="020B0604020202020204" pitchFamily="34" charset="0"/>
              <a:cs typeface="Arial" panose="020B0604020202020204" pitchFamily="34" charset="0"/>
            </a:rPr>
            <a:t> Transform </a:t>
          </a:r>
          <a:r>
            <a:rPr lang="en-US" sz="2400" kern="1200" dirty="0" err="1" smtClean="0">
              <a:latin typeface="Arial" panose="020B0604020202020204" pitchFamily="34" charset="0"/>
              <a:cs typeface="Arial" panose="020B0604020202020204" pitchFamily="34" charset="0"/>
            </a:rPr>
            <a:t>đầu</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tiên</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chúng</a:t>
          </a:r>
          <a:r>
            <a:rPr lang="en-US" sz="2400" kern="1200" dirty="0" smtClean="0">
              <a:latin typeface="Arial" panose="020B0604020202020204" pitchFamily="34" charset="0"/>
              <a:cs typeface="Arial" panose="020B0604020202020204" pitchFamily="34" charset="0"/>
            </a:rPr>
            <a:t> ta </a:t>
          </a:r>
          <a:r>
            <a:rPr lang="en-US" sz="2400" kern="1200" dirty="0" err="1" smtClean="0">
              <a:latin typeface="Arial" panose="020B0604020202020204" pitchFamily="34" charset="0"/>
              <a:cs typeface="Arial" panose="020B0604020202020204" pitchFamily="34" charset="0"/>
            </a:rPr>
            <a:t>sẽ</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xem</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xét</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việc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tìm</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kiếm</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các</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đường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thẳng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trong</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một</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hình</a:t>
          </a:r>
          <a:r>
            <a:rPr lang="en-US" sz="2400" kern="1200" dirty="0" smtClean="0">
              <a:latin typeface="Arial" panose="020B0604020202020204" pitchFamily="34" charset="0"/>
              <a:cs typeface="Arial" panose="020B0604020202020204" pitchFamily="34" charset="0"/>
            </a:rPr>
            <a:t> </a:t>
          </a:r>
          <a:r>
            <a:rPr lang="en-US" sz="2400" kern="1200" dirty="0" err="1" smtClean="0">
              <a:latin typeface="Arial" panose="020B0604020202020204" pitchFamily="34" charset="0"/>
              <a:cs typeface="Arial" panose="020B0604020202020204" pitchFamily="34" charset="0"/>
            </a:rPr>
            <a:t>ảnh</a:t>
          </a:r>
          <a:endParaRPr lang="en-US" sz="2400" kern="1200" dirty="0">
            <a:latin typeface="Arial" panose="020B0604020202020204" pitchFamily="34" charset="0"/>
            <a:cs typeface="Arial" panose="020B0604020202020204" pitchFamily="34" charset="0"/>
          </a:endParaRPr>
        </a:p>
      </dsp:txBody>
      <dsp:txXfrm>
        <a:off x="4502966" y="712590"/>
        <a:ext cx="4092652" cy="2455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95C06-69F8-4141-8FB5-4A7C03100963}">
      <dsp:nvSpPr>
        <dsp:cNvPr id="0" name=""/>
        <dsp:cNvSpPr/>
      </dsp:nvSpPr>
      <dsp:spPr>
        <a:xfrm>
          <a:off x="0" y="583432"/>
          <a:ext cx="8596312" cy="98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813DA-0AF0-4452-A818-FECF78111A51}">
      <dsp:nvSpPr>
        <dsp:cNvPr id="0" name=""/>
        <dsp:cNvSpPr/>
      </dsp:nvSpPr>
      <dsp:spPr>
        <a:xfrm>
          <a:off x="429815" y="7792"/>
          <a:ext cx="6017418" cy="1151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1244600">
            <a:lnSpc>
              <a:spcPct val="90000"/>
            </a:lnSpc>
            <a:spcBef>
              <a:spcPct val="0"/>
            </a:spcBef>
            <a:spcAft>
              <a:spcPct val="35000"/>
            </a:spcAft>
          </a:pPr>
          <a:r>
            <a:rPr lang="en-US" sz="2800" kern="1200" dirty="0" err="1" smtClean="0">
              <a:latin typeface="Arial" panose="020B0604020202020204" pitchFamily="34" charset="0"/>
              <a:cs typeface="Arial" panose="020B0604020202020204" pitchFamily="34" charset="0"/>
            </a:rPr>
            <a:t>HoughLines</a:t>
          </a:r>
          <a:r>
            <a:rPr lang="en-US" sz="2800" kern="1200" dirty="0" smtClean="0">
              <a:latin typeface="Arial" panose="020B0604020202020204" pitchFamily="34" charset="0"/>
              <a:cs typeface="Arial" panose="020B0604020202020204" pitchFamily="34" charset="0"/>
            </a:rPr>
            <a:t>()</a:t>
          </a:r>
          <a:endParaRPr lang="en-US" sz="2800" kern="1200" dirty="0">
            <a:latin typeface="Arial" panose="020B0604020202020204" pitchFamily="34" charset="0"/>
            <a:cs typeface="Arial" panose="020B0604020202020204" pitchFamily="34" charset="0"/>
          </a:endParaRPr>
        </a:p>
      </dsp:txBody>
      <dsp:txXfrm>
        <a:off x="486016" y="63993"/>
        <a:ext cx="5905016" cy="1038878"/>
      </dsp:txXfrm>
    </dsp:sp>
    <dsp:sp modelId="{F79AD4DB-3A8F-4B85-BDB5-DAD98FB4846D}">
      <dsp:nvSpPr>
        <dsp:cNvPr id="0" name=""/>
        <dsp:cNvSpPr/>
      </dsp:nvSpPr>
      <dsp:spPr>
        <a:xfrm>
          <a:off x="0" y="2352472"/>
          <a:ext cx="8596312" cy="98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488224-9355-4897-A2C0-5EFD7ECC9E29}">
      <dsp:nvSpPr>
        <dsp:cNvPr id="0" name=""/>
        <dsp:cNvSpPr/>
      </dsp:nvSpPr>
      <dsp:spPr>
        <a:xfrm>
          <a:off x="429815" y="1776832"/>
          <a:ext cx="6017418" cy="1151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1244600">
            <a:lnSpc>
              <a:spcPct val="90000"/>
            </a:lnSpc>
            <a:spcBef>
              <a:spcPct val="0"/>
            </a:spcBef>
            <a:spcAft>
              <a:spcPct val="35000"/>
            </a:spcAft>
          </a:pPr>
          <a:r>
            <a:rPr lang="en-US" sz="2800" kern="1200" dirty="0" err="1" smtClean="0">
              <a:latin typeface="Arial" panose="020B0604020202020204" pitchFamily="34" charset="0"/>
              <a:cs typeface="Arial" panose="020B0604020202020204" pitchFamily="34" charset="0"/>
            </a:rPr>
            <a:t>HoughLinesP</a:t>
          </a:r>
          <a:r>
            <a:rPr lang="en-US" sz="2800" kern="1200" dirty="0" smtClean="0">
              <a:latin typeface="Arial" panose="020B0604020202020204" pitchFamily="34" charset="0"/>
              <a:cs typeface="Arial" panose="020B0604020202020204" pitchFamily="34" charset="0"/>
            </a:rPr>
            <a:t>()</a:t>
          </a:r>
          <a:endParaRPr lang="en-US" sz="2800" kern="1200" dirty="0">
            <a:latin typeface="Arial" panose="020B0604020202020204" pitchFamily="34" charset="0"/>
            <a:cs typeface="Arial" panose="020B0604020202020204" pitchFamily="34" charset="0"/>
          </a:endParaRPr>
        </a:p>
      </dsp:txBody>
      <dsp:txXfrm>
        <a:off x="486016" y="1833033"/>
        <a:ext cx="5905016" cy="1038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0C9B1-92DD-4EE5-A1EC-955307457DAA}">
      <dsp:nvSpPr>
        <dsp:cNvPr id="0" name=""/>
        <dsp:cNvSpPr/>
      </dsp:nvSpPr>
      <dsp:spPr>
        <a:xfrm>
          <a:off x="644723" y="0"/>
          <a:ext cx="7306865" cy="388143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0CBD5-561B-4475-9428-37D897B4B264}">
      <dsp:nvSpPr>
        <dsp:cNvPr id="0" name=""/>
        <dsp:cNvSpPr/>
      </dsp:nvSpPr>
      <dsp:spPr>
        <a:xfrm>
          <a:off x="0" y="1164431"/>
          <a:ext cx="2578893"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latin typeface="Arial" panose="020B0604020202020204" pitchFamily="34" charset="0"/>
              <a:cs typeface="Arial" panose="020B0604020202020204" pitchFamily="34" charset="0"/>
            </a:rPr>
            <a:t>Tải 1 ảnh và làm mờ nó, giảm tiếng ồn</a:t>
          </a:r>
          <a:endParaRPr lang="en-US" sz="2200" kern="1200">
            <a:latin typeface="Arial" panose="020B0604020202020204" pitchFamily="34" charset="0"/>
            <a:cs typeface="Arial" panose="020B0604020202020204" pitchFamily="34" charset="0"/>
          </a:endParaRPr>
        </a:p>
      </dsp:txBody>
      <dsp:txXfrm>
        <a:off x="75790" y="1240221"/>
        <a:ext cx="2427313" cy="1400994"/>
      </dsp:txXfrm>
    </dsp:sp>
    <dsp:sp modelId="{C8BFCEFA-1D7B-4855-9FA4-13D5F4B72C9F}">
      <dsp:nvSpPr>
        <dsp:cNvPr id="0" name=""/>
        <dsp:cNvSpPr/>
      </dsp:nvSpPr>
      <dsp:spPr>
        <a:xfrm>
          <a:off x="3008709" y="1164431"/>
          <a:ext cx="2578893"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latin typeface="Arial" panose="020B0604020202020204" pitchFamily="34" charset="0"/>
              <a:cs typeface="Arial" panose="020B0604020202020204" pitchFamily="34" charset="0"/>
            </a:rPr>
            <a:t>Áp</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dụng</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biến</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đổi</a:t>
          </a:r>
          <a:r>
            <a:rPr lang="en-US" sz="2200" kern="1200" dirty="0" smtClean="0">
              <a:latin typeface="Arial" panose="020B0604020202020204" pitchFamily="34" charset="0"/>
              <a:cs typeface="Arial" panose="020B0604020202020204" pitchFamily="34" charset="0"/>
            </a:rPr>
            <a:t> Hough Circle Transform </a:t>
          </a:r>
          <a:r>
            <a:rPr lang="en-US" sz="2200" kern="1200" dirty="0" err="1" smtClean="0">
              <a:latin typeface="Arial" panose="020B0604020202020204" pitchFamily="34" charset="0"/>
              <a:cs typeface="Arial" panose="020B0604020202020204" pitchFamily="34" charset="0"/>
            </a:rPr>
            <a:t>cho</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hình</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ảnh</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mờ</a:t>
          </a:r>
          <a:endParaRPr lang="en-US" sz="2200" kern="1200" dirty="0">
            <a:latin typeface="Arial" panose="020B0604020202020204" pitchFamily="34" charset="0"/>
            <a:cs typeface="Arial" panose="020B0604020202020204" pitchFamily="34" charset="0"/>
          </a:endParaRPr>
        </a:p>
      </dsp:txBody>
      <dsp:txXfrm>
        <a:off x="3084499" y="1240221"/>
        <a:ext cx="2427313" cy="1400994"/>
      </dsp:txXfrm>
    </dsp:sp>
    <dsp:sp modelId="{B9342702-387B-42BC-B206-EE0F6A78B5FE}">
      <dsp:nvSpPr>
        <dsp:cNvPr id="0" name=""/>
        <dsp:cNvSpPr/>
      </dsp:nvSpPr>
      <dsp:spPr>
        <a:xfrm>
          <a:off x="6017418" y="1164431"/>
          <a:ext cx="2578893" cy="15525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err="1" smtClean="0">
              <a:latin typeface="Arial" panose="020B0604020202020204" pitchFamily="34" charset="0"/>
              <a:cs typeface="Arial" panose="020B0604020202020204" pitchFamily="34" charset="0"/>
            </a:rPr>
            <a:t>Hiển</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thị</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vòng</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tròn</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được</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phát</a:t>
          </a:r>
          <a:r>
            <a:rPr lang="en-US" sz="2200" kern="1200" dirty="0" smtClean="0">
              <a:latin typeface="Arial" panose="020B0604020202020204" pitchFamily="34" charset="0"/>
              <a:cs typeface="Arial" panose="020B0604020202020204" pitchFamily="34" charset="0"/>
            </a:rPr>
            <a:t> </a:t>
          </a:r>
          <a:r>
            <a:rPr lang="en-US" sz="2200" kern="1200" dirty="0" err="1" smtClean="0">
              <a:latin typeface="Arial" panose="020B0604020202020204" pitchFamily="34" charset="0"/>
              <a:cs typeface="Arial" panose="020B0604020202020204" pitchFamily="34" charset="0"/>
            </a:rPr>
            <a:t>hiện</a:t>
          </a:r>
          <a:endParaRPr lang="en-US" sz="2200" kern="1200" dirty="0">
            <a:latin typeface="Arial" panose="020B0604020202020204" pitchFamily="34" charset="0"/>
            <a:cs typeface="Arial" panose="020B0604020202020204" pitchFamily="34" charset="0"/>
          </a:endParaRPr>
        </a:p>
      </dsp:txBody>
      <dsp:txXfrm>
        <a:off x="6093208" y="1240221"/>
        <a:ext cx="2427313" cy="14009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3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08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685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3008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9999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020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2896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465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561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14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3156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72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385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93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0417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10/21/2019</a:t>
            </a:fld>
            <a:endParaRPr lang="en-US" dirty="0"/>
          </a:p>
        </p:txBody>
      </p:sp>
    </p:spTree>
    <p:extLst>
      <p:ext uri="{BB962C8B-B14F-4D97-AF65-F5344CB8AC3E}">
        <p14:creationId xmlns:p14="http://schemas.microsoft.com/office/powerpoint/2010/main" val="238152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626351"/>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119" y="2061691"/>
            <a:ext cx="10306506" cy="1646302"/>
          </a:xfrm>
        </p:spPr>
        <p:txBody>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Đề</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tài</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Phát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hiện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thẳng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&amp;</a:t>
            </a:r>
            <a:b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tròn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bằng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phương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pháp</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biến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698176" y="4855199"/>
            <a:ext cx="8370178" cy="1442084"/>
          </a:xfrm>
        </p:spPr>
        <p:txBody>
          <a:bodyPr>
            <a:noAutofit/>
          </a:bodyPr>
          <a:lstStyle/>
          <a:p>
            <a:pPr algn="l"/>
            <a:r>
              <a:rPr lang="vi-VN" sz="2200" b="1" dirty="0">
                <a:solidFill>
                  <a:schemeClr val="tx1"/>
                </a:solidFill>
              </a:rPr>
              <a:t>Sinh viên thực hiện</a:t>
            </a:r>
            <a:r>
              <a:rPr lang="vi-VN" sz="2200" dirty="0">
                <a:solidFill>
                  <a:schemeClr val="tx1"/>
                </a:solidFill>
              </a:rPr>
              <a:t> 	</a:t>
            </a:r>
            <a:r>
              <a:rPr lang="en-US" sz="2200" b="1">
                <a:solidFill>
                  <a:schemeClr val="tx1"/>
                </a:solidFill>
              </a:rPr>
              <a:t>   </a:t>
            </a:r>
            <a:r>
              <a:rPr lang="vi-VN" sz="2200" b="1" smtClean="0">
                <a:solidFill>
                  <a:schemeClr val="tx1"/>
                </a:solidFill>
              </a:rPr>
              <a:t>:</a:t>
            </a:r>
            <a:r>
              <a:rPr lang="en-US" sz="2200" smtClean="0">
                <a:solidFill>
                  <a:schemeClr val="tx1"/>
                </a:solidFill>
              </a:rPr>
              <a:t>  Nguyễn Lê Xuân Phước</a:t>
            </a:r>
          </a:p>
          <a:p>
            <a:pPr algn="l"/>
            <a:r>
              <a:rPr lang="vi-VN" sz="2200" smtClean="0">
                <a:solidFill>
                  <a:schemeClr val="tx1"/>
                </a:solidFill>
              </a:rPr>
              <a:t>	 </a:t>
            </a:r>
            <a:r>
              <a:rPr lang="en-US" sz="2200" smtClean="0">
                <a:solidFill>
                  <a:schemeClr val="tx1"/>
                </a:solidFill>
              </a:rPr>
              <a:t>						Tôn Nữ Nguyên Hậu</a:t>
            </a:r>
          </a:p>
          <a:p>
            <a:pPr algn="l"/>
            <a:r>
              <a:rPr lang="en-US" sz="2200" smtClean="0">
                <a:solidFill>
                  <a:schemeClr val="tx1"/>
                </a:solidFill>
              </a:rPr>
              <a:t>	  						Đỗ Tống Quốc</a:t>
            </a:r>
            <a:endParaRPr lang="en-US" sz="2200" dirty="0">
              <a:solidFill>
                <a:schemeClr val="tx1"/>
              </a:solidFill>
            </a:endParaRPr>
          </a:p>
        </p:txBody>
      </p:sp>
      <p:sp>
        <p:nvSpPr>
          <p:cNvPr id="4" name="Rectangle 3"/>
          <p:cNvSpPr/>
          <p:nvPr/>
        </p:nvSpPr>
        <p:spPr>
          <a:xfrm>
            <a:off x="1618704" y="430475"/>
            <a:ext cx="7367337" cy="1631216"/>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000" b="1" dirty="0" err="1"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Đồ</a:t>
            </a:r>
            <a:r>
              <a:rPr lang="en-US" sz="5000" b="1" dirty="0"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 </a:t>
            </a:r>
            <a:r>
              <a:rPr lang="en-US" sz="5000" b="1" dirty="0" err="1"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án</a:t>
            </a:r>
            <a:r>
              <a:rPr lang="en-US" sz="5000" b="1" dirty="0"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 </a:t>
            </a:r>
            <a:r>
              <a:rPr lang="en-US" sz="5000" b="1" dirty="0" err="1"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môn</a:t>
            </a:r>
            <a:r>
              <a:rPr lang="en-US" sz="5000" b="1" dirty="0"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 </a:t>
            </a:r>
            <a:r>
              <a:rPr lang="en-US" sz="5000" b="1" dirty="0" err="1"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học</a:t>
            </a:r>
            <a:endParaRPr lang="en-US" sz="5000" b="1" dirty="0"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a:p>
            <a:pPr algn="ctr"/>
            <a:r>
              <a:rPr lang="en-US" sz="5000" b="1" dirty="0" smtClean="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rPr>
              <a:t>NHẬP MÔN XỬ LÝ ẢNH</a:t>
            </a:r>
            <a:endParaRPr lang="en-US" sz="5000" b="1" dirty="0">
              <a:ln w="9525">
                <a:solidFill>
                  <a:schemeClr val="bg1"/>
                </a:solidFill>
                <a:prstDash val="solid"/>
              </a:ln>
              <a:solidFill>
                <a:schemeClr val="accent1">
                  <a:lumMod val="75000"/>
                </a:schemeClr>
              </a:solidFill>
              <a:effectLst>
                <a:outerShdw blurRad="12700" dist="38100" dir="2700000" algn="tl" rotWithShape="0">
                  <a:schemeClr val="accent5">
                    <a:lumMod val="60000"/>
                    <a:lumOff val="40000"/>
                  </a:schemeClr>
                </a:outerShdw>
              </a:effectLst>
              <a:latin typeface="Arial" panose="020B0604020202020204" pitchFamily="34" charset="0"/>
              <a:cs typeface="Arial" panose="020B0604020202020204" pitchFamily="34" charset="0"/>
            </a:endParaRPr>
          </a:p>
        </p:txBody>
      </p:sp>
      <p:sp>
        <p:nvSpPr>
          <p:cNvPr id="5" name="Subtitle 2"/>
          <p:cNvSpPr txBox="1">
            <a:spLocks/>
          </p:cNvSpPr>
          <p:nvPr/>
        </p:nvSpPr>
        <p:spPr>
          <a:xfrm>
            <a:off x="1118878" y="4242310"/>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vi-VN" sz="2200" b="1" dirty="0" smtClean="0">
                <a:solidFill>
                  <a:schemeClr val="tx1"/>
                </a:solidFill>
              </a:rPr>
              <a:t>Giảng viên hướng dẫn 	:  </a:t>
            </a:r>
            <a:r>
              <a:rPr lang="vi-VN" sz="2200" dirty="0" smtClean="0">
                <a:solidFill>
                  <a:schemeClr val="tx1"/>
                </a:solidFill>
              </a:rPr>
              <a:t>Ngô Th</a:t>
            </a:r>
            <a:r>
              <a:rPr lang="en-US" sz="2200" dirty="0" err="1" smtClean="0">
                <a:solidFill>
                  <a:schemeClr val="tx1"/>
                </a:solidFill>
              </a:rPr>
              <a:t>anh</a:t>
            </a:r>
            <a:r>
              <a:rPr lang="en-US" sz="2200" dirty="0" smtClean="0">
                <a:solidFill>
                  <a:schemeClr val="tx1"/>
                </a:solidFill>
              </a:rPr>
              <a:t> </a:t>
            </a:r>
            <a:r>
              <a:rPr lang="en-US" sz="2200" dirty="0" err="1" smtClean="0">
                <a:solidFill>
                  <a:schemeClr val="tx1"/>
                </a:solidFill>
              </a:rPr>
              <a:t>Tú</a:t>
            </a:r>
            <a:endParaRPr lang="en-US" sz="2200" dirty="0">
              <a:solidFill>
                <a:schemeClr val="tx1"/>
              </a:solidFill>
            </a:endParaRPr>
          </a:p>
        </p:txBody>
      </p:sp>
    </p:spTree>
    <p:extLst>
      <p:ext uri="{BB962C8B-B14F-4D97-AF65-F5344CB8AC3E}">
        <p14:creationId xmlns:p14="http://schemas.microsoft.com/office/powerpoint/2010/main" val="335190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571" y="182142"/>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Hệ</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tọa</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độ</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Polar</a:t>
            </a:r>
          </a:p>
        </p:txBody>
      </p:sp>
      <p:sp>
        <p:nvSpPr>
          <p:cNvPr id="3" name="Content Placeholder 2"/>
          <p:cNvSpPr>
            <a:spLocks noGrp="1"/>
          </p:cNvSpPr>
          <p:nvPr>
            <p:ph idx="1"/>
          </p:nvPr>
        </p:nvSpPr>
        <p:spPr>
          <a:xfrm>
            <a:off x="672571" y="1422401"/>
            <a:ext cx="4274228" cy="5077364"/>
          </a:xfrm>
        </p:spPr>
        <p:txBody>
          <a:bodyPr>
            <a:normAutofit/>
          </a:bodyPr>
          <a:lstStyle/>
          <a:p>
            <a:pPr algn="just"/>
            <a:r>
              <a:rPr lang="en-US" sz="2400" dirty="0" err="1">
                <a:solidFill>
                  <a:schemeClr val="tx1"/>
                </a:solidFill>
                <a:latin typeface="Arial" panose="020B0604020202020204" pitchFamily="34" charset="0"/>
                <a:cs typeface="Arial" panose="020B0604020202020204" pitchFamily="34" charset="0"/>
              </a:rPr>
              <a:t>Đối</a:t>
            </a:r>
            <a:r>
              <a:rPr lang="en-US" sz="2400" dirty="0">
                <a:solidFill>
                  <a:schemeClr val="tx1"/>
                </a:solidFill>
                <a:latin typeface="Arial" panose="020B0604020202020204" pitchFamily="34" charset="0"/>
                <a:cs typeface="Arial" panose="020B0604020202020204" pitchFamily="34" charset="0"/>
              </a:rPr>
              <a:t> vs Hough Transform </a:t>
            </a:r>
            <a:r>
              <a:rPr lang="en-US" sz="2400" dirty="0" err="1">
                <a:solidFill>
                  <a:schemeClr val="tx1"/>
                </a:solidFill>
                <a:latin typeface="Arial" panose="020B0604020202020204" pitchFamily="34" charset="0"/>
                <a:cs typeface="Arial" panose="020B0604020202020204" pitchFamily="34" charset="0"/>
              </a:rPr>
              <a:t>chúng</a:t>
            </a:r>
            <a:r>
              <a:rPr lang="en-US" sz="2400" dirty="0">
                <a:solidFill>
                  <a:schemeClr val="tx1"/>
                </a:solidFill>
                <a:latin typeface="Arial" panose="020B0604020202020204" pitchFamily="34" charset="0"/>
                <a:cs typeface="Arial" panose="020B0604020202020204" pitchFamily="34" charset="0"/>
              </a:rPr>
              <a:t> ta </a:t>
            </a:r>
            <a:r>
              <a:rPr lang="en-US" sz="2400" dirty="0" err="1">
                <a:solidFill>
                  <a:schemeClr val="tx1"/>
                </a:solidFill>
                <a:latin typeface="Arial" panose="020B0604020202020204" pitchFamily="34" charset="0"/>
                <a:cs typeface="Arial" panose="020B0604020202020204" pitchFamily="34" charset="0"/>
              </a:rPr>
              <a:t>biểu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diễn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tọa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Polar.Do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phương</a:t>
            </a:r>
            <a:r>
              <a:rPr lang="en-US" sz="2400" dirty="0">
                <a:solidFill>
                  <a:schemeClr val="tx1"/>
                </a:solidFill>
                <a:latin typeface="Arial" panose="020B0604020202020204" pitchFamily="34" charset="0"/>
                <a:cs typeface="Arial" panose="020B0604020202020204" pitchFamily="34" charset="0"/>
              </a:rPr>
              <a:t> ta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phương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r>
              <a:rPr lang="en-US" sz="2400" dirty="0">
                <a:solidFill>
                  <a:schemeClr val="tx1"/>
                </a:solidFill>
                <a:latin typeface="Arial" panose="020B0604020202020204" pitchFamily="34" charset="0"/>
                <a:cs typeface="Arial" panose="020B0604020202020204" pitchFamily="34" charset="0"/>
              </a:rPr>
              <a:t>:</a:t>
            </a:r>
          </a:p>
          <a:p>
            <a:pPr algn="just"/>
            <a:endParaRPr lang="en-US" sz="2400" dirty="0" smtClean="0">
              <a:solidFill>
                <a:schemeClr val="tx1"/>
              </a:solidFill>
              <a:latin typeface="Arial" panose="020B0604020202020204" pitchFamily="34" charset="0"/>
              <a:cs typeface="Arial" panose="020B0604020202020204" pitchFamily="34" charset="0"/>
            </a:endParaRPr>
          </a:p>
          <a:p>
            <a:pPr algn="just"/>
            <a:endParaRPr lang="en-US" sz="2400" dirty="0">
              <a:solidFill>
                <a:schemeClr val="tx1"/>
              </a:solidFill>
              <a:latin typeface="Arial" panose="020B0604020202020204" pitchFamily="34" charset="0"/>
              <a:cs typeface="Arial" panose="020B0604020202020204" pitchFamily="34" charset="0"/>
            </a:endParaRPr>
          </a:p>
          <a:p>
            <a:pPr marL="0" indent="0" algn="just">
              <a:buNone/>
            </a:pPr>
            <a:r>
              <a:rPr lang="en-US" sz="2400" dirty="0" smtClean="0">
                <a:solidFill>
                  <a:schemeClr val="tx1"/>
                </a:solidFill>
                <a:latin typeface="Arial" panose="020B0604020202020204" pitchFamily="34" charset="0"/>
                <a:cs typeface="Arial" panose="020B0604020202020204" pitchFamily="34" charset="0"/>
              </a:rPr>
              <a:t>=&gt; r=</a:t>
            </a:r>
            <a:r>
              <a:rPr lang="en-US" sz="2400" dirty="0" err="1" smtClean="0">
                <a:solidFill>
                  <a:schemeClr val="tx1"/>
                </a:solidFill>
                <a:latin typeface="Arial" panose="020B0604020202020204" pitchFamily="34" charset="0"/>
                <a:cs typeface="Arial" panose="020B0604020202020204" pitchFamily="34" charset="0"/>
              </a:rPr>
              <a:t>x.cosθ</a:t>
            </a: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y.sinθ</a:t>
            </a:r>
            <a:endParaRPr lang="en-US" sz="2400" dirty="0" smtClean="0">
              <a:solidFill>
                <a:schemeClr val="tx1"/>
              </a:solidFill>
              <a:latin typeface="Arial" panose="020B0604020202020204" pitchFamily="34" charset="0"/>
              <a:cs typeface="Arial" panose="020B0604020202020204" pitchFamily="34" charset="0"/>
            </a:endParaRPr>
          </a:p>
          <a:p>
            <a:pPr marL="0" indent="0" algn="just">
              <a:buNone/>
            </a:pPr>
            <a:r>
              <a:rPr lang="en-US" sz="2400" dirty="0">
                <a:solidFill>
                  <a:schemeClr val="tx1"/>
                </a:solidFill>
                <a:latin typeface="Arial" panose="020B0604020202020204" pitchFamily="34" charset="0"/>
                <a:cs typeface="Arial" panose="020B0604020202020204" pitchFamily="34" charset="0"/>
              </a:rPr>
              <a:t>(x0, y0</a:t>
            </a:r>
            <a:r>
              <a:rPr lang="en-US" sz="2400" dirty="0" smtClean="0">
                <a:solidFill>
                  <a:schemeClr val="tx1"/>
                </a:solidFill>
                <a:latin typeface="Arial" panose="020B0604020202020204" pitchFamily="34" charset="0"/>
                <a:cs typeface="Arial" panose="020B0604020202020204" pitchFamily="34" charset="0"/>
              </a:rPr>
              <a:t>)=&gt; </a:t>
            </a:r>
            <a:r>
              <a:rPr lang="en-US" sz="2400" dirty="0" err="1" smtClean="0">
                <a:solidFill>
                  <a:schemeClr val="tx1"/>
                </a:solidFill>
                <a:latin typeface="Arial" panose="020B0604020202020204" pitchFamily="34" charset="0"/>
                <a:cs typeface="Arial" panose="020B0604020202020204" pitchFamily="34" charset="0"/>
              </a:rPr>
              <a:t>rθ</a:t>
            </a:r>
            <a:r>
              <a:rPr lang="en-US" sz="2400" dirty="0" smtClean="0">
                <a:solidFill>
                  <a:schemeClr val="tx1"/>
                </a:solidFill>
                <a:latin typeface="Arial" panose="020B0604020202020204" pitchFamily="34" charset="0"/>
                <a:cs typeface="Arial" panose="020B0604020202020204" pitchFamily="34" charset="0"/>
              </a:rPr>
              <a:t>=x0</a:t>
            </a:r>
            <a:r>
              <a:rPr lang="en-US" sz="2400" dirty="0">
                <a:solidFill>
                  <a:schemeClr val="tx1"/>
                </a:solidFill>
                <a:latin typeface="Arial" panose="020B0604020202020204" pitchFamily="34" charset="0"/>
                <a:cs typeface="Arial" panose="020B0604020202020204" pitchFamily="34" charset="0"/>
              </a:rPr>
              <a:t>⋅cosθ+y0⋅sinθ</a:t>
            </a:r>
          </a:p>
          <a:p>
            <a:pPr marL="0" indent="0" algn="just">
              <a:buNone/>
            </a:pPr>
            <a:endParaRPr lang="en-US" sz="2200" dirty="0" smtClean="0">
              <a:solidFill>
                <a:schemeClr val="tx1"/>
              </a:solidFill>
              <a:latin typeface="Arial" panose="020B0604020202020204" pitchFamily="34" charset="0"/>
              <a:cs typeface="Arial" panose="020B0604020202020204" pitchFamily="34" charset="0"/>
            </a:endParaRPr>
          </a:p>
          <a:p>
            <a:pPr marL="0" indent="0" algn="just">
              <a:buNone/>
            </a:pPr>
            <a:endParaRPr lang="en-US" sz="2200" dirty="0">
              <a:solidFill>
                <a:schemeClr val="tx1"/>
              </a:solidFill>
              <a:latin typeface="Arial" panose="020B0604020202020204" pitchFamily="34" charset="0"/>
              <a:cs typeface="Arial" panose="020B0604020202020204" pitchFamily="34"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013" y="1925637"/>
            <a:ext cx="3721963" cy="284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71" y="3640855"/>
            <a:ext cx="3592553" cy="11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35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58" y="178280"/>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Ví</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dụ</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9145" y="1755148"/>
            <a:ext cx="4964229" cy="3880773"/>
          </a:xfrm>
        </p:spPr>
        <p:txBody>
          <a:bodyPr>
            <a:normAutofit/>
          </a:bodyPr>
          <a:lstStyle/>
          <a:p>
            <a:pPr algn="just"/>
            <a:r>
              <a:rPr lang="en-US" sz="2400" dirty="0" err="1">
                <a:solidFill>
                  <a:schemeClr val="tx1"/>
                </a:solidFill>
                <a:latin typeface="Arial" panose="020B0604020202020204" pitchFamily="34" charset="0"/>
                <a:cs typeface="Arial" panose="020B0604020202020204" pitchFamily="34" charset="0"/>
              </a:rPr>
              <a:t>Nếu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chúng</a:t>
            </a:r>
            <a:r>
              <a:rPr lang="en-US" sz="2400" dirty="0">
                <a:solidFill>
                  <a:schemeClr val="tx1"/>
                </a:solidFill>
                <a:latin typeface="Arial" panose="020B0604020202020204" pitchFamily="34" charset="0"/>
                <a:cs typeface="Arial" panose="020B0604020202020204" pitchFamily="34" charset="0"/>
              </a:rPr>
              <a:t> ta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cặp</a:t>
            </a:r>
            <a:r>
              <a:rPr lang="en-US" sz="2400" dirty="0">
                <a:solidFill>
                  <a:schemeClr val="tx1"/>
                </a:solidFill>
                <a:latin typeface="Arial" panose="020B0604020202020204" pitchFamily="34" charset="0"/>
                <a:cs typeface="Arial" panose="020B0604020202020204" pitchFamily="34" charset="0"/>
              </a:rPr>
              <a:t> (x0, y0), </a:t>
            </a:r>
            <a:r>
              <a:rPr lang="en-US" sz="2400" dirty="0" err="1">
                <a:solidFill>
                  <a:schemeClr val="tx1"/>
                </a:solidFill>
                <a:latin typeface="Arial" panose="020B0604020202020204" pitchFamily="34" charset="0"/>
                <a:cs typeface="Arial" panose="020B0604020202020204" pitchFamily="34" charset="0"/>
              </a:rPr>
              <a:t>chúng</a:t>
            </a:r>
            <a:r>
              <a:rPr lang="en-US" sz="2400" dirty="0">
                <a:solidFill>
                  <a:schemeClr val="tx1"/>
                </a:solidFill>
                <a:latin typeface="Arial" panose="020B0604020202020204" pitchFamily="34" charset="0"/>
                <a:cs typeface="Arial" panose="020B0604020202020204" pitchFamily="34" charset="0"/>
              </a:rPr>
              <a:t> ta </a:t>
            </a:r>
            <a:r>
              <a:rPr lang="en-US" sz="2400" dirty="0" err="1">
                <a:solidFill>
                  <a:schemeClr val="tx1"/>
                </a:solidFill>
                <a:latin typeface="Arial" panose="020B0604020202020204" pitchFamily="34" charset="0"/>
                <a:cs typeface="Arial" panose="020B0604020202020204" pitchFamily="34" charset="0"/>
              </a:rPr>
              <a:t>sẽ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a:t>
            </a:r>
            <a:r>
              <a:rPr lang="en-US" sz="2400" dirty="0">
                <a:solidFill>
                  <a:schemeClr val="tx1"/>
                </a:solidFill>
                <a:latin typeface="Arial" panose="020B0604020202020204" pitchFamily="34" charset="0"/>
                <a:cs typeface="Arial" panose="020B0604020202020204" pitchFamily="34" charset="0"/>
              </a:rPr>
              <a:t> qua </a:t>
            </a:r>
            <a:r>
              <a:rPr lang="en-US" sz="2400" dirty="0" err="1">
                <a:solidFill>
                  <a:schemeClr val="tx1"/>
                </a:solidFill>
                <a:latin typeface="Arial" panose="020B0604020202020204" pitchFamily="34" charset="0"/>
                <a:cs typeface="Arial" panose="020B0604020202020204" pitchFamily="34" charset="0"/>
              </a:rPr>
              <a:t>nó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chúng</a:t>
            </a:r>
            <a:r>
              <a:rPr lang="en-US" sz="2400" dirty="0">
                <a:solidFill>
                  <a:schemeClr val="tx1"/>
                </a:solidFill>
                <a:latin typeface="Arial" panose="020B0604020202020204" pitchFamily="34" charset="0"/>
                <a:cs typeface="Arial" panose="020B0604020202020204" pitchFamily="34" charset="0"/>
              </a:rPr>
              <a:t> ta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sin</a:t>
            </a:r>
            <a:r>
              <a:rPr lang="en-US" sz="2400" dirty="0" smtClean="0">
                <a:solidFill>
                  <a:schemeClr val="tx1"/>
                </a:solidFill>
                <a:latin typeface="Arial" panose="020B0604020202020204" pitchFamily="34" charset="0"/>
                <a:cs typeface="Arial" panose="020B0604020202020204" pitchFamily="34" charset="0"/>
              </a:rPr>
              <a:t>.</a:t>
            </a:r>
          </a:p>
          <a:p>
            <a:pPr algn="just"/>
            <a:r>
              <a:rPr lang="en-US" sz="2400" dirty="0" err="1">
                <a:solidFill>
                  <a:schemeClr val="tx1"/>
                </a:solidFill>
                <a:latin typeface="Arial" panose="020B0604020202020204" pitchFamily="34" charset="0"/>
                <a:cs typeface="Arial" panose="020B0604020202020204" pitchFamily="34" charset="0"/>
              </a:rPr>
              <a:t>với</a:t>
            </a:r>
            <a:r>
              <a:rPr lang="en-US" sz="2400" dirty="0">
                <a:solidFill>
                  <a:schemeClr val="tx1"/>
                </a:solidFill>
                <a:latin typeface="Arial" panose="020B0604020202020204" pitchFamily="34" charset="0"/>
                <a:cs typeface="Arial" panose="020B0604020202020204" pitchFamily="34" charset="0"/>
              </a:rPr>
              <a:t> x0=8, y0=6 </a:t>
            </a:r>
            <a:r>
              <a:rPr lang="en-US" sz="2400" dirty="0" err="1">
                <a:solidFill>
                  <a:schemeClr val="tx1"/>
                </a:solidFill>
                <a:latin typeface="Arial" panose="020B0604020202020204" pitchFamily="34" charset="0"/>
                <a:cs typeface="Arial" panose="020B0604020202020204" pitchFamily="34" charset="0"/>
              </a:rPr>
              <a:t>chúng</a:t>
            </a:r>
            <a:r>
              <a:rPr lang="en-US" sz="2400" dirty="0">
                <a:solidFill>
                  <a:schemeClr val="tx1"/>
                </a:solidFill>
                <a:latin typeface="Arial" panose="020B0604020202020204" pitchFamily="34" charset="0"/>
                <a:cs typeface="Arial" panose="020B0604020202020204" pitchFamily="34" charset="0"/>
              </a:rPr>
              <a:t> ta </a:t>
            </a:r>
            <a:r>
              <a:rPr lang="en-US" sz="2400" dirty="0" err="1">
                <a:solidFill>
                  <a:schemeClr val="tx1"/>
                </a:solidFill>
                <a:latin typeface="Arial" panose="020B0604020202020204" pitchFamily="34" charset="0"/>
                <a:cs typeface="Arial" panose="020B0604020202020204" pitchFamily="34" charset="0"/>
              </a:rPr>
              <a:t>sẽ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sơ</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đồ</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sau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1 </a:t>
            </a:r>
            <a:r>
              <a:rPr lang="en-US" sz="2400" dirty="0" err="1">
                <a:solidFill>
                  <a:schemeClr val="tx1"/>
                </a:solidFill>
                <a:latin typeface="Arial" panose="020B0604020202020204" pitchFamily="34" charset="0"/>
                <a:cs typeface="Arial" panose="020B0604020202020204" pitchFamily="34" charset="0"/>
              </a:rPr>
              <a:t>mặt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phẳng</a:t>
            </a:r>
            <a:r>
              <a:rPr lang="en-US" sz="2400" dirty="0">
                <a:solidFill>
                  <a:schemeClr val="tx1"/>
                </a:solidFill>
                <a:latin typeface="Arial" panose="020B0604020202020204" pitchFamily="34" charset="0"/>
                <a:cs typeface="Arial" panose="020B0604020202020204" pitchFamily="34" charset="0"/>
              </a:rPr>
              <a:t>  θ - r):</a:t>
            </a:r>
          </a:p>
          <a:p>
            <a:pPr algn="just"/>
            <a:endParaRPr lang="en-US" sz="2200" dirty="0">
              <a:solidFill>
                <a:schemeClr val="tx1"/>
              </a:solidFill>
              <a:latin typeface="Arial" panose="020B0604020202020204" pitchFamily="34" charset="0"/>
              <a:cs typeface="Arial" panose="020B0604020202020204" pitchFamily="34" charset="0"/>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374" y="1755148"/>
            <a:ext cx="4384399" cy="288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454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58" y="178280"/>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Ví</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dụ</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9145" y="1499080"/>
            <a:ext cx="4964229" cy="4429421"/>
          </a:xfrm>
        </p:spPr>
        <p:txBody>
          <a:bodyPr>
            <a:normAutofit/>
          </a:bodyPr>
          <a:lstStyle/>
          <a:p>
            <a:pPr algn="just"/>
            <a:r>
              <a:rPr lang="vi-VN" sz="2400" dirty="0">
                <a:solidFill>
                  <a:schemeClr val="tx1"/>
                </a:solidFill>
                <a:cs typeface="Arial" panose="020B0604020202020204" pitchFamily="34" charset="0"/>
              </a:rPr>
              <a:t>Xét trong khoảng r&gt;0 và 0&lt;</a:t>
            </a:r>
            <a:r>
              <a:rPr lang="el-GR" sz="2400" dirty="0">
                <a:solidFill>
                  <a:schemeClr val="tx1"/>
                </a:solidFill>
                <a:cs typeface="Arial" panose="020B0604020202020204" pitchFamily="34" charset="0"/>
              </a:rPr>
              <a:t>θ&lt;2π. </a:t>
            </a:r>
            <a:r>
              <a:rPr lang="vi-VN" sz="2400" dirty="0">
                <a:solidFill>
                  <a:schemeClr val="tx1"/>
                </a:solidFill>
                <a:cs typeface="Arial" panose="020B0604020202020204" pitchFamily="34" charset="0"/>
              </a:rPr>
              <a:t>Chúng ta có thể thực hiện thao tác tương tự như trên cho tất cả các điểm trong một hình ảnh. Nếu các đường sin của hai điểm khác nhau giao nhau trong mặt phẳng </a:t>
            </a:r>
            <a:r>
              <a:rPr lang="el-GR" sz="2400" dirty="0">
                <a:solidFill>
                  <a:schemeClr val="tx1"/>
                </a:solidFill>
                <a:cs typeface="Arial" panose="020B0604020202020204" pitchFamily="34" charset="0"/>
              </a:rPr>
              <a:t>θ – </a:t>
            </a:r>
            <a:r>
              <a:rPr lang="vi-VN" sz="2400" dirty="0">
                <a:solidFill>
                  <a:schemeClr val="tx1"/>
                </a:solidFill>
                <a:cs typeface="Arial" panose="020B0604020202020204" pitchFamily="34" charset="0"/>
              </a:rPr>
              <a:t>r ,điều đó có nghĩa 2 điểm cùng thuộc 1 đường thẳng. Ví dụ: vẽ thêm 2 điểm  x1=4, y1=9 và x2=12, y2=3.Ta được sơ đồ: </a:t>
            </a:r>
            <a:endParaRPr lang="en-US" sz="2200" dirty="0">
              <a:solidFill>
                <a:schemeClr val="tx1"/>
              </a:solidFill>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486287" y="1676880"/>
            <a:ext cx="4738537" cy="3352320"/>
          </a:xfrm>
          <a:prstGeom prst="rect">
            <a:avLst/>
          </a:prstGeom>
        </p:spPr>
      </p:pic>
    </p:spTree>
    <p:extLst>
      <p:ext uri="{BB962C8B-B14F-4D97-AF65-F5344CB8AC3E}">
        <p14:creationId xmlns:p14="http://schemas.microsoft.com/office/powerpoint/2010/main" val="2564692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55917"/>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OpenCv</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triển</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khai</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2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loại</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 Line Transform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5870672"/>
              </p:ext>
            </p:extLst>
          </p:nvPr>
        </p:nvGraphicFramePr>
        <p:xfrm>
          <a:off x="677863" y="2160588"/>
          <a:ext cx="8596312" cy="33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284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HoughLines</a:t>
            </a: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dirty="0"/>
          </a:p>
        </p:txBody>
      </p:sp>
      <p:sp>
        <p:nvSpPr>
          <p:cNvPr id="3" name="Content Placeholder 2"/>
          <p:cNvSpPr>
            <a:spLocks noGrp="1"/>
          </p:cNvSpPr>
          <p:nvPr>
            <p:ph idx="1"/>
          </p:nvPr>
        </p:nvSpPr>
        <p:spPr/>
        <p:txBody>
          <a:bodyPr>
            <a:normAutofit/>
          </a:bodyPr>
          <a:lstStyle/>
          <a:p>
            <a:r>
              <a:rPr lang="en-US" sz="2400" dirty="0" err="1">
                <a:solidFill>
                  <a:schemeClr val="tx1"/>
                </a:solidFill>
                <a:latin typeface="Arial" panose="020B0604020202020204" pitchFamily="34" charset="0"/>
                <a:cs typeface="Arial" panose="020B0604020202020204" pitchFamily="34" charset="0"/>
              </a:rPr>
              <a:t>Đầu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cạnh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bằng</a:t>
            </a:r>
            <a:r>
              <a:rPr lang="en-US" sz="2400" dirty="0">
                <a:solidFill>
                  <a:schemeClr val="tx1"/>
                </a:solidFill>
                <a:latin typeface="Arial" panose="020B0604020202020204" pitchFamily="34" charset="0"/>
                <a:cs typeface="Arial" panose="020B0604020202020204" pitchFamily="34" charset="0"/>
              </a:rPr>
              <a:t> Canny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chuyển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về</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xám</a:t>
            </a:r>
            <a:r>
              <a:rPr lang="en-US" sz="2400" dirty="0">
                <a:solidFill>
                  <a:schemeClr val="tx1"/>
                </a:solidFill>
                <a:latin typeface="Arial" panose="020B0604020202020204" pitchFamily="34" charset="0"/>
                <a:cs typeface="Arial" panose="020B0604020202020204" pitchFamily="34" charset="0"/>
              </a:rPr>
              <a:t>:</a:t>
            </a:r>
          </a:p>
          <a:p>
            <a:pPr marL="0" indent="0">
              <a:buNone/>
            </a:pPr>
            <a:r>
              <a:rPr lang="en-US" sz="2200" dirty="0" err="1">
                <a:solidFill>
                  <a:srgbClr val="FF0000"/>
                </a:solidFill>
                <a:latin typeface="Arial" panose="020B0604020202020204" pitchFamily="34" charset="0"/>
                <a:cs typeface="Arial" panose="020B0604020202020204" pitchFamily="34" charset="0"/>
              </a:rPr>
              <a:t>src</a:t>
            </a:r>
            <a:r>
              <a:rPr lang="en-US" sz="2200" dirty="0">
                <a:solidFill>
                  <a:srgbClr val="FF0000"/>
                </a:solidFill>
                <a:latin typeface="Arial" panose="020B0604020202020204" pitchFamily="34" charset="0"/>
                <a:cs typeface="Arial" panose="020B0604020202020204" pitchFamily="34" charset="0"/>
              </a:rPr>
              <a:t> = </a:t>
            </a:r>
            <a:r>
              <a:rPr lang="en-US" sz="2200" dirty="0" err="1">
                <a:solidFill>
                  <a:srgbClr val="FF0000"/>
                </a:solidFill>
                <a:latin typeface="Arial" panose="020B0604020202020204" pitchFamily="34" charset="0"/>
                <a:cs typeface="Arial" panose="020B0604020202020204" pitchFamily="34" charset="0"/>
              </a:rPr>
              <a:t>cv.imread</a:t>
            </a:r>
            <a:r>
              <a:rPr lang="en-US" sz="2200" dirty="0">
                <a:solidFill>
                  <a:srgbClr val="FF0000"/>
                </a:solidFill>
                <a:latin typeface="Arial" panose="020B0604020202020204" pitchFamily="34" charset="0"/>
                <a:cs typeface="Arial" panose="020B0604020202020204" pitchFamily="34" charset="0"/>
              </a:rPr>
              <a:t>(f)</a:t>
            </a:r>
          </a:p>
          <a:p>
            <a:pPr marL="0" indent="0">
              <a:buNone/>
            </a:pPr>
            <a:r>
              <a:rPr lang="en-US" sz="2200" dirty="0" err="1">
                <a:solidFill>
                  <a:srgbClr val="FF0000"/>
                </a:solidFill>
                <a:latin typeface="Arial" panose="020B0604020202020204" pitchFamily="34" charset="0"/>
                <a:cs typeface="Arial" panose="020B0604020202020204" pitchFamily="34" charset="0"/>
              </a:rPr>
              <a:t>dst</a:t>
            </a:r>
            <a:r>
              <a:rPr lang="en-US" sz="2200" dirty="0">
                <a:solidFill>
                  <a:srgbClr val="FF0000"/>
                </a:solidFill>
                <a:latin typeface="Arial" panose="020B0604020202020204" pitchFamily="34" charset="0"/>
                <a:cs typeface="Arial" panose="020B0604020202020204" pitchFamily="34" charset="0"/>
              </a:rPr>
              <a:t> = </a:t>
            </a:r>
            <a:r>
              <a:rPr lang="en-US" sz="2200" dirty="0" err="1">
                <a:solidFill>
                  <a:srgbClr val="FF0000"/>
                </a:solidFill>
                <a:latin typeface="Arial" panose="020B0604020202020204" pitchFamily="34" charset="0"/>
                <a:cs typeface="Arial" panose="020B0604020202020204" pitchFamily="34" charset="0"/>
              </a:rPr>
              <a:t>cv.Canny</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src</a:t>
            </a:r>
            <a:r>
              <a:rPr lang="en-US" sz="2200" dirty="0">
                <a:solidFill>
                  <a:srgbClr val="FF0000"/>
                </a:solidFill>
                <a:latin typeface="Arial" panose="020B0604020202020204" pitchFamily="34" charset="0"/>
                <a:cs typeface="Arial" panose="020B0604020202020204" pitchFamily="34" charset="0"/>
              </a:rPr>
              <a:t>, 50, 200)</a:t>
            </a:r>
          </a:p>
          <a:p>
            <a:pPr marL="0" indent="0">
              <a:buNone/>
            </a:pPr>
            <a:r>
              <a:rPr lang="en-US" sz="2200" dirty="0" err="1">
                <a:solidFill>
                  <a:srgbClr val="FF0000"/>
                </a:solidFill>
                <a:latin typeface="Arial" panose="020B0604020202020204" pitchFamily="34" charset="0"/>
                <a:cs typeface="Arial" panose="020B0604020202020204" pitchFamily="34" charset="0"/>
              </a:rPr>
              <a:t>cdst</a:t>
            </a:r>
            <a:r>
              <a:rPr lang="en-US" sz="2200" dirty="0">
                <a:solidFill>
                  <a:srgbClr val="FF0000"/>
                </a:solidFill>
                <a:latin typeface="Arial" panose="020B0604020202020204" pitchFamily="34" charset="0"/>
                <a:cs typeface="Arial" panose="020B0604020202020204" pitchFamily="34" charset="0"/>
              </a:rPr>
              <a:t> = </a:t>
            </a:r>
            <a:r>
              <a:rPr lang="en-US" sz="2200" dirty="0" err="1">
                <a:solidFill>
                  <a:srgbClr val="FF0000"/>
                </a:solidFill>
                <a:latin typeface="Arial" panose="020B0604020202020204" pitchFamily="34" charset="0"/>
                <a:cs typeface="Arial" panose="020B0604020202020204" pitchFamily="34" charset="0"/>
              </a:rPr>
              <a:t>cv.cvtColor</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dst</a:t>
            </a:r>
            <a:r>
              <a:rPr lang="en-US" sz="2200" dirty="0">
                <a:solidFill>
                  <a:srgbClr val="FF0000"/>
                </a:solidFill>
                <a:latin typeface="Arial" panose="020B0604020202020204" pitchFamily="34" charset="0"/>
                <a:cs typeface="Arial" panose="020B0604020202020204" pitchFamily="34" charset="0"/>
              </a:rPr>
              <a:t>, cv.COLOR_GRAY2BGR)</a:t>
            </a:r>
          </a:p>
        </p:txBody>
      </p:sp>
    </p:spTree>
    <p:extLst>
      <p:ext uri="{BB962C8B-B14F-4D97-AF65-F5344CB8AC3E}">
        <p14:creationId xmlns:p14="http://schemas.microsoft.com/office/powerpoint/2010/main" val="1226000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322" y="221411"/>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HoughLines</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93761" y="1332453"/>
            <a:ext cx="8911229" cy="3880773"/>
          </a:xfrm>
        </p:spPr>
        <p:txBody>
          <a:bodyPr>
            <a:normAutofit fontScale="92500"/>
          </a:bodyPr>
          <a:lstStyle/>
          <a:p>
            <a:pPr marL="0" indent="0" algn="just">
              <a:buNone/>
            </a:pPr>
            <a:r>
              <a:rPr lang="en-US" sz="2200" dirty="0">
                <a:solidFill>
                  <a:srgbClr val="FF0000"/>
                </a:solidFill>
                <a:latin typeface="Arial" panose="020B0604020202020204" pitchFamily="34" charset="0"/>
                <a:cs typeface="Arial" panose="020B0604020202020204" pitchFamily="34" charset="0"/>
              </a:rPr>
              <a:t>lines = </a:t>
            </a:r>
            <a:r>
              <a:rPr lang="en-US" sz="2200" dirty="0" err="1">
                <a:solidFill>
                  <a:srgbClr val="FF0000"/>
                </a:solidFill>
                <a:latin typeface="Arial" panose="020B0604020202020204" pitchFamily="34" charset="0"/>
                <a:cs typeface="Arial" panose="020B0604020202020204" pitchFamily="34" charset="0"/>
              </a:rPr>
              <a:t>cv.HoughLines</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dst</a:t>
            </a:r>
            <a:r>
              <a:rPr lang="en-US" sz="2200" dirty="0">
                <a:solidFill>
                  <a:srgbClr val="FF0000"/>
                </a:solidFill>
                <a:latin typeface="Arial" panose="020B0604020202020204" pitchFamily="34" charset="0"/>
                <a:cs typeface="Arial" panose="020B0604020202020204" pitchFamily="34" charset="0"/>
              </a:rPr>
              <a:t>, 1, </a:t>
            </a:r>
            <a:r>
              <a:rPr lang="en-US" sz="2200" dirty="0" err="1">
                <a:solidFill>
                  <a:srgbClr val="FF0000"/>
                </a:solidFill>
                <a:latin typeface="Arial" panose="020B0604020202020204" pitchFamily="34" charset="0"/>
                <a:cs typeface="Arial" panose="020B0604020202020204" pitchFamily="34" charset="0"/>
              </a:rPr>
              <a:t>math.pi</a:t>
            </a:r>
            <a:r>
              <a:rPr lang="en-US" sz="2200" dirty="0">
                <a:solidFill>
                  <a:srgbClr val="FF0000"/>
                </a:solidFill>
                <a:latin typeface="Arial" panose="020B0604020202020204" pitchFamily="34" charset="0"/>
                <a:cs typeface="Arial" panose="020B0604020202020204" pitchFamily="34" charset="0"/>
              </a:rPr>
              <a:t>/180.0, 50, </a:t>
            </a:r>
            <a:r>
              <a:rPr lang="en-US" sz="2200" dirty="0" err="1">
                <a:solidFill>
                  <a:srgbClr val="FF0000"/>
                </a:solidFill>
                <a:latin typeface="Arial" panose="020B0604020202020204" pitchFamily="34" charset="0"/>
                <a:cs typeface="Arial" panose="020B0604020202020204" pitchFamily="34" charset="0"/>
              </a:rPr>
              <a:t>np.array</a:t>
            </a:r>
            <a:r>
              <a:rPr lang="en-US" sz="2200" dirty="0">
                <a:solidFill>
                  <a:srgbClr val="FF0000"/>
                </a:solidFill>
                <a:latin typeface="Arial" panose="020B0604020202020204" pitchFamily="34" charset="0"/>
                <a:cs typeface="Arial" panose="020B0604020202020204" pitchFamily="34" charset="0"/>
              </a:rPr>
              <a:t>([]), 0, 0</a:t>
            </a:r>
            <a:r>
              <a:rPr lang="en-US" sz="2200" dirty="0" smtClean="0">
                <a:solidFill>
                  <a:srgbClr val="FF0000"/>
                </a:solidFill>
                <a:latin typeface="Arial" panose="020B0604020202020204" pitchFamily="34" charset="0"/>
                <a:cs typeface="Arial" panose="020B0604020202020204" pitchFamily="34" charset="0"/>
              </a:rPr>
              <a:t>)</a:t>
            </a:r>
          </a:p>
          <a:p>
            <a:pPr lvl="0" algn="just"/>
            <a:r>
              <a:rPr lang="en-US" sz="2400" dirty="0" err="1">
                <a:solidFill>
                  <a:schemeClr val="tx1"/>
                </a:solidFill>
                <a:latin typeface="Arial" panose="020B0604020202020204" pitchFamily="34" charset="0"/>
                <a:cs typeface="Arial" panose="020B0604020202020204" pitchFamily="34" charset="0"/>
              </a:rPr>
              <a:t>dst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cạnh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bằng</a:t>
            </a:r>
            <a:r>
              <a:rPr lang="en-US" sz="2400" dirty="0">
                <a:solidFill>
                  <a:schemeClr val="tx1"/>
                </a:solidFill>
                <a:latin typeface="Arial" panose="020B0604020202020204" pitchFamily="34" charset="0"/>
                <a:cs typeface="Arial" panose="020B0604020202020204" pitchFamily="34" charset="0"/>
              </a:rPr>
              <a:t> Canny,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r>
              <a:rPr lang="en-US" sz="2400" dirty="0">
                <a:solidFill>
                  <a:schemeClr val="tx1"/>
                </a:solidFill>
                <a:latin typeface="Arial" panose="020B0604020202020204" pitchFamily="34" charset="0"/>
                <a:cs typeface="Arial" panose="020B0604020202020204" pitchFamily="34" charset="0"/>
              </a:rPr>
              <a:t> ở </a:t>
            </a:r>
            <a:r>
              <a:rPr lang="en-US" sz="2400" dirty="0" err="1">
                <a:solidFill>
                  <a:schemeClr val="tx1"/>
                </a:solidFill>
                <a:latin typeface="Arial" panose="020B0604020202020204" pitchFamily="34" charset="0"/>
                <a:cs typeface="Arial" panose="020B0604020202020204" pitchFamily="34" charset="0"/>
              </a:rPr>
              <a:t>dạng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xám</a:t>
            </a:r>
            <a:endParaRPr lang="en-US" sz="2400" dirty="0">
              <a:solidFill>
                <a:schemeClr val="tx1"/>
              </a:solidFill>
              <a:latin typeface="Arial" panose="020B0604020202020204" pitchFamily="34" charset="0"/>
              <a:cs typeface="Arial" panose="020B0604020202020204" pitchFamily="34" charset="0"/>
            </a:endParaRPr>
          </a:p>
          <a:p>
            <a:pPr lvl="0" algn="just"/>
            <a:r>
              <a:rPr lang="en-US" sz="2400" dirty="0">
                <a:solidFill>
                  <a:schemeClr val="tx1"/>
                </a:solidFill>
                <a:latin typeface="Arial" panose="020B0604020202020204" pitchFamily="34" charset="0"/>
                <a:cs typeface="Arial" panose="020B0604020202020204" pitchFamily="34" charset="0"/>
              </a:rPr>
              <a:t>lines: vector </a:t>
            </a:r>
            <a:r>
              <a:rPr lang="en-US" sz="2400" dirty="0" err="1">
                <a:solidFill>
                  <a:schemeClr val="tx1"/>
                </a:solidFill>
                <a:latin typeface="Arial" panose="020B0604020202020204" pitchFamily="34" charset="0"/>
                <a:cs typeface="Arial" panose="020B0604020202020204" pitchFamily="34" charset="0"/>
              </a:rPr>
              <a:t>lưu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giữ</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r,θ</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endParaRPr lang="en-US" sz="2400" dirty="0">
              <a:solidFill>
                <a:schemeClr val="tx1"/>
              </a:solidFill>
              <a:latin typeface="Arial" panose="020B0604020202020204" pitchFamily="34" charset="0"/>
              <a:cs typeface="Arial" panose="020B0604020202020204" pitchFamily="34" charset="0"/>
            </a:endParaRPr>
          </a:p>
          <a:p>
            <a:pPr lvl="0" algn="just"/>
            <a:r>
              <a:rPr lang="en-US" sz="2400" dirty="0">
                <a:solidFill>
                  <a:schemeClr val="tx1"/>
                </a:solidFill>
                <a:latin typeface="Arial" panose="020B0604020202020204" pitchFamily="34" charset="0"/>
                <a:cs typeface="Arial" panose="020B0604020202020204" pitchFamily="34" charset="0"/>
              </a:rPr>
              <a:t>rho: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r (pixel): 1 pixel</a:t>
            </a:r>
          </a:p>
          <a:p>
            <a:pPr lvl="0" algn="just"/>
            <a:r>
              <a:rPr lang="en-US" sz="2400" dirty="0">
                <a:solidFill>
                  <a:schemeClr val="tx1"/>
                </a:solidFill>
                <a:latin typeface="Arial" panose="020B0604020202020204" pitchFamily="34" charset="0"/>
                <a:cs typeface="Arial" panose="020B0604020202020204" pitchFamily="34" charset="0"/>
              </a:rPr>
              <a:t>theta: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θ (radian): </a:t>
            </a:r>
            <a:r>
              <a:rPr lang="en-US" sz="2400" dirty="0" err="1">
                <a:solidFill>
                  <a:schemeClr val="tx1"/>
                </a:solidFill>
                <a:latin typeface="Arial" panose="020B0604020202020204" pitchFamily="34" charset="0"/>
                <a:cs typeface="Arial" panose="020B0604020202020204" pitchFamily="34" charset="0"/>
              </a:rPr>
              <a:t>math.pi</a:t>
            </a:r>
            <a:r>
              <a:rPr lang="en-US" sz="2400" dirty="0">
                <a:solidFill>
                  <a:schemeClr val="tx1"/>
                </a:solidFill>
                <a:latin typeface="Arial" panose="020B0604020202020204" pitchFamily="34" charset="0"/>
                <a:cs typeface="Arial" panose="020B0604020202020204" pitchFamily="34" charset="0"/>
              </a:rPr>
              <a:t>/180</a:t>
            </a:r>
          </a:p>
          <a:p>
            <a:pPr lvl="0" algn="just"/>
            <a:r>
              <a:rPr lang="en-US" sz="2400" dirty="0">
                <a:solidFill>
                  <a:schemeClr val="tx1"/>
                </a:solidFill>
                <a:latin typeface="Arial" panose="020B0604020202020204" pitchFamily="34" charset="0"/>
                <a:cs typeface="Arial" panose="020B0604020202020204" pitchFamily="34" charset="0"/>
              </a:rPr>
              <a:t>threshold: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điểm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tối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thiểu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r>
              <a:rPr lang="en-US" sz="2400" dirty="0">
                <a:solidFill>
                  <a:schemeClr val="tx1"/>
                </a:solidFill>
                <a:latin typeface="Arial" panose="020B0604020202020204" pitchFamily="34" charset="0"/>
                <a:cs typeface="Arial" panose="020B0604020202020204" pitchFamily="34" charset="0"/>
              </a:rPr>
              <a:t>: 50</a:t>
            </a:r>
          </a:p>
          <a:p>
            <a:pPr lvl="0" algn="just"/>
            <a:r>
              <a:rPr lang="en-US" sz="2400" i="1" dirty="0" err="1">
                <a:solidFill>
                  <a:schemeClr val="tx1"/>
                </a:solidFill>
                <a:latin typeface="Arial" panose="020B0604020202020204" pitchFamily="34" charset="0"/>
                <a:cs typeface="Arial" panose="020B0604020202020204" pitchFamily="34" charset="0"/>
              </a:rPr>
              <a:t>srn</a:t>
            </a:r>
            <a:r>
              <a:rPr lang="en-US" sz="2400" dirty="0">
                <a:solidFill>
                  <a:schemeClr val="tx1"/>
                </a:solidFill>
                <a:latin typeface="Arial" panose="020B0604020202020204" pitchFamily="34" charset="0"/>
                <a:cs typeface="Arial" panose="020B0604020202020204" pitchFamily="34" charset="0"/>
              </a:rPr>
              <a:t> and </a:t>
            </a:r>
            <a:r>
              <a:rPr lang="en-US" sz="2400" i="1" dirty="0" err="1">
                <a:solidFill>
                  <a:schemeClr val="tx1"/>
                </a:solidFill>
                <a:latin typeface="Arial" panose="020B0604020202020204" pitchFamily="34" charset="0"/>
                <a:cs typeface="Arial" panose="020B0604020202020204" pitchFamily="34" charset="0"/>
              </a:rPr>
              <a:t>stn</a:t>
            </a:r>
            <a:r>
              <a:rPr lang="en-US" sz="2400" i="1"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mặc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định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là</a:t>
            </a:r>
            <a:r>
              <a:rPr lang="en-US" sz="2400" dirty="0">
                <a:solidFill>
                  <a:schemeClr val="tx1"/>
                </a:solidFill>
                <a:latin typeface="Arial" panose="020B0604020202020204" pitchFamily="34" charset="0"/>
                <a:cs typeface="Arial" panose="020B0604020202020204" pitchFamily="34" charset="0"/>
              </a:rPr>
              <a:t> 0</a:t>
            </a:r>
          </a:p>
          <a:p>
            <a:pPr algn="just">
              <a:buFont typeface="Arial" panose="020B0604020202020204" pitchFamily="34" charset="0"/>
              <a:buChar char="•"/>
            </a:pPr>
            <a:endParaRPr lang="en-US" sz="2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8930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3774"/>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HoughLines</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2443" y="983411"/>
            <a:ext cx="8596668" cy="5704933"/>
          </a:xfrm>
        </p:spPr>
        <p:txBody>
          <a:bodyPr>
            <a:noAutofit/>
          </a:bodyPr>
          <a:lstStyle/>
          <a:p>
            <a:r>
              <a:rPr lang="en-US" sz="2400" dirty="0">
                <a:solidFill>
                  <a:schemeClr val="tx1"/>
                </a:solidFill>
                <a:latin typeface="Arial" panose="020B0604020202020204" pitchFamily="34" charset="0"/>
                <a:cs typeface="Arial" panose="020B0604020202020204" pitchFamily="34" charset="0"/>
              </a:rPr>
              <a:t>Sau </a:t>
            </a:r>
            <a:r>
              <a:rPr lang="en-US" sz="2400" dirty="0" err="1">
                <a:solidFill>
                  <a:schemeClr val="tx1"/>
                </a:solidFill>
                <a:latin typeface="Arial" panose="020B0604020202020204" pitchFamily="34" charset="0"/>
                <a:cs typeface="Arial" panose="020B0604020202020204" pitchFamily="34" charset="0"/>
              </a:rPr>
              <a:t>đó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hiển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thị</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bằng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đường</a:t>
            </a:r>
            <a:r>
              <a:rPr lang="en-US" sz="2400" dirty="0" smtClean="0">
                <a:solidFill>
                  <a:schemeClr val="tx1"/>
                </a:solidFill>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a:t>
            </a:r>
            <a:r>
              <a:rPr lang="en-US" sz="2200" dirty="0">
                <a:solidFill>
                  <a:srgbClr val="FF0000"/>
                </a:solidFill>
                <a:latin typeface="Arial" panose="020B0604020202020204" pitchFamily="34" charset="0"/>
                <a:cs typeface="Arial" panose="020B0604020202020204" pitchFamily="34" charset="0"/>
              </a:rPr>
              <a:t>if lines is not None:</a:t>
            </a:r>
          </a:p>
          <a:p>
            <a:pPr marL="0" indent="0">
              <a:buNone/>
            </a:pPr>
            <a:r>
              <a:rPr lang="en-US" sz="2200" dirty="0">
                <a:solidFill>
                  <a:srgbClr val="FF0000"/>
                </a:solidFill>
                <a:latin typeface="Arial" panose="020B0604020202020204" pitchFamily="34" charset="0"/>
                <a:cs typeface="Arial" panose="020B0604020202020204" pitchFamily="34" charset="0"/>
              </a:rPr>
              <a:t>          </a:t>
            </a:r>
            <a:r>
              <a:rPr lang="en-US" sz="2200" dirty="0" err="1" smtClean="0">
                <a:solidFill>
                  <a:srgbClr val="FF0000"/>
                </a:solidFill>
                <a:latin typeface="Arial" panose="020B0604020202020204" pitchFamily="34" charset="0"/>
                <a:cs typeface="Arial" panose="020B0604020202020204" pitchFamily="34" charset="0"/>
              </a:rPr>
              <a:t>a,b,c</a:t>
            </a:r>
            <a:r>
              <a:rPr lang="en-US" sz="2200" dirty="0" smtClean="0">
                <a:solidFill>
                  <a:srgbClr val="FF0000"/>
                </a:solidFill>
                <a:latin typeface="Arial" panose="020B0604020202020204" pitchFamily="34" charset="0"/>
                <a:cs typeface="Arial" panose="020B0604020202020204" pitchFamily="34" charset="0"/>
              </a:rPr>
              <a:t> </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lines.shape</a:t>
            </a:r>
            <a:endParaRPr lang="en-US" sz="2200" dirty="0">
              <a:solidFill>
                <a:srgbClr val="FF0000"/>
              </a:solidFill>
              <a:latin typeface="Arial" panose="020B0604020202020204" pitchFamily="34" charset="0"/>
              <a:cs typeface="Arial" panose="020B0604020202020204" pitchFamily="34" charset="0"/>
            </a:endParaRPr>
          </a:p>
          <a:p>
            <a:pPr marL="0" indent="0">
              <a:buNone/>
            </a:pPr>
            <a:r>
              <a:rPr lang="en-US" sz="2200" dirty="0">
                <a:solidFill>
                  <a:srgbClr val="FF0000"/>
                </a:solidFill>
                <a:latin typeface="Arial" panose="020B0604020202020204" pitchFamily="34" charset="0"/>
                <a:cs typeface="Arial" panose="020B0604020202020204" pitchFamily="34" charset="0"/>
              </a:rPr>
              <a:t> </a:t>
            </a:r>
            <a:r>
              <a:rPr lang="en-US" sz="2200" dirty="0" smtClean="0">
                <a:solidFill>
                  <a:srgbClr val="FF0000"/>
                </a:solidFill>
                <a:latin typeface="Arial" panose="020B0604020202020204" pitchFamily="34" charset="0"/>
                <a:cs typeface="Arial" panose="020B0604020202020204" pitchFamily="34" charset="0"/>
              </a:rPr>
              <a:t>         </a:t>
            </a:r>
            <a:r>
              <a:rPr lang="en-US" sz="2200" dirty="0">
                <a:solidFill>
                  <a:srgbClr val="FF0000"/>
                </a:solidFill>
                <a:latin typeface="Arial" panose="020B0604020202020204" pitchFamily="34" charset="0"/>
                <a:cs typeface="Arial" panose="020B0604020202020204" pitchFamily="34" charset="0"/>
              </a:rPr>
              <a:t>for </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 in range(a):</a:t>
            </a:r>
          </a:p>
          <a:p>
            <a:pPr marL="0" indent="0">
              <a:buNone/>
            </a:pPr>
            <a:r>
              <a:rPr lang="en-US" sz="2200" dirty="0">
                <a:solidFill>
                  <a:srgbClr val="FF0000"/>
                </a:solidFill>
                <a:latin typeface="Arial" panose="020B0604020202020204" pitchFamily="34" charset="0"/>
                <a:cs typeface="Arial" panose="020B0604020202020204" pitchFamily="34" charset="0"/>
              </a:rPr>
              <a:t>                rho = lines[</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][0][0]</a:t>
            </a:r>
          </a:p>
          <a:p>
            <a:pPr marL="0" indent="0">
              <a:buNone/>
            </a:pPr>
            <a:r>
              <a:rPr lang="en-US" sz="2200" dirty="0">
                <a:solidFill>
                  <a:srgbClr val="FF0000"/>
                </a:solidFill>
                <a:latin typeface="Arial" panose="020B0604020202020204" pitchFamily="34" charset="0"/>
                <a:cs typeface="Arial" panose="020B0604020202020204" pitchFamily="34" charset="0"/>
              </a:rPr>
              <a:t>                theta = lines[</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][0][1]</a:t>
            </a:r>
          </a:p>
          <a:p>
            <a:pPr marL="0" indent="0">
              <a:buNone/>
            </a:pPr>
            <a:r>
              <a:rPr lang="en-US" sz="2200" dirty="0">
                <a:solidFill>
                  <a:srgbClr val="FF0000"/>
                </a:solidFill>
                <a:latin typeface="Arial" panose="020B0604020202020204" pitchFamily="34" charset="0"/>
                <a:cs typeface="Arial" panose="020B0604020202020204" pitchFamily="34" charset="0"/>
              </a:rPr>
              <a:t>                a = </a:t>
            </a:r>
            <a:r>
              <a:rPr lang="en-US" sz="2200" dirty="0" err="1">
                <a:solidFill>
                  <a:srgbClr val="FF0000"/>
                </a:solidFill>
                <a:latin typeface="Arial" panose="020B0604020202020204" pitchFamily="34" charset="0"/>
                <a:cs typeface="Arial" panose="020B0604020202020204" pitchFamily="34" charset="0"/>
              </a:rPr>
              <a:t>math.cos</a:t>
            </a:r>
            <a:r>
              <a:rPr lang="en-US" sz="2200" dirty="0">
                <a:solidFill>
                  <a:srgbClr val="FF0000"/>
                </a:solidFill>
                <a:latin typeface="Arial" panose="020B0604020202020204" pitchFamily="34" charset="0"/>
                <a:cs typeface="Arial" panose="020B0604020202020204" pitchFamily="34" charset="0"/>
              </a:rPr>
              <a:t>(theta)</a:t>
            </a:r>
          </a:p>
          <a:p>
            <a:pPr marL="0" indent="0">
              <a:buNone/>
            </a:pPr>
            <a:r>
              <a:rPr lang="en-US" sz="2200" dirty="0">
                <a:solidFill>
                  <a:srgbClr val="FF0000"/>
                </a:solidFill>
                <a:latin typeface="Arial" panose="020B0604020202020204" pitchFamily="34" charset="0"/>
                <a:cs typeface="Arial" panose="020B0604020202020204" pitchFamily="34" charset="0"/>
              </a:rPr>
              <a:t>                b = </a:t>
            </a:r>
            <a:r>
              <a:rPr lang="en-US" sz="2200" dirty="0" err="1">
                <a:solidFill>
                  <a:srgbClr val="FF0000"/>
                </a:solidFill>
                <a:latin typeface="Arial" panose="020B0604020202020204" pitchFamily="34" charset="0"/>
                <a:cs typeface="Arial" panose="020B0604020202020204" pitchFamily="34" charset="0"/>
              </a:rPr>
              <a:t>math.sin</a:t>
            </a:r>
            <a:r>
              <a:rPr lang="en-US" sz="2200" dirty="0">
                <a:solidFill>
                  <a:srgbClr val="FF0000"/>
                </a:solidFill>
                <a:latin typeface="Arial" panose="020B0604020202020204" pitchFamily="34" charset="0"/>
                <a:cs typeface="Arial" panose="020B0604020202020204" pitchFamily="34" charset="0"/>
              </a:rPr>
              <a:t>(theta)</a:t>
            </a:r>
          </a:p>
          <a:p>
            <a:pPr marL="0" indent="0">
              <a:buNone/>
            </a:pPr>
            <a:r>
              <a:rPr lang="en-US" sz="2200" dirty="0">
                <a:solidFill>
                  <a:srgbClr val="FF0000"/>
                </a:solidFill>
                <a:latin typeface="Arial" panose="020B0604020202020204" pitchFamily="34" charset="0"/>
                <a:cs typeface="Arial" panose="020B0604020202020204" pitchFamily="34" charset="0"/>
              </a:rPr>
              <a:t>                x0, y0 = a*rho, b*rho</a:t>
            </a:r>
          </a:p>
          <a:p>
            <a:pPr marL="0" indent="0">
              <a:buNone/>
            </a:pPr>
            <a:r>
              <a:rPr lang="en-US" sz="2200" dirty="0">
                <a:solidFill>
                  <a:srgbClr val="FF0000"/>
                </a:solidFill>
                <a:latin typeface="Arial" panose="020B0604020202020204" pitchFamily="34" charset="0"/>
                <a:cs typeface="Arial" panose="020B0604020202020204" pitchFamily="34" charset="0"/>
              </a:rPr>
              <a:t>                pt1 = ( </a:t>
            </a:r>
            <a:r>
              <a:rPr lang="en-US" sz="2200" dirty="0" err="1">
                <a:solidFill>
                  <a:srgbClr val="FF0000"/>
                </a:solidFill>
                <a:latin typeface="Arial" panose="020B0604020202020204" pitchFamily="34" charset="0"/>
                <a:cs typeface="Arial" panose="020B0604020202020204" pitchFamily="34" charset="0"/>
              </a:rPr>
              <a:t>int</a:t>
            </a:r>
            <a:r>
              <a:rPr lang="en-US" sz="2200" dirty="0">
                <a:solidFill>
                  <a:srgbClr val="FF0000"/>
                </a:solidFill>
                <a:latin typeface="Arial" panose="020B0604020202020204" pitchFamily="34" charset="0"/>
                <a:cs typeface="Arial" panose="020B0604020202020204" pitchFamily="34" charset="0"/>
              </a:rPr>
              <a:t>(x0+1000*(-b)), </a:t>
            </a:r>
            <a:r>
              <a:rPr lang="en-US" sz="2200" dirty="0" err="1">
                <a:solidFill>
                  <a:srgbClr val="FF0000"/>
                </a:solidFill>
                <a:latin typeface="Arial" panose="020B0604020202020204" pitchFamily="34" charset="0"/>
                <a:cs typeface="Arial" panose="020B0604020202020204" pitchFamily="34" charset="0"/>
              </a:rPr>
              <a:t>int</a:t>
            </a:r>
            <a:r>
              <a:rPr lang="en-US" sz="2200" dirty="0">
                <a:solidFill>
                  <a:srgbClr val="FF0000"/>
                </a:solidFill>
                <a:latin typeface="Arial" panose="020B0604020202020204" pitchFamily="34" charset="0"/>
                <a:cs typeface="Arial" panose="020B0604020202020204" pitchFamily="34" charset="0"/>
              </a:rPr>
              <a:t>(y0+1000*(a)) )</a:t>
            </a:r>
          </a:p>
          <a:p>
            <a:pPr marL="0" indent="0">
              <a:buNone/>
            </a:pPr>
            <a:r>
              <a:rPr lang="en-US" sz="2200" dirty="0">
                <a:solidFill>
                  <a:srgbClr val="FF0000"/>
                </a:solidFill>
                <a:latin typeface="Arial" panose="020B0604020202020204" pitchFamily="34" charset="0"/>
                <a:cs typeface="Arial" panose="020B0604020202020204" pitchFamily="34" charset="0"/>
              </a:rPr>
              <a:t>                pt2 = ( </a:t>
            </a:r>
            <a:r>
              <a:rPr lang="en-US" sz="2200" dirty="0" err="1">
                <a:solidFill>
                  <a:srgbClr val="FF0000"/>
                </a:solidFill>
                <a:latin typeface="Arial" panose="020B0604020202020204" pitchFamily="34" charset="0"/>
                <a:cs typeface="Arial" panose="020B0604020202020204" pitchFamily="34" charset="0"/>
              </a:rPr>
              <a:t>int</a:t>
            </a:r>
            <a:r>
              <a:rPr lang="en-US" sz="2200" dirty="0">
                <a:solidFill>
                  <a:srgbClr val="FF0000"/>
                </a:solidFill>
                <a:latin typeface="Arial" panose="020B0604020202020204" pitchFamily="34" charset="0"/>
                <a:cs typeface="Arial" panose="020B0604020202020204" pitchFamily="34" charset="0"/>
              </a:rPr>
              <a:t>(x0-1000*(-b)), </a:t>
            </a:r>
            <a:r>
              <a:rPr lang="en-US" sz="2200" dirty="0" err="1">
                <a:solidFill>
                  <a:srgbClr val="FF0000"/>
                </a:solidFill>
                <a:latin typeface="Arial" panose="020B0604020202020204" pitchFamily="34" charset="0"/>
                <a:cs typeface="Arial" panose="020B0604020202020204" pitchFamily="34" charset="0"/>
              </a:rPr>
              <a:t>int</a:t>
            </a:r>
            <a:r>
              <a:rPr lang="en-US" sz="2200" dirty="0">
                <a:solidFill>
                  <a:srgbClr val="FF0000"/>
                </a:solidFill>
                <a:latin typeface="Arial" panose="020B0604020202020204" pitchFamily="34" charset="0"/>
                <a:cs typeface="Arial" panose="020B0604020202020204" pitchFamily="34" charset="0"/>
              </a:rPr>
              <a:t>(y0-1000*(a)) )</a:t>
            </a:r>
          </a:p>
          <a:p>
            <a:pPr marL="0" indent="0">
              <a:buNone/>
            </a:pP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cv.line</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cdst</a:t>
            </a:r>
            <a:r>
              <a:rPr lang="en-US" sz="2200" dirty="0">
                <a:solidFill>
                  <a:srgbClr val="FF0000"/>
                </a:solidFill>
                <a:latin typeface="Arial" panose="020B0604020202020204" pitchFamily="34" charset="0"/>
                <a:cs typeface="Arial" panose="020B0604020202020204" pitchFamily="34" charset="0"/>
              </a:rPr>
              <a:t>, pt1, pt2, (0, 0, 255), 3, </a:t>
            </a:r>
            <a:r>
              <a:rPr lang="en-US" sz="2200" dirty="0" err="1">
                <a:solidFill>
                  <a:srgbClr val="FF0000"/>
                </a:solidFill>
                <a:latin typeface="Arial" panose="020B0604020202020204" pitchFamily="34" charset="0"/>
                <a:cs typeface="Arial" panose="020B0604020202020204" pitchFamily="34" charset="0"/>
              </a:rPr>
              <a:t>cv.LINE_AA</a:t>
            </a:r>
            <a:r>
              <a:rPr lang="en-US" sz="22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35948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0038"/>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HoughLinesP</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b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216325"/>
            <a:ext cx="8771466" cy="4747400"/>
          </a:xfrm>
        </p:spPr>
        <p:txBody>
          <a:bodyPr>
            <a:noAutofit/>
          </a:bodyPr>
          <a:lstStyle/>
          <a:p>
            <a:pPr marL="0" indent="0">
              <a:buNone/>
            </a:pPr>
            <a:r>
              <a:rPr lang="en-US" sz="2200" dirty="0">
                <a:solidFill>
                  <a:srgbClr val="FF0000"/>
                </a:solidFill>
                <a:latin typeface="Arial" panose="020B0604020202020204" pitchFamily="34" charset="0"/>
                <a:cs typeface="Arial" panose="020B0604020202020204" pitchFamily="34" charset="0"/>
              </a:rPr>
              <a:t>lines = </a:t>
            </a:r>
            <a:r>
              <a:rPr lang="en-US" sz="2200" dirty="0" err="1">
                <a:solidFill>
                  <a:srgbClr val="FF0000"/>
                </a:solidFill>
                <a:latin typeface="Arial" panose="020B0604020202020204" pitchFamily="34" charset="0"/>
                <a:cs typeface="Arial" panose="020B0604020202020204" pitchFamily="34" charset="0"/>
              </a:rPr>
              <a:t>cv.HoughLines</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dst</a:t>
            </a:r>
            <a:r>
              <a:rPr lang="en-US" sz="2200" dirty="0">
                <a:solidFill>
                  <a:srgbClr val="FF0000"/>
                </a:solidFill>
                <a:latin typeface="Arial" panose="020B0604020202020204" pitchFamily="34" charset="0"/>
                <a:cs typeface="Arial" panose="020B0604020202020204" pitchFamily="34" charset="0"/>
              </a:rPr>
              <a:t>, 1, </a:t>
            </a:r>
            <a:r>
              <a:rPr lang="en-US" sz="2200" dirty="0" err="1">
                <a:solidFill>
                  <a:srgbClr val="FF0000"/>
                </a:solidFill>
                <a:latin typeface="Arial" panose="020B0604020202020204" pitchFamily="34" charset="0"/>
                <a:cs typeface="Arial" panose="020B0604020202020204" pitchFamily="34" charset="0"/>
              </a:rPr>
              <a:t>math.pi</a:t>
            </a:r>
            <a:r>
              <a:rPr lang="en-US" sz="2200" dirty="0">
                <a:solidFill>
                  <a:srgbClr val="FF0000"/>
                </a:solidFill>
                <a:latin typeface="Arial" panose="020B0604020202020204" pitchFamily="34" charset="0"/>
                <a:cs typeface="Arial" panose="020B0604020202020204" pitchFamily="34" charset="0"/>
              </a:rPr>
              <a:t>/180.0, 40, </a:t>
            </a:r>
            <a:r>
              <a:rPr lang="en-US" sz="2200" dirty="0" err="1">
                <a:solidFill>
                  <a:srgbClr val="FF0000"/>
                </a:solidFill>
                <a:latin typeface="Arial" panose="020B0604020202020204" pitchFamily="34" charset="0"/>
                <a:cs typeface="Arial" panose="020B0604020202020204" pitchFamily="34" charset="0"/>
              </a:rPr>
              <a:t>np.array</a:t>
            </a:r>
            <a:r>
              <a:rPr lang="en-US" sz="2200" dirty="0">
                <a:solidFill>
                  <a:srgbClr val="FF0000"/>
                </a:solidFill>
                <a:latin typeface="Arial" panose="020B0604020202020204" pitchFamily="34" charset="0"/>
                <a:cs typeface="Arial" panose="020B0604020202020204" pitchFamily="34" charset="0"/>
              </a:rPr>
              <a:t>([]), 50, 10</a:t>
            </a:r>
            <a:r>
              <a:rPr lang="en-US" sz="2200" dirty="0" smtClean="0">
                <a:solidFill>
                  <a:srgbClr val="FF0000"/>
                </a:solidFill>
                <a:latin typeface="Arial" panose="020B0604020202020204" pitchFamily="34" charset="0"/>
                <a:cs typeface="Arial" panose="020B0604020202020204" pitchFamily="34" charset="0"/>
              </a:rPr>
              <a:t>)</a:t>
            </a:r>
          </a:p>
          <a:p>
            <a:pPr lvl="0"/>
            <a:r>
              <a:rPr lang="en-US" sz="2400" dirty="0" err="1">
                <a:solidFill>
                  <a:schemeClr val="tx1"/>
                </a:solidFill>
                <a:latin typeface="Arial" panose="020B0604020202020204" pitchFamily="34" charset="0"/>
                <a:cs typeface="Arial" panose="020B0604020202020204" pitchFamily="34" charset="0"/>
              </a:rPr>
              <a:t>dst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cạnh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bằng</a:t>
            </a:r>
            <a:r>
              <a:rPr lang="en-US" sz="2400" dirty="0">
                <a:solidFill>
                  <a:schemeClr val="tx1"/>
                </a:solidFill>
                <a:latin typeface="Arial" panose="020B0604020202020204" pitchFamily="34" charset="0"/>
                <a:cs typeface="Arial" panose="020B0604020202020204" pitchFamily="34" charset="0"/>
              </a:rPr>
              <a:t> Canny,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r>
              <a:rPr lang="en-US" sz="2400" dirty="0">
                <a:solidFill>
                  <a:schemeClr val="tx1"/>
                </a:solidFill>
                <a:latin typeface="Arial" panose="020B0604020202020204" pitchFamily="34" charset="0"/>
                <a:cs typeface="Arial" panose="020B0604020202020204" pitchFamily="34" charset="0"/>
              </a:rPr>
              <a:t> ở </a:t>
            </a:r>
            <a:r>
              <a:rPr lang="en-US" sz="2400" dirty="0" err="1">
                <a:solidFill>
                  <a:schemeClr val="tx1"/>
                </a:solidFill>
                <a:latin typeface="Arial" panose="020B0604020202020204" pitchFamily="34" charset="0"/>
                <a:cs typeface="Arial" panose="020B0604020202020204" pitchFamily="34" charset="0"/>
              </a:rPr>
              <a:t>dạng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xám</a:t>
            </a:r>
            <a:endParaRPr lang="en-US" sz="2400" dirty="0">
              <a:solidFill>
                <a:schemeClr val="tx1"/>
              </a:solidFill>
              <a:latin typeface="Arial" panose="020B0604020202020204" pitchFamily="34" charset="0"/>
              <a:cs typeface="Arial" panose="020B0604020202020204" pitchFamily="34" charset="0"/>
            </a:endParaRPr>
          </a:p>
          <a:p>
            <a:pPr lvl="0"/>
            <a:r>
              <a:rPr lang="en-US" sz="2400" dirty="0">
                <a:solidFill>
                  <a:schemeClr val="tx1"/>
                </a:solidFill>
                <a:latin typeface="Arial" panose="020B0604020202020204" pitchFamily="34" charset="0"/>
                <a:cs typeface="Arial" panose="020B0604020202020204" pitchFamily="34" charset="0"/>
              </a:rPr>
              <a:t>lines: vector </a:t>
            </a:r>
            <a:r>
              <a:rPr lang="en-US" sz="2400" dirty="0" err="1">
                <a:solidFill>
                  <a:schemeClr val="tx1"/>
                </a:solidFill>
                <a:latin typeface="Arial" panose="020B0604020202020204" pitchFamily="34" charset="0"/>
                <a:cs typeface="Arial" panose="020B0604020202020204" pitchFamily="34" charset="0"/>
              </a:rPr>
              <a:t>lưu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giữ</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r,θ</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endParaRPr lang="en-US" sz="2400" dirty="0">
              <a:solidFill>
                <a:schemeClr val="tx1"/>
              </a:solidFill>
              <a:latin typeface="Arial" panose="020B0604020202020204" pitchFamily="34" charset="0"/>
              <a:cs typeface="Arial" panose="020B0604020202020204" pitchFamily="34" charset="0"/>
            </a:endParaRPr>
          </a:p>
          <a:p>
            <a:pPr lvl="0"/>
            <a:r>
              <a:rPr lang="en-US" sz="2400" dirty="0">
                <a:solidFill>
                  <a:schemeClr val="tx1"/>
                </a:solidFill>
                <a:latin typeface="Arial" panose="020B0604020202020204" pitchFamily="34" charset="0"/>
                <a:cs typeface="Arial" panose="020B0604020202020204" pitchFamily="34" charset="0"/>
              </a:rPr>
              <a:t>rho: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r (pixel): 1 pixel</a:t>
            </a:r>
          </a:p>
          <a:p>
            <a:pPr lvl="0"/>
            <a:r>
              <a:rPr lang="en-US" sz="2400" dirty="0">
                <a:solidFill>
                  <a:schemeClr val="tx1"/>
                </a:solidFill>
                <a:latin typeface="Arial" panose="020B0604020202020204" pitchFamily="34" charset="0"/>
                <a:cs typeface="Arial" panose="020B0604020202020204" pitchFamily="34" charset="0"/>
              </a:rPr>
              <a:t>theta: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θ (radian): </a:t>
            </a:r>
            <a:r>
              <a:rPr lang="en-US" sz="2400" dirty="0" err="1">
                <a:solidFill>
                  <a:schemeClr val="tx1"/>
                </a:solidFill>
                <a:latin typeface="Arial" panose="020B0604020202020204" pitchFamily="34" charset="0"/>
                <a:cs typeface="Arial" panose="020B0604020202020204" pitchFamily="34" charset="0"/>
              </a:rPr>
              <a:t>math.pi</a:t>
            </a:r>
            <a:r>
              <a:rPr lang="en-US" sz="2400" dirty="0">
                <a:solidFill>
                  <a:schemeClr val="tx1"/>
                </a:solidFill>
                <a:latin typeface="Arial" panose="020B0604020202020204" pitchFamily="34" charset="0"/>
                <a:cs typeface="Arial" panose="020B0604020202020204" pitchFamily="34" charset="0"/>
              </a:rPr>
              <a:t>/180</a:t>
            </a:r>
          </a:p>
          <a:p>
            <a:pPr lvl="0"/>
            <a:r>
              <a:rPr lang="en-US" sz="2400" dirty="0">
                <a:solidFill>
                  <a:schemeClr val="tx1"/>
                </a:solidFill>
                <a:latin typeface="Arial" panose="020B0604020202020204" pitchFamily="34" charset="0"/>
                <a:cs typeface="Arial" panose="020B0604020202020204" pitchFamily="34" charset="0"/>
              </a:rPr>
              <a:t>threshold: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điểm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tối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thiểu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endParaRPr lang="en-US" sz="2400" dirty="0">
              <a:solidFill>
                <a:schemeClr val="tx1"/>
              </a:solidFill>
              <a:latin typeface="Arial" panose="020B0604020202020204" pitchFamily="34" charset="0"/>
              <a:cs typeface="Arial" panose="020B0604020202020204" pitchFamily="34" charset="0"/>
            </a:endParaRPr>
          </a:p>
          <a:p>
            <a:pPr lvl="0"/>
            <a:r>
              <a:rPr lang="en-US" sz="2400" dirty="0" err="1">
                <a:solidFill>
                  <a:schemeClr val="tx1"/>
                </a:solidFill>
                <a:latin typeface="Arial" panose="020B0604020202020204" pitchFamily="34" charset="0"/>
                <a:cs typeface="Arial" panose="020B0604020202020204" pitchFamily="34" charset="0"/>
              </a:rPr>
              <a:t>minLinLength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điểm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tối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thiểu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tạo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thành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một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r>
              <a:rPr lang="en-US" sz="2400" dirty="0">
                <a:solidFill>
                  <a:schemeClr val="tx1"/>
                </a:solidFill>
                <a:latin typeface="Arial" panose="020B0604020202020204" pitchFamily="34" charset="0"/>
                <a:cs typeface="Arial" panose="020B0604020202020204" pitchFamily="34" charset="0"/>
              </a:rPr>
              <a:t> (50), </a:t>
            </a:r>
            <a:r>
              <a:rPr lang="en-US" sz="2400" dirty="0" err="1">
                <a:solidFill>
                  <a:schemeClr val="tx1"/>
                </a:solidFill>
                <a:latin typeface="Arial" panose="020B0604020202020204" pitchFamily="34" charset="0"/>
                <a:cs typeface="Arial" panose="020B0604020202020204" pitchFamily="34" charset="0"/>
              </a:rPr>
              <a:t>nếu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nhỏ</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thì</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bỏ</a:t>
            </a:r>
            <a:r>
              <a:rPr lang="en-US" sz="2400" dirty="0">
                <a:solidFill>
                  <a:schemeClr val="tx1"/>
                </a:solidFill>
                <a:latin typeface="Arial" panose="020B0604020202020204" pitchFamily="34" charset="0"/>
                <a:cs typeface="Arial" panose="020B0604020202020204" pitchFamily="34" charset="0"/>
              </a:rPr>
              <a:t> qua</a:t>
            </a:r>
          </a:p>
          <a:p>
            <a:pPr lvl="0"/>
            <a:r>
              <a:rPr lang="en-US" sz="2400" dirty="0" err="1">
                <a:solidFill>
                  <a:schemeClr val="tx1"/>
                </a:solidFill>
                <a:latin typeface="Arial" panose="020B0604020202020204" pitchFamily="34" charset="0"/>
                <a:cs typeface="Arial" panose="020B0604020202020204" pitchFamily="34" charset="0"/>
              </a:rPr>
              <a:t>minLinGap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khoảng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tối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giữa</a:t>
            </a:r>
            <a:r>
              <a:rPr lang="en-US" sz="2400" dirty="0">
                <a:solidFill>
                  <a:schemeClr val="tx1"/>
                </a:solidFill>
                <a:latin typeface="Arial" panose="020B0604020202020204" pitchFamily="34" charset="0"/>
                <a:cs typeface="Arial" panose="020B0604020202020204" pitchFamily="34" charset="0"/>
              </a:rPr>
              <a:t> 2 </a:t>
            </a:r>
            <a:r>
              <a:rPr lang="en-US" sz="2400" dirty="0" err="1">
                <a:solidFill>
                  <a:schemeClr val="tx1"/>
                </a:solidFill>
                <a:latin typeface="Arial" panose="020B0604020202020204" pitchFamily="34" charset="0"/>
                <a:cs typeface="Arial" panose="020B0604020202020204" pitchFamily="34" charset="0"/>
              </a:rPr>
              <a:t>điểm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xét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cùng</a:t>
            </a:r>
            <a:r>
              <a:rPr lang="en-US" sz="2400" dirty="0">
                <a:solidFill>
                  <a:schemeClr val="tx1"/>
                </a:solidFill>
                <a:latin typeface="Arial" panose="020B0604020202020204" pitchFamily="34" charset="0"/>
                <a:cs typeface="Arial" panose="020B0604020202020204" pitchFamily="34" charset="0"/>
              </a:rPr>
              <a:t> 1 đường:10</a:t>
            </a:r>
          </a:p>
          <a:p>
            <a:pPr>
              <a:buFont typeface="Arial" panose="020B0604020202020204" pitchFamily="34" charset="0"/>
              <a:buChar char="•"/>
            </a:pPr>
            <a:endParaRPr lang="en-US" sz="2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095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2785"/>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HoughLinesP</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b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63598" y="1366959"/>
            <a:ext cx="8596668" cy="3880773"/>
          </a:xfrm>
        </p:spPr>
        <p:txBody>
          <a:bodyPr>
            <a:normAutofit/>
          </a:bodyPr>
          <a:lstStyle/>
          <a:p>
            <a:r>
              <a:rPr lang="en-US" sz="2400" dirty="0">
                <a:solidFill>
                  <a:schemeClr val="tx1"/>
                </a:solidFill>
                <a:latin typeface="Arial" panose="020B0604020202020204" pitchFamily="34" charset="0"/>
                <a:cs typeface="Arial" panose="020B0604020202020204" pitchFamily="34" charset="0"/>
              </a:rPr>
              <a:t>Sau </a:t>
            </a:r>
            <a:r>
              <a:rPr lang="en-US" sz="2400" dirty="0" err="1">
                <a:solidFill>
                  <a:schemeClr val="tx1"/>
                </a:solidFill>
                <a:latin typeface="Arial" panose="020B0604020202020204" pitchFamily="34" charset="0"/>
                <a:cs typeface="Arial" panose="020B0604020202020204" pitchFamily="34" charset="0"/>
              </a:rPr>
              <a:t>đó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hiển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thị</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bằng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endParaRPr lang="en-US" sz="2400" dirty="0">
              <a:solidFill>
                <a:schemeClr val="tx1"/>
              </a:solidFill>
              <a:latin typeface="Arial" panose="020B0604020202020204" pitchFamily="34" charset="0"/>
              <a:cs typeface="Arial" panose="020B0604020202020204" pitchFamily="34" charset="0"/>
            </a:endParaRPr>
          </a:p>
          <a:p>
            <a:pPr marL="0" indent="0">
              <a:buNone/>
            </a:pP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a,b,c</a:t>
            </a:r>
            <a:r>
              <a:rPr lang="en-US" sz="2200" dirty="0">
                <a:solidFill>
                  <a:srgbClr val="FF0000"/>
                </a:solidFill>
                <a:latin typeface="Arial" panose="020B0604020202020204" pitchFamily="34" charset="0"/>
                <a:cs typeface="Arial" panose="020B0604020202020204" pitchFamily="34" charset="0"/>
              </a:rPr>
              <a:t> = </a:t>
            </a:r>
            <a:r>
              <a:rPr lang="en-US" sz="2200" dirty="0" err="1">
                <a:solidFill>
                  <a:srgbClr val="FF0000"/>
                </a:solidFill>
                <a:latin typeface="Arial" panose="020B0604020202020204" pitchFamily="34" charset="0"/>
                <a:cs typeface="Arial" panose="020B0604020202020204" pitchFamily="34" charset="0"/>
              </a:rPr>
              <a:t>lines.shape</a:t>
            </a:r>
            <a:endParaRPr lang="en-US" sz="2200" dirty="0">
              <a:solidFill>
                <a:srgbClr val="FF0000"/>
              </a:solidFill>
              <a:latin typeface="Arial" panose="020B0604020202020204" pitchFamily="34" charset="0"/>
              <a:cs typeface="Arial" panose="020B0604020202020204" pitchFamily="34" charset="0"/>
            </a:endParaRPr>
          </a:p>
          <a:p>
            <a:pPr marL="0" indent="0">
              <a:buNone/>
            </a:pPr>
            <a:r>
              <a:rPr lang="en-US" sz="2200" dirty="0">
                <a:solidFill>
                  <a:srgbClr val="FF0000"/>
                </a:solidFill>
                <a:latin typeface="Arial" panose="020B0604020202020204" pitchFamily="34" charset="0"/>
                <a:cs typeface="Arial" panose="020B0604020202020204" pitchFamily="34" charset="0"/>
              </a:rPr>
              <a:t>        for </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 in range(a):</a:t>
            </a:r>
          </a:p>
          <a:p>
            <a:pPr marL="0" indent="0">
              <a:buNone/>
            </a:pP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cv.line</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cdst</a:t>
            </a:r>
            <a:r>
              <a:rPr lang="en-US" sz="2200" dirty="0">
                <a:solidFill>
                  <a:srgbClr val="FF0000"/>
                </a:solidFill>
                <a:latin typeface="Arial" panose="020B0604020202020204" pitchFamily="34" charset="0"/>
                <a:cs typeface="Arial" panose="020B0604020202020204" pitchFamily="34" charset="0"/>
              </a:rPr>
              <a:t>, (lines[</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][0][0], lines[</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][0][1]), (lines[</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][0][2], lines[</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][0][3]), (0, 0, 255), 3, </a:t>
            </a:r>
            <a:r>
              <a:rPr lang="en-US" sz="2200" dirty="0" err="1">
                <a:solidFill>
                  <a:srgbClr val="FF0000"/>
                </a:solidFill>
                <a:latin typeface="Arial" panose="020B0604020202020204" pitchFamily="34" charset="0"/>
                <a:cs typeface="Arial" panose="020B0604020202020204" pitchFamily="34" charset="0"/>
              </a:rPr>
              <a:t>cv.LINE_AA</a:t>
            </a:r>
            <a:r>
              <a:rPr lang="en-US" sz="22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44685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070" y="299049"/>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HoughLinesP</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1070" y="1513608"/>
            <a:ext cx="8596668" cy="3880773"/>
          </a:xfrm>
        </p:spPr>
        <p:txBody>
          <a:bodyPr>
            <a:normAutofit lnSpcReduction="10000"/>
          </a:bodyPr>
          <a:lstStyle/>
          <a:p>
            <a:r>
              <a:rPr lang="en-US" sz="2400" dirty="0" err="1">
                <a:latin typeface="Arial" panose="020B0604020202020204" pitchFamily="34" charset="0"/>
                <a:cs typeface="Arial" panose="020B0604020202020204" pitchFamily="34" charset="0"/>
              </a:rPr>
              <a:t>Cuối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ảnh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gốc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thẳng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a:t>
            </a:r>
          </a:p>
          <a:p>
            <a:pPr marL="400050" lvl="1" indent="0">
              <a:buNone/>
            </a:pPr>
            <a:r>
              <a:rPr lang="en-US" sz="2200" dirty="0" err="1" smtClean="0">
                <a:solidFill>
                  <a:srgbClr val="FF0000"/>
                </a:solidFill>
                <a:latin typeface="Arial" panose="020B0604020202020204" pitchFamily="34" charset="0"/>
                <a:cs typeface="Arial" panose="020B0604020202020204" pitchFamily="34" charset="0"/>
              </a:rPr>
              <a:t>cv.imwrite</a:t>
            </a:r>
            <a:r>
              <a:rPr lang="en-US" sz="2200" dirty="0">
                <a:solidFill>
                  <a:srgbClr val="FF0000"/>
                </a:solidFill>
                <a:latin typeface="Arial" panose="020B0604020202020204" pitchFamily="34" charset="0"/>
                <a:cs typeface="Arial" panose="020B0604020202020204" pitchFamily="34" charset="0"/>
              </a:rPr>
              <a:t>("done.jpg",</a:t>
            </a:r>
            <a:r>
              <a:rPr lang="en-US" sz="2200" dirty="0" err="1">
                <a:solidFill>
                  <a:srgbClr val="FF0000"/>
                </a:solidFill>
                <a:latin typeface="Arial" panose="020B0604020202020204" pitchFamily="34" charset="0"/>
                <a:cs typeface="Arial" panose="020B0604020202020204" pitchFamily="34" charset="0"/>
              </a:rPr>
              <a:t>cdst</a:t>
            </a:r>
            <a:r>
              <a:rPr lang="en-US" sz="2200" dirty="0">
                <a:solidFill>
                  <a:srgbClr val="FF0000"/>
                </a:solidFill>
                <a:latin typeface="Arial" panose="020B0604020202020204" pitchFamily="34" charset="0"/>
                <a:cs typeface="Arial" panose="020B0604020202020204" pitchFamily="34" charset="0"/>
              </a:rPr>
              <a:t>)</a:t>
            </a:r>
          </a:p>
          <a:p>
            <a:pPr marL="400050" lvl="1" indent="0">
              <a:buNone/>
            </a:pPr>
            <a:r>
              <a:rPr lang="en-US" sz="2200" dirty="0">
                <a:solidFill>
                  <a:srgbClr val="FF0000"/>
                </a:solidFill>
                <a:latin typeface="Arial" panose="020B0604020202020204" pitchFamily="34" charset="0"/>
                <a:cs typeface="Arial" panose="020B0604020202020204" pitchFamily="34" charset="0"/>
              </a:rPr>
              <a:t>im3 = </a:t>
            </a:r>
            <a:r>
              <a:rPr lang="en-US" sz="2200" dirty="0" err="1">
                <a:solidFill>
                  <a:srgbClr val="FF0000"/>
                </a:solidFill>
                <a:latin typeface="Arial" panose="020B0604020202020204" pitchFamily="34" charset="0"/>
                <a:cs typeface="Arial" panose="020B0604020202020204" pitchFamily="34" charset="0"/>
              </a:rPr>
              <a:t>Image.open</a:t>
            </a:r>
            <a:r>
              <a:rPr lang="en-US" sz="2200" dirty="0">
                <a:solidFill>
                  <a:srgbClr val="FF0000"/>
                </a:solidFill>
                <a:latin typeface="Arial" panose="020B0604020202020204" pitchFamily="34" charset="0"/>
                <a:cs typeface="Arial" panose="020B0604020202020204" pitchFamily="34" charset="0"/>
              </a:rPr>
              <a:t>("done.jpg")</a:t>
            </a:r>
          </a:p>
          <a:p>
            <a:pPr marL="400050" lvl="1" indent="0">
              <a:buNone/>
            </a:pPr>
            <a:r>
              <a:rPr lang="en-US" sz="2200" dirty="0">
                <a:solidFill>
                  <a:srgbClr val="FF0000"/>
                </a:solidFill>
                <a:latin typeface="Arial" panose="020B0604020202020204" pitchFamily="34" charset="0"/>
                <a:cs typeface="Arial" panose="020B0604020202020204" pitchFamily="34" charset="0"/>
              </a:rPr>
              <a:t>im3 = </a:t>
            </a:r>
            <a:r>
              <a:rPr lang="en-US" sz="2200" dirty="0" err="1">
                <a:solidFill>
                  <a:srgbClr val="FF0000"/>
                </a:solidFill>
                <a:latin typeface="Arial" panose="020B0604020202020204" pitchFamily="34" charset="0"/>
                <a:cs typeface="Arial" panose="020B0604020202020204" pitchFamily="34" charset="0"/>
              </a:rPr>
              <a:t>ImageTk.PhotoImage</a:t>
            </a:r>
            <a:r>
              <a:rPr lang="en-US" sz="2200" dirty="0">
                <a:solidFill>
                  <a:srgbClr val="FF0000"/>
                </a:solidFill>
                <a:latin typeface="Arial" panose="020B0604020202020204" pitchFamily="34" charset="0"/>
                <a:cs typeface="Arial" panose="020B0604020202020204" pitchFamily="34" charset="0"/>
              </a:rPr>
              <a:t>(im3)</a:t>
            </a:r>
          </a:p>
          <a:p>
            <a:pPr marL="400050" lvl="1" indent="0">
              <a:buNone/>
            </a:pPr>
            <a:r>
              <a:rPr lang="en-US" sz="2200" dirty="0">
                <a:solidFill>
                  <a:srgbClr val="FF0000"/>
                </a:solidFill>
                <a:latin typeface="Arial" panose="020B0604020202020204" pitchFamily="34" charset="0"/>
                <a:cs typeface="Arial" panose="020B0604020202020204" pitchFamily="34" charset="0"/>
              </a:rPr>
              <a:t>global label2</a:t>
            </a:r>
          </a:p>
          <a:p>
            <a:pPr marL="400050" lvl="1" indent="0">
              <a:buNone/>
            </a:pPr>
            <a:r>
              <a:rPr lang="en-US" sz="2200" dirty="0">
                <a:solidFill>
                  <a:srgbClr val="FF0000"/>
                </a:solidFill>
                <a:latin typeface="Arial" panose="020B0604020202020204" pitchFamily="34" charset="0"/>
                <a:cs typeface="Arial" panose="020B0604020202020204" pitchFamily="34" charset="0"/>
              </a:rPr>
              <a:t>label2 = Label(image = im3)</a:t>
            </a:r>
          </a:p>
          <a:p>
            <a:pPr marL="400050" lvl="1" indent="0">
              <a:buNone/>
            </a:pPr>
            <a:r>
              <a:rPr lang="en-US" sz="2200" dirty="0">
                <a:solidFill>
                  <a:srgbClr val="FF0000"/>
                </a:solidFill>
                <a:latin typeface="Arial" panose="020B0604020202020204" pitchFamily="34" charset="0"/>
                <a:cs typeface="Arial" panose="020B0604020202020204" pitchFamily="34" charset="0"/>
              </a:rPr>
              <a:t>label2.image = im3</a:t>
            </a:r>
          </a:p>
          <a:p>
            <a:pPr marL="400050" lvl="1" indent="0">
              <a:buNone/>
            </a:pPr>
            <a:r>
              <a:rPr lang="en-US" sz="2200" dirty="0">
                <a:solidFill>
                  <a:srgbClr val="FF0000"/>
                </a:solidFill>
                <a:latin typeface="Arial" panose="020B0604020202020204" pitchFamily="34" charset="0"/>
                <a:cs typeface="Arial" panose="020B0604020202020204" pitchFamily="34" charset="0"/>
              </a:rPr>
              <a:t>label2.place(x=720,y=250)</a:t>
            </a:r>
          </a:p>
        </p:txBody>
      </p:sp>
    </p:spTree>
    <p:extLst>
      <p:ext uri="{BB962C8B-B14F-4D97-AF65-F5344CB8AC3E}">
        <p14:creationId xmlns:p14="http://schemas.microsoft.com/office/powerpoint/2010/main" val="1286863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71" y="184181"/>
            <a:ext cx="9079141" cy="1320800"/>
          </a:xfrm>
        </p:spPr>
        <p:txBody>
          <a:bodyPr>
            <a:normAutofit/>
          </a:bodyPr>
          <a:lstStyle/>
          <a:p>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TỔNG QUAN PYTHON VÀ CÁC THƯ VIỆN </a:t>
            </a:r>
          </a:p>
        </p:txBody>
      </p:sp>
      <p:sp>
        <p:nvSpPr>
          <p:cNvPr id="3" name="Content Placeholder 2"/>
          <p:cNvSpPr>
            <a:spLocks noGrp="1"/>
          </p:cNvSpPr>
          <p:nvPr>
            <p:ph idx="1"/>
          </p:nvPr>
        </p:nvSpPr>
        <p:spPr>
          <a:xfrm>
            <a:off x="539007" y="1427344"/>
            <a:ext cx="8287493" cy="3880773"/>
          </a:xfrm>
        </p:spPr>
        <p:txBody>
          <a:bodyPr>
            <a:normAutofit/>
          </a:bodyPr>
          <a:lstStyle/>
          <a:p>
            <a:pPr algn="just"/>
            <a:r>
              <a:rPr lang="en-US" sz="2400" dirty="0" smtClean="0">
                <a:solidFill>
                  <a:schemeClr val="tx1"/>
                </a:solidFill>
                <a:latin typeface="Arial" panose="020B0604020202020204" pitchFamily="34" charset="0"/>
                <a:cs typeface="Arial" panose="020B0604020202020204" pitchFamily="34" charset="0"/>
              </a:rPr>
              <a:t>Python </a:t>
            </a:r>
            <a:r>
              <a:rPr lang="en-US" sz="2400" dirty="0" err="1" smtClean="0">
                <a:solidFill>
                  <a:schemeClr val="tx1"/>
                </a:solidFill>
                <a:latin typeface="Arial" panose="020B0604020202020204" pitchFamily="34" charset="0"/>
                <a:cs typeface="Arial" panose="020B0604020202020204" pitchFamily="34" charset="0"/>
              </a:rPr>
              <a:t>là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một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ngôn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ngữ</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lập</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trình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thông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dịch</a:t>
            </a:r>
            <a:r>
              <a:rPr lang="en-US" sz="2400" dirty="0" smtClean="0">
                <a:solidFill>
                  <a:schemeClr val="tx1"/>
                </a:solidFill>
                <a:latin typeface="Arial" panose="020B0604020202020204" pitchFamily="34" charset="0"/>
                <a:cs typeface="Arial" panose="020B0604020202020204" pitchFamily="34" charset="0"/>
              </a:rPr>
              <a:t> (interpreted), </a:t>
            </a:r>
            <a:r>
              <a:rPr lang="en-US" sz="2400" dirty="0" err="1" smtClean="0">
                <a:solidFill>
                  <a:schemeClr val="tx1"/>
                </a:solidFill>
                <a:latin typeface="Arial" panose="020B0604020202020204" pitchFamily="34" charset="0"/>
                <a:cs typeface="Arial" panose="020B0604020202020204" pitchFamily="34" charset="0"/>
              </a:rPr>
              <a:t>hướng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đối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tượng</a:t>
            </a:r>
            <a:r>
              <a:rPr lang="en-US" sz="2400" dirty="0" smtClean="0">
                <a:solidFill>
                  <a:schemeClr val="tx1"/>
                </a:solidFill>
                <a:latin typeface="Arial" panose="020B0604020202020204" pitchFamily="34" charset="0"/>
                <a:cs typeface="Arial" panose="020B0604020202020204" pitchFamily="34" charset="0"/>
              </a:rPr>
              <a:t> (object-oriented), </a:t>
            </a:r>
            <a:r>
              <a:rPr lang="en-US" sz="2400" dirty="0" err="1" smtClean="0">
                <a:solidFill>
                  <a:schemeClr val="tx1"/>
                </a:solidFill>
                <a:latin typeface="Arial" panose="020B0604020202020204" pitchFamily="34" charset="0"/>
                <a:cs typeface="Arial" panose="020B0604020202020204" pitchFamily="34" charset="0"/>
              </a:rPr>
              <a:t>và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là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một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ngôn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ngữ</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bậc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cao</a:t>
            </a:r>
            <a:r>
              <a:rPr lang="en-US" sz="2400" dirty="0" smtClean="0">
                <a:solidFill>
                  <a:schemeClr val="tx1"/>
                </a:solidFill>
                <a:latin typeface="Arial" panose="020B0604020202020204" pitchFamily="34" charset="0"/>
                <a:cs typeface="Arial" panose="020B0604020202020204" pitchFamily="34" charset="0"/>
              </a:rPr>
              <a:t> (high-level)  </a:t>
            </a:r>
            <a:r>
              <a:rPr lang="en-US" sz="2400" dirty="0" err="1" smtClean="0">
                <a:solidFill>
                  <a:schemeClr val="tx1"/>
                </a:solidFill>
                <a:latin typeface="Arial" panose="020B0604020202020204" pitchFamily="34" charset="0"/>
                <a:cs typeface="Arial" panose="020B0604020202020204" pitchFamily="34" charset="0"/>
              </a:rPr>
              <a:t>ngữ</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nghĩa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động</a:t>
            </a:r>
            <a:r>
              <a:rPr lang="en-US" sz="2400" dirty="0" smtClean="0">
                <a:solidFill>
                  <a:schemeClr val="tx1"/>
                </a:solidFill>
                <a:latin typeface="Arial" panose="020B0604020202020204" pitchFamily="34" charset="0"/>
                <a:cs typeface="Arial" panose="020B0604020202020204" pitchFamily="34" charset="0"/>
              </a:rPr>
              <a:t> (dynamic semantics). Python </a:t>
            </a:r>
            <a:r>
              <a:rPr lang="en-US" sz="2400" dirty="0" err="1" smtClean="0">
                <a:solidFill>
                  <a:schemeClr val="tx1"/>
                </a:solidFill>
                <a:latin typeface="Arial" panose="020B0604020202020204" pitchFamily="34" charset="0"/>
                <a:cs typeface="Arial" panose="020B0604020202020204" pitchFamily="34" charset="0"/>
              </a:rPr>
              <a:t>hỗ</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trợ</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các</a:t>
            </a:r>
            <a:r>
              <a:rPr lang="en-US" sz="2400" dirty="0" smtClean="0">
                <a:solidFill>
                  <a:schemeClr val="tx1"/>
                </a:solidFill>
                <a:latin typeface="Arial" panose="020B0604020202020204" pitchFamily="34" charset="0"/>
                <a:cs typeface="Arial" panose="020B0604020202020204" pitchFamily="34" charset="0"/>
              </a:rPr>
              <a:t> module </a:t>
            </a:r>
            <a:r>
              <a:rPr lang="en-US" sz="2400" dirty="0" err="1" smtClean="0">
                <a:solidFill>
                  <a:schemeClr val="tx1"/>
                </a:solidFill>
                <a:latin typeface="Arial" panose="020B0604020202020204" pitchFamily="34" charset="0"/>
                <a:cs typeface="Arial" panose="020B0604020202020204" pitchFamily="34" charset="0"/>
              </a:rPr>
              <a:t>và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gói</a:t>
            </a:r>
            <a:r>
              <a:rPr lang="en-US" sz="2400" dirty="0" smtClean="0">
                <a:solidFill>
                  <a:schemeClr val="tx1"/>
                </a:solidFill>
                <a:latin typeface="Arial" panose="020B0604020202020204" pitchFamily="34" charset="0"/>
                <a:cs typeface="Arial" panose="020B0604020202020204" pitchFamily="34" charset="0"/>
              </a:rPr>
              <a:t> (packages), </a:t>
            </a:r>
            <a:r>
              <a:rPr lang="en-US" sz="2400" dirty="0" err="1" smtClean="0">
                <a:solidFill>
                  <a:schemeClr val="tx1"/>
                </a:solidFill>
                <a:latin typeface="Arial" panose="020B0604020202020204" pitchFamily="34" charset="0"/>
                <a:cs typeface="Arial" panose="020B0604020202020204" pitchFamily="34" charset="0"/>
              </a:rPr>
              <a:t>khuyến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khích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chương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trình</a:t>
            </a:r>
            <a:r>
              <a:rPr lang="en-US" sz="2400" dirty="0" smtClean="0">
                <a:solidFill>
                  <a:schemeClr val="tx1"/>
                </a:solidFill>
                <a:latin typeface="Arial" panose="020B0604020202020204" pitchFamily="34" charset="0"/>
                <a:cs typeface="Arial" panose="020B0604020202020204" pitchFamily="34" charset="0"/>
              </a:rPr>
              <a:t> module </a:t>
            </a:r>
            <a:r>
              <a:rPr lang="en-US" sz="2400" dirty="0" err="1" smtClean="0">
                <a:solidFill>
                  <a:schemeClr val="tx1"/>
                </a:solidFill>
                <a:latin typeface="Arial" panose="020B0604020202020204" pitchFamily="34" charset="0"/>
                <a:cs typeface="Arial" panose="020B0604020202020204" pitchFamily="34" charset="0"/>
              </a:rPr>
              <a:t>hóa</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tái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sử</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dụng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mã</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Trình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thông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dịch</a:t>
            </a:r>
            <a:r>
              <a:rPr lang="en-US" sz="2400" dirty="0" smtClean="0">
                <a:solidFill>
                  <a:schemeClr val="tx1"/>
                </a:solidFill>
                <a:latin typeface="Arial" panose="020B0604020202020204" pitchFamily="34" charset="0"/>
                <a:cs typeface="Arial" panose="020B0604020202020204" pitchFamily="34" charset="0"/>
              </a:rPr>
              <a:t> Python </a:t>
            </a:r>
            <a:r>
              <a:rPr lang="en-US" sz="2400" dirty="0" err="1" smtClean="0">
                <a:solidFill>
                  <a:schemeClr val="tx1"/>
                </a:solidFill>
                <a:latin typeface="Arial" panose="020B0604020202020204" pitchFamily="34" charset="0"/>
                <a:cs typeface="Arial" panose="020B0604020202020204" pitchFamily="34" charset="0"/>
              </a:rPr>
              <a:t>và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thư</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viện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chuẩn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mở</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rộng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có</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sẵn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dưới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dạng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mã</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nguồn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hoặc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dạng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nhị</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phân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miễn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phí</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tất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cả</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các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nền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tảng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chính</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và</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có</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thể</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được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phân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phối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tự</a:t>
            </a:r>
            <a:r>
              <a:rPr lang="en-US" sz="2400" dirty="0" smtClean="0">
                <a:solidFill>
                  <a:schemeClr val="tx1"/>
                </a:solidFill>
                <a:latin typeface="Arial" panose="020B0604020202020204" pitchFamily="34" charset="0"/>
                <a:cs typeface="Arial" panose="020B0604020202020204" pitchFamily="34" charset="0"/>
              </a:rPr>
              <a:t> do.</a:t>
            </a:r>
          </a:p>
          <a:p>
            <a:pPr algn="just"/>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2654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604"/>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Kết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quả</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88" y="1031960"/>
            <a:ext cx="8805761" cy="4950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288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972" y="246637"/>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Biến</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cho</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hình</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tròn</a:t>
            </a: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4728" y="1142457"/>
            <a:ext cx="8596668" cy="3880773"/>
          </a:xfrm>
        </p:spPr>
        <p:txBody>
          <a:bodyPr>
            <a:normAutofit/>
          </a:bodyPr>
          <a:lstStyle/>
          <a:p>
            <a:pPr lvl="0"/>
            <a:r>
              <a:rPr lang="en-US" sz="2400" dirty="0" err="1">
                <a:solidFill>
                  <a:schemeClr val="tx1"/>
                </a:solidFill>
                <a:latin typeface="Arial" panose="020B0604020202020204" pitchFamily="34" charset="0"/>
                <a:cs typeface="Arial" panose="020B0604020202020204" pitchFamily="34" charset="0"/>
              </a:rPr>
              <a:t>Hoạt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động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tương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tự</a:t>
            </a:r>
            <a:r>
              <a:rPr lang="en-US" sz="2400" dirty="0">
                <a:solidFill>
                  <a:schemeClr val="tx1"/>
                </a:solidFill>
                <a:latin typeface="Arial" panose="020B0604020202020204" pitchFamily="34" charset="0"/>
                <a:cs typeface="Arial" panose="020B0604020202020204" pitchFamily="34" charset="0"/>
              </a:rPr>
              <a:t> Hough Line </a:t>
            </a:r>
            <a:r>
              <a:rPr lang="en-US" sz="2400" dirty="0" err="1">
                <a:solidFill>
                  <a:schemeClr val="tx1"/>
                </a:solidFill>
                <a:latin typeface="Arial" panose="020B0604020202020204" pitchFamily="34" charset="0"/>
                <a:cs typeface="Arial" panose="020B0604020202020204" pitchFamily="34" charset="0"/>
              </a:rPr>
              <a:t>Transformb</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thích</a:t>
            </a:r>
            <a:r>
              <a:rPr lang="en-US" sz="2400" dirty="0">
                <a:solidFill>
                  <a:schemeClr val="tx1"/>
                </a:solidFill>
                <a:latin typeface="Arial" panose="020B0604020202020204" pitchFamily="34" charset="0"/>
                <a:cs typeface="Arial" panose="020B0604020202020204" pitchFamily="34" charset="0"/>
              </a:rPr>
              <a:t> ở </a:t>
            </a:r>
            <a:r>
              <a:rPr lang="en-US" sz="2400" dirty="0" err="1">
                <a:solidFill>
                  <a:schemeClr val="tx1"/>
                </a:solidFill>
                <a:latin typeface="Arial" panose="020B0604020202020204" pitchFamily="34" charset="0"/>
                <a:cs typeface="Arial" panose="020B0604020202020204" pitchFamily="34" charset="0"/>
              </a:rPr>
              <a:t>phần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trước</a:t>
            </a:r>
            <a:endParaRPr lang="en-US" sz="2400" dirty="0">
              <a:solidFill>
                <a:schemeClr val="tx1"/>
              </a:solidFill>
              <a:latin typeface="Arial" panose="020B0604020202020204" pitchFamily="34" charset="0"/>
              <a:cs typeface="Arial" panose="020B0604020202020204" pitchFamily="34" charset="0"/>
            </a:endParaRPr>
          </a:p>
          <a:p>
            <a:pPr lvl="0"/>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hợp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định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tròn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chúng</a:t>
            </a:r>
            <a:r>
              <a:rPr lang="en-US" sz="2400" dirty="0">
                <a:solidFill>
                  <a:schemeClr val="tx1"/>
                </a:solidFill>
                <a:latin typeface="Arial" panose="020B0604020202020204" pitchFamily="34" charset="0"/>
                <a:cs typeface="Arial" panose="020B0604020202020204" pitchFamily="34" charset="0"/>
              </a:rPr>
              <a:t> ta </a:t>
            </a:r>
            <a:r>
              <a:rPr lang="en-US" sz="2400" dirty="0" err="1">
                <a:solidFill>
                  <a:schemeClr val="tx1"/>
                </a:solidFill>
                <a:latin typeface="Arial" panose="020B0604020202020204" pitchFamily="34" charset="0"/>
                <a:cs typeface="Arial" panose="020B0604020202020204" pitchFamily="34" charset="0"/>
              </a:rPr>
              <a:t>cần</a:t>
            </a:r>
            <a:r>
              <a:rPr lang="en-US" sz="2400" dirty="0">
                <a:solidFill>
                  <a:schemeClr val="tx1"/>
                </a:solidFill>
                <a:latin typeface="Arial" panose="020B0604020202020204" pitchFamily="34" charset="0"/>
                <a:cs typeface="Arial" panose="020B0604020202020204" pitchFamily="34" charset="0"/>
              </a:rPr>
              <a:t> 3 </a:t>
            </a:r>
            <a:r>
              <a:rPr lang="en-US" sz="2400" dirty="0" err="1">
                <a:solidFill>
                  <a:schemeClr val="tx1"/>
                </a:solidFill>
                <a:latin typeface="Arial" panose="020B0604020202020204" pitchFamily="34" charset="0"/>
                <a:cs typeface="Arial" panose="020B0604020202020204" pitchFamily="34" charset="0"/>
              </a:rPr>
              <a:t>tham</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số</a:t>
            </a:r>
            <a:endParaRPr lang="en-US" sz="2400" dirty="0" smtClean="0">
              <a:solidFill>
                <a:schemeClr val="tx1"/>
              </a:solidFill>
              <a:latin typeface="Arial" panose="020B0604020202020204" pitchFamily="34" charset="0"/>
              <a:cs typeface="Arial" panose="020B0604020202020204" pitchFamily="34" charset="0"/>
            </a:endParaRPr>
          </a:p>
          <a:p>
            <a:pPr lvl="0"/>
            <a:endParaRPr lang="en-US" sz="2400" dirty="0">
              <a:solidFill>
                <a:schemeClr val="tx1"/>
              </a:solidFill>
              <a:latin typeface="Arial" panose="020B0604020202020204" pitchFamily="34" charset="0"/>
              <a:cs typeface="Arial" panose="020B0604020202020204" pitchFamily="34" charset="0"/>
            </a:endParaRPr>
          </a:p>
          <a:p>
            <a:pPr lvl="0"/>
            <a:endParaRPr lang="en-US" sz="2400" dirty="0" smtClean="0">
              <a:solidFill>
                <a:schemeClr val="tx1"/>
              </a:solidFill>
              <a:latin typeface="Arial" panose="020B0604020202020204" pitchFamily="34" charset="0"/>
              <a:cs typeface="Arial" panose="020B0604020202020204" pitchFamily="34" charset="0"/>
            </a:endParaRPr>
          </a:p>
          <a:p>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xcenter,ycenter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tâm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điểm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tròn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còn</a:t>
            </a:r>
            <a:r>
              <a:rPr lang="en-US" sz="2400" dirty="0">
                <a:solidFill>
                  <a:schemeClr val="tx1"/>
                </a:solidFill>
                <a:latin typeface="Arial" panose="020B0604020202020204" pitchFamily="34" charset="0"/>
                <a:cs typeface="Arial" panose="020B0604020202020204" pitchFamily="34" charset="0"/>
              </a:rPr>
              <a:t> r </a:t>
            </a:r>
            <a:r>
              <a:rPr lang="en-US" sz="2400" dirty="0" err="1">
                <a:solidFill>
                  <a:schemeClr val="tx1"/>
                </a:solidFill>
                <a:latin typeface="Arial" panose="020B0604020202020204" pitchFamily="34" charset="0"/>
                <a:cs typeface="Arial" panose="020B0604020202020204" pitchFamily="34" charset="0"/>
              </a:rPr>
              <a:t>là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kính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tròn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đó</a:t>
            </a:r>
            <a:endParaRPr lang="en-US" sz="2400" dirty="0">
              <a:solidFill>
                <a:schemeClr val="tx1"/>
              </a:solidFill>
              <a:latin typeface="Arial" panose="020B0604020202020204" pitchFamily="34" charset="0"/>
              <a:cs typeface="Arial" panose="020B0604020202020204" pitchFamily="34" charset="0"/>
            </a:endParaRPr>
          </a:p>
          <a:p>
            <a:pPr lvl="0"/>
            <a:endParaRPr lang="en-US" sz="2200" dirty="0">
              <a:solidFill>
                <a:schemeClr val="tx1"/>
              </a:solidFill>
              <a:latin typeface="Arial" panose="020B0604020202020204" pitchFamily="34" charset="0"/>
              <a:cs typeface="Arial" panose="020B0604020202020204" pitchFamily="34" charset="0"/>
            </a:endParaRPr>
          </a:p>
          <a:p>
            <a:endParaRPr lang="en-US" sz="2200" dirty="0">
              <a:solidFill>
                <a:schemeClr val="tx1"/>
              </a:solidFill>
              <a:latin typeface="Arial" panose="020B0604020202020204" pitchFamily="34" charset="0"/>
              <a:cs typeface="Arial" panose="020B0604020202020204" pitchFamily="34" charset="0"/>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60" y="3082844"/>
            <a:ext cx="3207486" cy="81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703" y="4686300"/>
            <a:ext cx="2296708" cy="1979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544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53141346"/>
              </p:ext>
            </p:extLst>
          </p:nvPr>
        </p:nvGraphicFramePr>
        <p:xfrm>
          <a:off x="746874" y="1651629"/>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634202" y="16965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Hoạt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động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biến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 </a:t>
            </a:r>
            <a:b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cho</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tròn</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1990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034" y="1843089"/>
            <a:ext cx="8596668" cy="3880773"/>
          </a:xfrm>
        </p:spPr>
        <p:txBody>
          <a:bodyPr>
            <a:normAutofit/>
          </a:bodyPr>
          <a:lstStyle/>
          <a:p>
            <a:r>
              <a:rPr lang="en-US" sz="2400" dirty="0" err="1">
                <a:solidFill>
                  <a:schemeClr val="tx1"/>
                </a:solidFill>
                <a:latin typeface="Arial" panose="020B0604020202020204" pitchFamily="34" charset="0"/>
                <a:cs typeface="Arial" panose="020B0604020202020204" pitchFamily="34" charset="0"/>
              </a:rPr>
              <a:t>Đầu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chuyển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đổi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thành</a:t>
            </a:r>
            <a:r>
              <a:rPr lang="en-US" sz="2400" dirty="0">
                <a:solidFill>
                  <a:schemeClr val="tx1"/>
                </a:solidFill>
                <a:latin typeface="Arial" panose="020B0604020202020204" pitchFamily="34" charset="0"/>
                <a:cs typeface="Arial" panose="020B0604020202020204" pitchFamily="34" charset="0"/>
              </a:rPr>
              <a:t> thang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xám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áp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medianBlur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nhiễu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tròn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a:t>
            </a:r>
            <a:endParaRPr lang="en-US" sz="2400" dirty="0">
              <a:solidFill>
                <a:schemeClr val="tx1"/>
              </a:solidFill>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    </a:t>
            </a:r>
            <a:r>
              <a:rPr lang="en-US" sz="2200" dirty="0" err="1" smtClean="0">
                <a:solidFill>
                  <a:srgbClr val="FF0000"/>
                </a:solidFill>
                <a:latin typeface="Arial" panose="020B0604020202020204" pitchFamily="34" charset="0"/>
                <a:cs typeface="Arial" panose="020B0604020202020204" pitchFamily="34" charset="0"/>
              </a:rPr>
              <a:t>src</a:t>
            </a:r>
            <a:r>
              <a:rPr lang="en-US" sz="2200" dirty="0" smtClean="0">
                <a:solidFill>
                  <a:srgbClr val="FF0000"/>
                </a:solidFill>
                <a:latin typeface="Arial" panose="020B0604020202020204" pitchFamily="34" charset="0"/>
                <a:cs typeface="Arial" panose="020B0604020202020204" pitchFamily="34" charset="0"/>
              </a:rPr>
              <a:t> </a:t>
            </a: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cv.imread</a:t>
            </a:r>
            <a:r>
              <a:rPr lang="en-US" sz="2200" dirty="0">
                <a:solidFill>
                  <a:srgbClr val="FF0000"/>
                </a:solidFill>
                <a:latin typeface="Arial" panose="020B0604020202020204" pitchFamily="34" charset="0"/>
                <a:cs typeface="Arial" panose="020B0604020202020204" pitchFamily="34" charset="0"/>
              </a:rPr>
              <a:t>(f)</a:t>
            </a:r>
          </a:p>
          <a:p>
            <a:pPr marL="0" indent="0">
              <a:buNone/>
            </a:pPr>
            <a:r>
              <a:rPr lang="en-US" sz="2200" dirty="0">
                <a:solidFill>
                  <a:srgbClr val="FF0000"/>
                </a:solidFill>
                <a:latin typeface="Arial" panose="020B0604020202020204" pitchFamily="34" charset="0"/>
                <a:cs typeface="Arial" panose="020B0604020202020204" pitchFamily="34" charset="0"/>
              </a:rPr>
              <a:t>    gray = </a:t>
            </a:r>
            <a:r>
              <a:rPr lang="en-US" sz="2200" dirty="0" err="1">
                <a:solidFill>
                  <a:srgbClr val="FF0000"/>
                </a:solidFill>
                <a:latin typeface="Arial" panose="020B0604020202020204" pitchFamily="34" charset="0"/>
                <a:cs typeface="Arial" panose="020B0604020202020204" pitchFamily="34" charset="0"/>
              </a:rPr>
              <a:t>cv.cvtColor</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src</a:t>
            </a:r>
            <a:r>
              <a:rPr lang="en-US" sz="2200" dirty="0">
                <a:solidFill>
                  <a:srgbClr val="FF0000"/>
                </a:solidFill>
                <a:latin typeface="Arial" panose="020B0604020202020204" pitchFamily="34" charset="0"/>
                <a:cs typeface="Arial" panose="020B0604020202020204" pitchFamily="34" charset="0"/>
              </a:rPr>
              <a:t>, cv.COLOR_BGR2GRAY)</a:t>
            </a:r>
          </a:p>
          <a:p>
            <a:pPr marL="0" indent="0">
              <a:buNone/>
            </a:pPr>
            <a:r>
              <a:rPr lang="en-US" sz="2200" dirty="0">
                <a:solidFill>
                  <a:srgbClr val="FF0000"/>
                </a:solidFill>
                <a:latin typeface="Arial" panose="020B0604020202020204" pitchFamily="34" charset="0"/>
                <a:cs typeface="Arial" panose="020B0604020202020204" pitchFamily="34" charset="0"/>
              </a:rPr>
              <a:t>    gray = </a:t>
            </a:r>
            <a:r>
              <a:rPr lang="en-US" sz="2200" dirty="0" err="1">
                <a:solidFill>
                  <a:srgbClr val="FF0000"/>
                </a:solidFill>
                <a:latin typeface="Arial" panose="020B0604020202020204" pitchFamily="34" charset="0"/>
                <a:cs typeface="Arial" panose="020B0604020202020204" pitchFamily="34" charset="0"/>
              </a:rPr>
              <a:t>cv.medianBlur</a:t>
            </a:r>
            <a:r>
              <a:rPr lang="en-US" sz="2200" dirty="0">
                <a:solidFill>
                  <a:srgbClr val="FF0000"/>
                </a:solidFill>
                <a:latin typeface="Arial" panose="020B0604020202020204" pitchFamily="34" charset="0"/>
                <a:cs typeface="Arial" panose="020B0604020202020204" pitchFamily="34" charset="0"/>
              </a:rPr>
              <a:t>(gray, 5)</a:t>
            </a:r>
          </a:p>
          <a:p>
            <a:pPr marL="0" indent="0">
              <a:buNone/>
            </a:pPr>
            <a:r>
              <a:rPr lang="en-US" sz="2200" dirty="0">
                <a:solidFill>
                  <a:srgbClr val="FF0000"/>
                </a:solidFill>
                <a:latin typeface="Arial" panose="020B0604020202020204" pitchFamily="34" charset="0"/>
                <a:cs typeface="Arial" panose="020B0604020202020204" pitchFamily="34" charset="0"/>
              </a:rPr>
              <a:t>    rows = </a:t>
            </a:r>
            <a:r>
              <a:rPr lang="en-US" sz="2200" dirty="0" err="1">
                <a:solidFill>
                  <a:srgbClr val="FF0000"/>
                </a:solidFill>
                <a:latin typeface="Arial" panose="020B0604020202020204" pitchFamily="34" charset="0"/>
                <a:cs typeface="Arial" panose="020B0604020202020204" pitchFamily="34" charset="0"/>
              </a:rPr>
              <a:t>gray.shape</a:t>
            </a:r>
            <a:r>
              <a:rPr lang="en-US" sz="2200" dirty="0">
                <a:solidFill>
                  <a:srgbClr val="FF0000"/>
                </a:solidFill>
                <a:latin typeface="Arial" panose="020B0604020202020204" pitchFamily="34" charset="0"/>
                <a:cs typeface="Arial" panose="020B0604020202020204" pitchFamily="34" charset="0"/>
              </a:rPr>
              <a:t>[0]</a:t>
            </a:r>
          </a:p>
          <a:p>
            <a:endParaRPr lang="en-US" sz="2200" dirty="0">
              <a:latin typeface="Arial" panose="020B0604020202020204" pitchFamily="34" charset="0"/>
              <a:cs typeface="Arial" panose="020B0604020202020204" pitchFamily="34" charset="0"/>
            </a:endParaRPr>
          </a:p>
        </p:txBody>
      </p:sp>
      <p:sp>
        <p:nvSpPr>
          <p:cNvPr id="5" name="Title 1"/>
          <p:cNvSpPr txBox="1">
            <a:spLocks/>
          </p:cNvSpPr>
          <p:nvPr/>
        </p:nvSpPr>
        <p:spPr>
          <a:xfrm>
            <a:off x="634202" y="16965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Hoạt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động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biến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 </a:t>
            </a:r>
            <a:b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cho</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tròn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tt</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6943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213" y="1345720"/>
            <a:ext cx="8596668" cy="5308117"/>
          </a:xfrm>
        </p:spPr>
        <p:txBody>
          <a:bodyPr>
            <a:noAutofit/>
          </a:bodyPr>
          <a:lstStyle/>
          <a:p>
            <a:r>
              <a:rPr lang="en-US" sz="2400" dirty="0">
                <a:solidFill>
                  <a:schemeClr val="tx1"/>
                </a:solidFill>
                <a:latin typeface="Arial" panose="020B0604020202020204" pitchFamily="34" charset="0"/>
                <a:cs typeface="Arial" panose="020B0604020202020204" pitchFamily="34" charset="0"/>
              </a:rPr>
              <a:t>Sau </a:t>
            </a:r>
            <a:r>
              <a:rPr lang="en-US" sz="2400" dirty="0" err="1">
                <a:solidFill>
                  <a:schemeClr val="tx1"/>
                </a:solidFill>
                <a:latin typeface="Arial" panose="020B0604020202020204" pitchFamily="34" charset="0"/>
                <a:cs typeface="Arial" panose="020B0604020202020204" pitchFamily="34" charset="0"/>
              </a:rPr>
              <a:t>đó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áp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Hough Circle Transform</a:t>
            </a:r>
          </a:p>
          <a:p>
            <a:pPr marL="0" indent="0">
              <a:buNone/>
            </a:pPr>
            <a:r>
              <a:rPr lang="en-US" sz="2200" dirty="0" smtClean="0">
                <a:latin typeface="Arial" panose="020B0604020202020204" pitchFamily="34" charset="0"/>
                <a:cs typeface="Arial" panose="020B0604020202020204" pitchFamily="34" charset="0"/>
              </a:rPr>
              <a:t>    </a:t>
            </a:r>
            <a:r>
              <a:rPr lang="en-US" sz="2200" dirty="0">
                <a:solidFill>
                  <a:srgbClr val="FF0000"/>
                </a:solidFill>
                <a:latin typeface="Arial" panose="020B0604020202020204" pitchFamily="34" charset="0"/>
                <a:cs typeface="Arial" panose="020B0604020202020204" pitchFamily="34" charset="0"/>
              </a:rPr>
              <a:t>circles = </a:t>
            </a:r>
            <a:r>
              <a:rPr lang="en-US" sz="2200" dirty="0" err="1">
                <a:solidFill>
                  <a:srgbClr val="FF0000"/>
                </a:solidFill>
                <a:latin typeface="Arial" panose="020B0604020202020204" pitchFamily="34" charset="0"/>
                <a:cs typeface="Arial" panose="020B0604020202020204" pitchFamily="34" charset="0"/>
              </a:rPr>
              <a:t>cv.HoughCircles</a:t>
            </a:r>
            <a:r>
              <a:rPr lang="en-US" sz="2200" dirty="0">
                <a:solidFill>
                  <a:srgbClr val="FF0000"/>
                </a:solidFill>
                <a:latin typeface="Arial" panose="020B0604020202020204" pitchFamily="34" charset="0"/>
                <a:cs typeface="Arial" panose="020B0604020202020204" pitchFamily="34" charset="0"/>
              </a:rPr>
              <a:t>(gray, </a:t>
            </a:r>
            <a:r>
              <a:rPr lang="en-US" sz="2200" dirty="0" err="1">
                <a:solidFill>
                  <a:srgbClr val="FF0000"/>
                </a:solidFill>
                <a:latin typeface="Arial" panose="020B0604020202020204" pitchFamily="34" charset="0"/>
                <a:cs typeface="Arial" panose="020B0604020202020204" pitchFamily="34" charset="0"/>
              </a:rPr>
              <a:t>cv.HOUGH_GRADIENT</a:t>
            </a:r>
            <a:r>
              <a:rPr lang="en-US" sz="2200" dirty="0">
                <a:solidFill>
                  <a:srgbClr val="FF0000"/>
                </a:solidFill>
                <a:latin typeface="Arial" panose="020B0604020202020204" pitchFamily="34" charset="0"/>
                <a:cs typeface="Arial" panose="020B0604020202020204" pitchFamily="34" charset="0"/>
              </a:rPr>
              <a:t>, 1, rows / 8, param1=100, param2=30,minRadius=0, </a:t>
            </a:r>
            <a:r>
              <a:rPr lang="en-US" sz="2200" dirty="0" err="1">
                <a:solidFill>
                  <a:srgbClr val="FF0000"/>
                </a:solidFill>
                <a:latin typeface="Arial" panose="020B0604020202020204" pitchFamily="34" charset="0"/>
                <a:cs typeface="Arial" panose="020B0604020202020204" pitchFamily="34" charset="0"/>
              </a:rPr>
              <a:t>maxRadius</a:t>
            </a:r>
            <a:r>
              <a:rPr lang="en-US" sz="2200" dirty="0">
                <a:solidFill>
                  <a:srgbClr val="FF0000"/>
                </a:solidFill>
                <a:latin typeface="Arial" panose="020B0604020202020204" pitchFamily="34" charset="0"/>
                <a:cs typeface="Arial" panose="020B0604020202020204" pitchFamily="34" charset="0"/>
              </a:rPr>
              <a:t>=0)</a:t>
            </a:r>
          </a:p>
          <a:p>
            <a:pPr marL="0" indent="0">
              <a:buNone/>
            </a:pPr>
            <a:r>
              <a:rPr lang="en-US" sz="2200" dirty="0">
                <a:solidFill>
                  <a:srgbClr val="FF0000"/>
                </a:solidFill>
                <a:latin typeface="Arial" panose="020B0604020202020204" pitchFamily="34" charset="0"/>
                <a:cs typeface="Arial" panose="020B0604020202020204" pitchFamily="34" charset="0"/>
              </a:rPr>
              <a:t>    if circles is not None:</a:t>
            </a:r>
          </a:p>
          <a:p>
            <a:pPr marL="0" indent="0">
              <a:buNone/>
            </a:pPr>
            <a:r>
              <a:rPr lang="en-US" sz="2200" dirty="0">
                <a:solidFill>
                  <a:srgbClr val="FF0000"/>
                </a:solidFill>
                <a:latin typeface="Arial" panose="020B0604020202020204" pitchFamily="34" charset="0"/>
                <a:cs typeface="Arial" panose="020B0604020202020204" pitchFamily="34" charset="0"/>
              </a:rPr>
              <a:t>        circles = np.uint16(</a:t>
            </a:r>
            <a:r>
              <a:rPr lang="en-US" sz="2200" dirty="0" err="1">
                <a:solidFill>
                  <a:srgbClr val="FF0000"/>
                </a:solidFill>
                <a:latin typeface="Arial" panose="020B0604020202020204" pitchFamily="34" charset="0"/>
                <a:cs typeface="Arial" panose="020B0604020202020204" pitchFamily="34" charset="0"/>
              </a:rPr>
              <a:t>np.around</a:t>
            </a:r>
            <a:r>
              <a:rPr lang="en-US" sz="2200" dirty="0">
                <a:solidFill>
                  <a:srgbClr val="FF0000"/>
                </a:solidFill>
                <a:latin typeface="Arial" panose="020B0604020202020204" pitchFamily="34" charset="0"/>
                <a:cs typeface="Arial" panose="020B0604020202020204" pitchFamily="34" charset="0"/>
              </a:rPr>
              <a:t>(circles))</a:t>
            </a:r>
          </a:p>
          <a:p>
            <a:pPr marL="0" indent="0">
              <a:buNone/>
            </a:pPr>
            <a:r>
              <a:rPr lang="en-US" sz="2200" dirty="0">
                <a:solidFill>
                  <a:srgbClr val="FF0000"/>
                </a:solidFill>
                <a:latin typeface="Arial" panose="020B0604020202020204" pitchFamily="34" charset="0"/>
                <a:cs typeface="Arial" panose="020B0604020202020204" pitchFamily="34" charset="0"/>
              </a:rPr>
              <a:t>        for </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 in circles[0, :]:</a:t>
            </a:r>
          </a:p>
          <a:p>
            <a:pPr marL="0" indent="0">
              <a:buNone/>
            </a:pPr>
            <a:r>
              <a:rPr lang="en-US" sz="2200" dirty="0">
                <a:solidFill>
                  <a:srgbClr val="FF0000"/>
                </a:solidFill>
                <a:latin typeface="Arial" panose="020B0604020202020204" pitchFamily="34" charset="0"/>
                <a:cs typeface="Arial" panose="020B0604020202020204" pitchFamily="34" charset="0"/>
              </a:rPr>
              <a:t>            center = (</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[0], </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[1])</a:t>
            </a:r>
          </a:p>
          <a:p>
            <a:pPr marL="0" indent="0">
              <a:buNone/>
            </a:pPr>
            <a:r>
              <a:rPr lang="en-US" sz="2200" dirty="0">
                <a:solidFill>
                  <a:srgbClr val="FF0000"/>
                </a:solidFill>
                <a:latin typeface="Arial" panose="020B0604020202020204" pitchFamily="34" charset="0"/>
                <a:cs typeface="Arial" panose="020B0604020202020204" pitchFamily="34" charset="0"/>
              </a:rPr>
              <a:t>            # circle center</a:t>
            </a:r>
          </a:p>
          <a:p>
            <a:pPr marL="0" indent="0">
              <a:buNone/>
            </a:pP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cv.circle</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src</a:t>
            </a:r>
            <a:r>
              <a:rPr lang="en-US" sz="2200" dirty="0">
                <a:solidFill>
                  <a:srgbClr val="FF0000"/>
                </a:solidFill>
                <a:latin typeface="Arial" panose="020B0604020202020204" pitchFamily="34" charset="0"/>
                <a:cs typeface="Arial" panose="020B0604020202020204" pitchFamily="34" charset="0"/>
              </a:rPr>
              <a:t>, center, 1, (0, 100, 100), 3)</a:t>
            </a:r>
          </a:p>
          <a:p>
            <a:pPr marL="0" indent="0">
              <a:buNone/>
            </a:pPr>
            <a:r>
              <a:rPr lang="en-US" sz="2200" dirty="0">
                <a:solidFill>
                  <a:srgbClr val="FF0000"/>
                </a:solidFill>
                <a:latin typeface="Arial" panose="020B0604020202020204" pitchFamily="34" charset="0"/>
                <a:cs typeface="Arial" panose="020B0604020202020204" pitchFamily="34" charset="0"/>
              </a:rPr>
              <a:t>            # circle outline</a:t>
            </a:r>
          </a:p>
          <a:p>
            <a:pPr marL="0" indent="0">
              <a:buNone/>
            </a:pPr>
            <a:r>
              <a:rPr lang="en-US" sz="2200" dirty="0">
                <a:solidFill>
                  <a:srgbClr val="FF0000"/>
                </a:solidFill>
                <a:latin typeface="Arial" panose="020B0604020202020204" pitchFamily="34" charset="0"/>
                <a:cs typeface="Arial" panose="020B0604020202020204" pitchFamily="34" charset="0"/>
              </a:rPr>
              <a:t>            radius = </a:t>
            </a:r>
            <a:r>
              <a:rPr lang="en-US" sz="2200" dirty="0" err="1">
                <a:solidFill>
                  <a:srgbClr val="FF0000"/>
                </a:solidFill>
                <a:latin typeface="Arial" panose="020B0604020202020204" pitchFamily="34" charset="0"/>
                <a:cs typeface="Arial" panose="020B0604020202020204" pitchFamily="34" charset="0"/>
              </a:rPr>
              <a:t>i</a:t>
            </a:r>
            <a:r>
              <a:rPr lang="en-US" sz="2200" dirty="0">
                <a:solidFill>
                  <a:srgbClr val="FF0000"/>
                </a:solidFill>
                <a:latin typeface="Arial" panose="020B0604020202020204" pitchFamily="34" charset="0"/>
                <a:cs typeface="Arial" panose="020B0604020202020204" pitchFamily="34" charset="0"/>
              </a:rPr>
              <a:t>[2]</a:t>
            </a:r>
          </a:p>
          <a:p>
            <a:pPr marL="0" indent="0">
              <a:buNone/>
            </a:pPr>
            <a:r>
              <a:rPr lang="en-US" sz="2200" dirty="0">
                <a:solidFill>
                  <a:srgbClr val="FF0000"/>
                </a:solidFill>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cv.circle</a:t>
            </a:r>
            <a:r>
              <a:rPr lang="en-US" sz="2200" dirty="0">
                <a:solidFill>
                  <a:srgbClr val="FF0000"/>
                </a:solidFill>
                <a:latin typeface="Arial" panose="020B0604020202020204" pitchFamily="34" charset="0"/>
                <a:cs typeface="Arial" panose="020B0604020202020204" pitchFamily="34" charset="0"/>
              </a:rPr>
              <a:t>(</a:t>
            </a:r>
            <a:r>
              <a:rPr lang="en-US" sz="2200" dirty="0" err="1">
                <a:solidFill>
                  <a:srgbClr val="FF0000"/>
                </a:solidFill>
                <a:latin typeface="Arial" panose="020B0604020202020204" pitchFamily="34" charset="0"/>
                <a:cs typeface="Arial" panose="020B0604020202020204" pitchFamily="34" charset="0"/>
              </a:rPr>
              <a:t>src</a:t>
            </a:r>
            <a:r>
              <a:rPr lang="en-US" sz="2200" dirty="0">
                <a:solidFill>
                  <a:srgbClr val="FF0000"/>
                </a:solidFill>
                <a:latin typeface="Arial" panose="020B0604020202020204" pitchFamily="34" charset="0"/>
                <a:cs typeface="Arial" panose="020B0604020202020204" pitchFamily="34" charset="0"/>
              </a:rPr>
              <a:t>, center, radius, (255, 0, 255), 3)</a:t>
            </a:r>
          </a:p>
          <a:p>
            <a:endParaRPr lang="en-US" sz="2200" dirty="0">
              <a:solidFill>
                <a:srgbClr val="FF0000"/>
              </a:solidFill>
              <a:latin typeface="Arial" panose="020B0604020202020204" pitchFamily="34" charset="0"/>
              <a:cs typeface="Arial" panose="020B0604020202020204" pitchFamily="34" charset="0"/>
            </a:endParaRPr>
          </a:p>
        </p:txBody>
      </p:sp>
      <p:sp>
        <p:nvSpPr>
          <p:cNvPr id="5" name="Title 1"/>
          <p:cNvSpPr txBox="1">
            <a:spLocks/>
          </p:cNvSpPr>
          <p:nvPr/>
        </p:nvSpPr>
        <p:spPr>
          <a:xfrm>
            <a:off x="634202" y="16965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Hoạt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động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biến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 </a:t>
            </a:r>
            <a:b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cho</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tròn</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581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600" y="1855789"/>
            <a:ext cx="8367270" cy="3880773"/>
          </a:xfrm>
        </p:spPr>
        <p:txBody>
          <a:bodyPr>
            <a:normAutofit/>
          </a:bodyPr>
          <a:lstStyle/>
          <a:p>
            <a:r>
              <a:rPr lang="en-US" sz="2400" dirty="0" err="1">
                <a:solidFill>
                  <a:schemeClr val="tx1"/>
                </a:solidFill>
                <a:latin typeface="Arial" panose="020B0604020202020204" pitchFamily="34" charset="0"/>
                <a:cs typeface="Arial" panose="020B0604020202020204" pitchFamily="34" charset="0"/>
              </a:rPr>
              <a:t>Cuối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cùng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hiển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thị</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gốc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tròn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endParaRPr lang="en-US" sz="2400" dirty="0">
              <a:solidFill>
                <a:schemeClr val="tx1"/>
              </a:solidFill>
              <a:latin typeface="Arial" panose="020B0604020202020204" pitchFamily="34" charset="0"/>
              <a:cs typeface="Arial" panose="020B0604020202020204" pitchFamily="34" charset="0"/>
            </a:endParaRPr>
          </a:p>
          <a:p>
            <a:pPr marL="0" indent="0">
              <a:buNone/>
            </a:pPr>
            <a:r>
              <a:rPr lang="en-US" sz="2200" dirty="0" smtClean="0">
                <a:latin typeface="Arial" panose="020B0604020202020204" pitchFamily="34" charset="0"/>
                <a:cs typeface="Arial" panose="020B0604020202020204" pitchFamily="34" charset="0"/>
              </a:rPr>
              <a:t>    </a:t>
            </a:r>
            <a:r>
              <a:rPr lang="en-US" sz="2200" dirty="0" err="1">
                <a:solidFill>
                  <a:srgbClr val="FF0000"/>
                </a:solidFill>
                <a:latin typeface="Arial" panose="020B0604020202020204" pitchFamily="34" charset="0"/>
                <a:cs typeface="Arial" panose="020B0604020202020204" pitchFamily="34" charset="0"/>
              </a:rPr>
              <a:t>cv.imwrite</a:t>
            </a:r>
            <a:r>
              <a:rPr lang="en-US" sz="2200" dirty="0">
                <a:solidFill>
                  <a:srgbClr val="FF0000"/>
                </a:solidFill>
                <a:latin typeface="Arial" panose="020B0604020202020204" pitchFamily="34" charset="0"/>
                <a:cs typeface="Arial" panose="020B0604020202020204" pitchFamily="34" charset="0"/>
              </a:rPr>
              <a:t>("done_circle.jpg",</a:t>
            </a:r>
            <a:r>
              <a:rPr lang="en-US" sz="2200" dirty="0" err="1">
                <a:solidFill>
                  <a:srgbClr val="FF0000"/>
                </a:solidFill>
                <a:latin typeface="Arial" panose="020B0604020202020204" pitchFamily="34" charset="0"/>
                <a:cs typeface="Arial" panose="020B0604020202020204" pitchFamily="34" charset="0"/>
              </a:rPr>
              <a:t>src</a:t>
            </a:r>
            <a:r>
              <a:rPr lang="en-US" sz="2200" dirty="0">
                <a:solidFill>
                  <a:srgbClr val="FF0000"/>
                </a:solidFill>
                <a:latin typeface="Arial" panose="020B0604020202020204" pitchFamily="34" charset="0"/>
                <a:cs typeface="Arial" panose="020B0604020202020204" pitchFamily="34" charset="0"/>
              </a:rPr>
              <a:t>)</a:t>
            </a:r>
          </a:p>
          <a:p>
            <a:pPr marL="0" indent="0">
              <a:buNone/>
            </a:pPr>
            <a:r>
              <a:rPr lang="en-US" sz="2200" dirty="0">
                <a:solidFill>
                  <a:srgbClr val="FF0000"/>
                </a:solidFill>
                <a:latin typeface="Arial" panose="020B0604020202020204" pitchFamily="34" charset="0"/>
                <a:cs typeface="Arial" panose="020B0604020202020204" pitchFamily="34" charset="0"/>
              </a:rPr>
              <a:t>    im4 = </a:t>
            </a:r>
            <a:r>
              <a:rPr lang="en-US" sz="2200" dirty="0" err="1">
                <a:solidFill>
                  <a:srgbClr val="FF0000"/>
                </a:solidFill>
                <a:latin typeface="Arial" panose="020B0604020202020204" pitchFamily="34" charset="0"/>
                <a:cs typeface="Arial" panose="020B0604020202020204" pitchFamily="34" charset="0"/>
              </a:rPr>
              <a:t>Image.open</a:t>
            </a:r>
            <a:r>
              <a:rPr lang="en-US" sz="2200" dirty="0">
                <a:solidFill>
                  <a:srgbClr val="FF0000"/>
                </a:solidFill>
                <a:latin typeface="Arial" panose="020B0604020202020204" pitchFamily="34" charset="0"/>
                <a:cs typeface="Arial" panose="020B0604020202020204" pitchFamily="34" charset="0"/>
              </a:rPr>
              <a:t>("done_circle.jpg")</a:t>
            </a:r>
          </a:p>
          <a:p>
            <a:pPr marL="0" indent="0">
              <a:buNone/>
            </a:pPr>
            <a:r>
              <a:rPr lang="en-US" sz="2200" dirty="0">
                <a:solidFill>
                  <a:srgbClr val="FF0000"/>
                </a:solidFill>
                <a:latin typeface="Arial" panose="020B0604020202020204" pitchFamily="34" charset="0"/>
                <a:cs typeface="Arial" panose="020B0604020202020204" pitchFamily="34" charset="0"/>
              </a:rPr>
              <a:t>    im4 = </a:t>
            </a:r>
            <a:r>
              <a:rPr lang="en-US" sz="2200" dirty="0" err="1">
                <a:solidFill>
                  <a:srgbClr val="FF0000"/>
                </a:solidFill>
                <a:latin typeface="Arial" panose="020B0604020202020204" pitchFamily="34" charset="0"/>
                <a:cs typeface="Arial" panose="020B0604020202020204" pitchFamily="34" charset="0"/>
              </a:rPr>
              <a:t>ImageTk.PhotoImage</a:t>
            </a:r>
            <a:r>
              <a:rPr lang="en-US" sz="2200" dirty="0">
                <a:solidFill>
                  <a:srgbClr val="FF0000"/>
                </a:solidFill>
                <a:latin typeface="Arial" panose="020B0604020202020204" pitchFamily="34" charset="0"/>
                <a:cs typeface="Arial" panose="020B0604020202020204" pitchFamily="34" charset="0"/>
              </a:rPr>
              <a:t>(im4)</a:t>
            </a:r>
          </a:p>
          <a:p>
            <a:pPr marL="0" indent="0">
              <a:buNone/>
            </a:pPr>
            <a:r>
              <a:rPr lang="en-US" sz="2200" dirty="0">
                <a:solidFill>
                  <a:srgbClr val="FF0000"/>
                </a:solidFill>
                <a:latin typeface="Arial" panose="020B0604020202020204" pitchFamily="34" charset="0"/>
                <a:cs typeface="Arial" panose="020B0604020202020204" pitchFamily="34" charset="0"/>
              </a:rPr>
              <a:t>    global label3</a:t>
            </a:r>
          </a:p>
          <a:p>
            <a:pPr marL="0" indent="0">
              <a:buNone/>
            </a:pPr>
            <a:r>
              <a:rPr lang="en-US" sz="2200" dirty="0">
                <a:solidFill>
                  <a:srgbClr val="FF0000"/>
                </a:solidFill>
                <a:latin typeface="Arial" panose="020B0604020202020204" pitchFamily="34" charset="0"/>
                <a:cs typeface="Arial" panose="020B0604020202020204" pitchFamily="34" charset="0"/>
              </a:rPr>
              <a:t>    label3 = Label(image = im4)</a:t>
            </a:r>
          </a:p>
          <a:p>
            <a:pPr marL="0" indent="0">
              <a:buNone/>
            </a:pPr>
            <a:r>
              <a:rPr lang="en-US" sz="2200" dirty="0">
                <a:solidFill>
                  <a:srgbClr val="FF0000"/>
                </a:solidFill>
                <a:latin typeface="Arial" panose="020B0604020202020204" pitchFamily="34" charset="0"/>
                <a:cs typeface="Arial" panose="020B0604020202020204" pitchFamily="34" charset="0"/>
              </a:rPr>
              <a:t>    label3.image = im4</a:t>
            </a:r>
          </a:p>
          <a:p>
            <a:pPr marL="0" indent="0">
              <a:buNone/>
            </a:pPr>
            <a:r>
              <a:rPr lang="en-US" sz="2200" dirty="0">
                <a:solidFill>
                  <a:srgbClr val="FF0000"/>
                </a:solidFill>
                <a:latin typeface="Arial" panose="020B0604020202020204" pitchFamily="34" charset="0"/>
                <a:cs typeface="Arial" panose="020B0604020202020204" pitchFamily="34" charset="0"/>
              </a:rPr>
              <a:t>    label3.place(x=720,y=250)</a:t>
            </a:r>
          </a:p>
        </p:txBody>
      </p:sp>
      <p:sp>
        <p:nvSpPr>
          <p:cNvPr id="7" name="Title 1"/>
          <p:cNvSpPr txBox="1">
            <a:spLocks/>
          </p:cNvSpPr>
          <p:nvPr/>
        </p:nvSpPr>
        <p:spPr>
          <a:xfrm>
            <a:off x="634202" y="16965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Hoạt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động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biến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 </a:t>
            </a:r>
            <a:b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cho</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tròn</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3483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069" y="232793"/>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Kết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quả</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3" y="1045027"/>
            <a:ext cx="9014869" cy="5068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648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334"/>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Giao</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diện</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ứng</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dụng</a:t>
            </a: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25" y="979713"/>
            <a:ext cx="8852227" cy="4976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438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36" y="61120"/>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Kết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quả</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phát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hiện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thẳng</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88" y="1031960"/>
            <a:ext cx="8805761" cy="4950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147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841" y="181890"/>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Kết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quả</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phát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hiện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tròn</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3" y="1045027"/>
            <a:ext cx="9014869" cy="5068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127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59" y="212785"/>
            <a:ext cx="8596668" cy="1320800"/>
          </a:xfrm>
        </p:spPr>
        <p:txBody>
          <a:bodyPr>
            <a:normAutofit/>
          </a:bodyPr>
          <a:lstStyle/>
          <a:p>
            <a:pPr algn="ctr"/>
            <a:r>
              <a:rPr lang="vi-VN" sz="3500" b="1" dirty="0" smtClean="0">
                <a:effectLst>
                  <a:outerShdw blurRad="38100" dist="38100" dir="2700000" algn="tl">
                    <a:srgbClr val="000000">
                      <a:alpha val="43137"/>
                    </a:srgbClr>
                  </a:outerShdw>
                </a:effectLst>
                <a:latin typeface="+mn-lt"/>
              </a:rPr>
              <a:t>Ư</a:t>
            </a:r>
            <a:r>
              <a:rPr lang="en-US" sz="3500" b="1" dirty="0" smtClean="0">
                <a:effectLst>
                  <a:outerShdw blurRad="38100" dist="38100" dir="2700000" algn="tl">
                    <a:srgbClr val="000000">
                      <a:alpha val="43137"/>
                    </a:srgbClr>
                  </a:outerShdw>
                </a:effectLst>
                <a:latin typeface="+mn-lt"/>
              </a:rPr>
              <a:t>u </a:t>
            </a:r>
            <a:r>
              <a:rPr lang="en-US" sz="3500" b="1" dirty="0" err="1" smtClean="0">
                <a:effectLst>
                  <a:outerShdw blurRad="38100" dist="38100" dir="2700000" algn="tl">
                    <a:srgbClr val="000000">
                      <a:alpha val="43137"/>
                    </a:srgbClr>
                  </a:outerShdw>
                </a:effectLst>
                <a:latin typeface="+mn-lt"/>
              </a:rPr>
              <a:t>điểm</a:t>
            </a:r>
            <a:r>
              <a:rPr lang="en-US" sz="3500" b="1" dirty="0" smtClean="0">
                <a:effectLst>
                  <a:outerShdw blurRad="38100" dist="38100" dir="2700000" algn="tl">
                    <a:srgbClr val="000000">
                      <a:alpha val="43137"/>
                    </a:srgbClr>
                  </a:outerShdw>
                </a:effectLst>
                <a:latin typeface="+mn-lt"/>
              </a:rPr>
              <a:t> Python</a:t>
            </a:r>
            <a:endParaRPr lang="en-US" sz="3500" b="1" dirty="0">
              <a:effectLst>
                <a:outerShdw blurRad="38100" dist="38100" dir="2700000" algn="tl">
                  <a:srgbClr val="000000">
                    <a:alpha val="43137"/>
                  </a:srgbClr>
                </a:outerShdw>
              </a:effectLst>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4011724"/>
              </p:ext>
            </p:extLst>
          </p:nvPr>
        </p:nvGraphicFramePr>
        <p:xfrm>
          <a:off x="522059" y="1401464"/>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587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32" y="186905"/>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Kết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luận</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507705"/>
            <a:ext cx="8596668" cy="3877095"/>
          </a:xfrm>
        </p:spPr>
        <p:txBody>
          <a:bodyPr>
            <a:normAutofit/>
          </a:bodyPr>
          <a:lstStyle/>
          <a:p>
            <a:r>
              <a:rPr lang="en-US" sz="2400" dirty="0" err="1">
                <a:solidFill>
                  <a:schemeClr val="tx1"/>
                </a:solidFill>
                <a:latin typeface="Arial" panose="020B0604020202020204" pitchFamily="34" charset="0"/>
                <a:cs typeface="Arial" panose="020B0604020202020204" pitchFamily="34" charset="0"/>
              </a:rPr>
              <a:t>Kết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a:t>
            </a:r>
          </a:p>
          <a:p>
            <a:pPr marL="0" lvl="0" indent="0">
              <a:buNone/>
            </a:pPr>
            <a:r>
              <a:rPr lang="en-US" sz="2400" dirty="0" err="1">
                <a:solidFill>
                  <a:schemeClr val="tx1"/>
                </a:solidFill>
                <a:latin typeface="Arial" panose="020B0604020202020204" pitchFamily="34" charset="0"/>
                <a:cs typeface="Arial" panose="020B0604020202020204" pitchFamily="34" charset="0"/>
              </a:rPr>
              <a:t>Tìm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hiểu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thư</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endParaRPr lang="en-US" sz="2400" dirty="0">
              <a:solidFill>
                <a:schemeClr val="tx1"/>
              </a:solidFill>
              <a:latin typeface="Arial" panose="020B0604020202020204" pitchFamily="34" charset="0"/>
              <a:cs typeface="Arial" panose="020B0604020202020204" pitchFamily="34" charset="0"/>
            </a:endParaRPr>
          </a:p>
          <a:p>
            <a:pPr marL="0" lvl="0" indent="0">
              <a:buNone/>
            </a:pPr>
            <a:r>
              <a:rPr lang="en-US" sz="2400" dirty="0">
                <a:solidFill>
                  <a:schemeClr val="tx1"/>
                </a:solidFill>
                <a:latin typeface="Arial" panose="020B0604020202020204" pitchFamily="34" charset="0"/>
                <a:cs typeface="Arial" panose="020B0604020202020204" pitchFamily="34" charset="0"/>
              </a:rPr>
              <a:t>Minh </a:t>
            </a:r>
            <a:r>
              <a:rPr lang="en-US" sz="2400" dirty="0" err="1">
                <a:solidFill>
                  <a:schemeClr val="tx1"/>
                </a:solidFill>
                <a:latin typeface="Arial" panose="020B0604020202020204" pitchFamily="34" charset="0"/>
                <a:cs typeface="Arial" panose="020B0604020202020204" pitchFamily="34" charset="0"/>
              </a:rPr>
              <a:t>họa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giải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thích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Hough Transform</a:t>
            </a:r>
          </a:p>
          <a:p>
            <a:pPr marL="0" lvl="0" indent="0">
              <a:buNone/>
            </a:pPr>
            <a:r>
              <a:rPr lang="en-US" sz="2400" dirty="0" err="1">
                <a:solidFill>
                  <a:schemeClr val="tx1"/>
                </a:solidFill>
                <a:latin typeface="Arial" panose="020B0604020202020204" pitchFamily="34" charset="0"/>
                <a:cs typeface="Arial" panose="020B0604020202020204" pitchFamily="34" charset="0"/>
              </a:rPr>
              <a:t>Phần</a:t>
            </a:r>
            <a:r>
              <a:rPr lang="en-US" sz="2400" dirty="0">
                <a:solidFill>
                  <a:schemeClr val="tx1"/>
                </a:solidFill>
                <a:latin typeface="Arial" panose="020B0604020202020204" pitchFamily="34" charset="0"/>
                <a:cs typeface="Arial" panose="020B0604020202020204" pitchFamily="34" charset="0"/>
              </a:rPr>
              <a:t> Demo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tròn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ảnh</a:t>
            </a:r>
            <a:endParaRPr lang="en-US" sz="2400" dirty="0" smtClean="0">
              <a:solidFill>
                <a:schemeClr val="tx1"/>
              </a:solidFill>
              <a:latin typeface="Arial" panose="020B0604020202020204" pitchFamily="34" charset="0"/>
              <a:cs typeface="Arial" panose="020B0604020202020204" pitchFamily="34" charset="0"/>
            </a:endParaRPr>
          </a:p>
          <a:p>
            <a:pPr marL="0" lvl="0" indent="0">
              <a:buNone/>
            </a:pPr>
            <a:endParaRPr lang="en-US" sz="2200" dirty="0">
              <a:solidFill>
                <a:schemeClr val="tx1"/>
              </a:solidFill>
              <a:latin typeface="Arial" panose="020B0604020202020204" pitchFamily="34" charset="0"/>
              <a:cs typeface="Arial" panose="020B0604020202020204" pitchFamily="34" charset="0"/>
            </a:endParaRPr>
          </a:p>
          <a:p>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7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15" y="212785"/>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Một</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số</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thư</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viện</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trong</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python</a:t>
            </a: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6564" y="1392838"/>
            <a:ext cx="8596668" cy="4347562"/>
          </a:xfrm>
        </p:spPr>
        <p:txBody>
          <a:bodyPr>
            <a:noAutofit/>
          </a:bodyPr>
          <a:lstStyle/>
          <a:p>
            <a:pPr algn="just"/>
            <a:r>
              <a:rPr lang="en-US" sz="2400" b="1" dirty="0" err="1">
                <a:solidFill>
                  <a:schemeClr val="tx1"/>
                </a:solidFill>
                <a:latin typeface="Arial" panose="020B0604020202020204" pitchFamily="34" charset="0"/>
                <a:cs typeface="Arial" panose="020B0604020202020204" pitchFamily="34" charset="0"/>
              </a:rPr>
              <a:t>Tkinter</a:t>
            </a:r>
            <a:endParaRPr lang="en-US" sz="2400" b="1" dirty="0">
              <a:solidFill>
                <a:schemeClr val="tx1"/>
              </a:solidFill>
              <a:latin typeface="Arial" panose="020B0604020202020204" pitchFamily="34" charset="0"/>
              <a:cs typeface="Arial" panose="020B0604020202020204" pitchFamily="34" charset="0"/>
            </a:endParaRPr>
          </a:p>
          <a:p>
            <a:pPr marL="0" indent="0" algn="just">
              <a:buNone/>
            </a:pPr>
            <a:r>
              <a:rPr lang="en-US" sz="2400" dirty="0" err="1">
                <a:solidFill>
                  <a:schemeClr val="tx1"/>
                </a:solidFill>
                <a:latin typeface="Arial" panose="020B0604020202020204" pitchFamily="34" charset="0"/>
                <a:cs typeface="Arial" panose="020B0604020202020204" pitchFamily="34" charset="0"/>
              </a:rPr>
              <a:t>Tkinter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một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gói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Python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chứa</a:t>
            </a:r>
            <a:r>
              <a:rPr lang="en-US" sz="2400" dirty="0">
                <a:solidFill>
                  <a:schemeClr val="tx1"/>
                </a:solidFill>
                <a:latin typeface="Arial" panose="020B0604020202020204" pitchFamily="34" charset="0"/>
                <a:cs typeface="Arial" panose="020B0604020202020204" pitchFamily="34" charset="0"/>
              </a:rPr>
              <a:t> module </a:t>
            </a:r>
            <a:r>
              <a:rPr lang="en-US" sz="2400" dirty="0" err="1">
                <a:solidFill>
                  <a:schemeClr val="tx1"/>
                </a:solidFill>
                <a:latin typeface="Arial" panose="020B0604020202020204" pitchFamily="34" charset="0"/>
                <a:cs typeface="Arial" panose="020B0604020202020204" pitchFamily="34" charset="0"/>
              </a:rPr>
              <a:t>Tk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hỗ</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lập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trình</a:t>
            </a:r>
            <a:r>
              <a:rPr lang="en-US" sz="2400" dirty="0">
                <a:solidFill>
                  <a:schemeClr val="tx1"/>
                </a:solidFill>
                <a:latin typeface="Arial" panose="020B0604020202020204" pitchFamily="34" charset="0"/>
                <a:cs typeface="Arial" panose="020B0604020202020204" pitchFamily="34" charset="0"/>
              </a:rPr>
              <a:t> GUI. </a:t>
            </a:r>
            <a:r>
              <a:rPr lang="en-US" sz="2400" dirty="0" err="1">
                <a:solidFill>
                  <a:schemeClr val="tx1"/>
                </a:solidFill>
                <a:latin typeface="Arial" panose="020B0604020202020204" pitchFamily="34" charset="0"/>
                <a:cs typeface="Arial" panose="020B0604020202020204" pitchFamily="34" charset="0"/>
              </a:rPr>
              <a:t>Tk</a:t>
            </a:r>
            <a:r>
              <a:rPr lang="en-US" sz="2400" dirty="0">
                <a:solidFill>
                  <a:schemeClr val="tx1"/>
                </a:solidFill>
                <a:latin typeface="Arial" panose="020B0604020202020204" pitchFamily="34" charset="0"/>
                <a:cs typeface="Arial" panose="020B0604020202020204" pitchFamily="34" charset="0"/>
              </a:rPr>
              <a:t> ban </a:t>
            </a:r>
            <a:r>
              <a:rPr lang="en-US" sz="2400" dirty="0" err="1">
                <a:solidFill>
                  <a:schemeClr val="tx1"/>
                </a:solidFill>
                <a:latin typeface="Arial" panose="020B0604020202020204" pitchFamily="34" charset="0"/>
                <a:cs typeface="Arial" panose="020B0604020202020204" pitchFamily="34" charset="0"/>
              </a:rPr>
              <a:t>đầu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ngôn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ngữ</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Tcl</a:t>
            </a:r>
            <a:r>
              <a:rPr lang="en-US" sz="2400" dirty="0">
                <a:solidFill>
                  <a:schemeClr val="tx1"/>
                </a:solidFill>
                <a:latin typeface="Arial" panose="020B0604020202020204" pitchFamily="34" charset="0"/>
                <a:cs typeface="Arial" panose="020B0604020202020204" pitchFamily="34" charset="0"/>
              </a:rPr>
              <a:t>. Sau </a:t>
            </a:r>
            <a:r>
              <a:rPr lang="en-US" sz="2400" dirty="0" err="1">
                <a:solidFill>
                  <a:schemeClr val="tx1"/>
                </a:solidFill>
                <a:latin typeface="Arial" panose="020B0604020202020204" pitchFamily="34" charset="0"/>
                <a:cs typeface="Arial" panose="020B0604020202020204" pitchFamily="34" charset="0"/>
              </a:rPr>
              <a:t>đó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Tkinter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Tk</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bằng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dịch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Tcl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nền</a:t>
            </a:r>
            <a:r>
              <a:rPr lang="en-US" sz="2400" dirty="0">
                <a:solidFill>
                  <a:schemeClr val="tx1"/>
                </a:solidFill>
                <a:latin typeface="Arial" panose="020B0604020202020204" pitchFamily="34" charset="0"/>
                <a:cs typeface="Arial" panose="020B0604020202020204" pitchFamily="34" charset="0"/>
              </a:rPr>
              <a:t> Python. </a:t>
            </a:r>
            <a:r>
              <a:rPr lang="en-US" sz="2400" dirty="0" err="1">
                <a:solidFill>
                  <a:schemeClr val="tx1"/>
                </a:solidFill>
                <a:latin typeface="Arial" panose="020B0604020202020204" pitchFamily="34" charset="0"/>
                <a:cs typeface="Arial" panose="020B0604020202020204" pitchFamily="34" charset="0"/>
              </a:rPr>
              <a:t>Ngoài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Tkinter</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còn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một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cụ</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giúp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tạo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một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ứng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GUI </a:t>
            </a:r>
            <a:r>
              <a:rPr lang="en-US" sz="2400" dirty="0" err="1">
                <a:solidFill>
                  <a:schemeClr val="tx1"/>
                </a:solidFill>
                <a:latin typeface="Arial" panose="020B0604020202020204" pitchFamily="34" charset="0"/>
                <a:cs typeface="Arial" panose="020B0604020202020204" pitchFamily="34" charset="0"/>
              </a:rPr>
              <a:t>viết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bằng</a:t>
            </a:r>
            <a:r>
              <a:rPr lang="en-US" sz="2400" dirty="0">
                <a:solidFill>
                  <a:schemeClr val="tx1"/>
                </a:solidFill>
                <a:latin typeface="Arial" panose="020B0604020202020204" pitchFamily="34" charset="0"/>
                <a:cs typeface="Arial" panose="020B0604020202020204" pitchFamily="34" charset="0"/>
              </a:rPr>
              <a:t> Python </a:t>
            </a:r>
            <a:r>
              <a:rPr lang="en-US" sz="2400" dirty="0" err="1">
                <a:solidFill>
                  <a:schemeClr val="tx1"/>
                </a:solidFill>
                <a:latin typeface="Arial" panose="020B0604020202020204" pitchFamily="34" charset="0"/>
                <a:cs typeface="Arial" panose="020B0604020202020204" pitchFamily="34" charset="0"/>
              </a:rPr>
              <a:t>như</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wxPython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PyQt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PyGTK</a:t>
            </a:r>
            <a:r>
              <a:rPr lang="en-US" sz="2400" dirty="0">
                <a:solidFill>
                  <a:schemeClr val="tx1"/>
                </a:solidFill>
                <a:latin typeface="Arial" panose="020B0604020202020204" pitchFamily="34" charset="0"/>
                <a:cs typeface="Arial" panose="020B0604020202020204" pitchFamily="34" charset="0"/>
              </a:rPr>
              <a:t>.</a:t>
            </a:r>
          </a:p>
          <a:p>
            <a:pPr algn="just"/>
            <a:r>
              <a:rPr lang="en-US" sz="2400" b="1" dirty="0" smtClean="0">
                <a:solidFill>
                  <a:schemeClr val="tx1"/>
                </a:solidFill>
                <a:latin typeface="Arial" panose="020B0604020202020204" pitchFamily="34" charset="0"/>
                <a:cs typeface="Arial" panose="020B0604020202020204" pitchFamily="34" charset="0"/>
              </a:rPr>
              <a:t>PIL</a:t>
            </a:r>
          </a:p>
          <a:p>
            <a:pPr marL="0" indent="0" algn="just">
              <a:buNone/>
            </a:pPr>
            <a:r>
              <a:rPr lang="en-US" sz="2400" dirty="0" err="1" smtClean="0">
                <a:solidFill>
                  <a:schemeClr val="tx1"/>
                </a:solidFill>
                <a:latin typeface="Arial" panose="020B0604020202020204" pitchFamily="34" charset="0"/>
                <a:cs typeface="Arial" panose="020B0604020202020204" pitchFamily="34" charset="0"/>
              </a:rPr>
              <a:t>Thư</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này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hỗ</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nhiều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định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tập</a:t>
            </a:r>
            <a:r>
              <a:rPr lang="en-US" sz="2400" dirty="0">
                <a:solidFill>
                  <a:schemeClr val="tx1"/>
                </a:solidFill>
                <a:latin typeface="Arial" panose="020B0604020202020204" pitchFamily="34" charset="0"/>
                <a:cs typeface="Arial" panose="020B0604020202020204" pitchFamily="34" charset="0"/>
              </a:rPr>
              <a:t> tin,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cấp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đồ</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hoạ</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mạnh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mẽ</a:t>
            </a:r>
            <a:r>
              <a:rPr lang="en-US" sz="24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90101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794" y="143773"/>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Một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số</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thư</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viện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trong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python(</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27100" y="1574799"/>
            <a:ext cx="8343900" cy="4696605"/>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CV2 </a:t>
            </a:r>
          </a:p>
          <a:p>
            <a:pPr marL="0" indent="0" algn="just">
              <a:buNone/>
            </a:pPr>
            <a:r>
              <a:rPr lang="en-US" sz="2400" dirty="0" err="1">
                <a:solidFill>
                  <a:schemeClr val="tx1"/>
                </a:solidFill>
                <a:latin typeface="Arial" panose="020B0604020202020204" pitchFamily="34" charset="0"/>
                <a:cs typeface="Arial" panose="020B0604020202020204" pitchFamily="34" charset="0"/>
              </a:rPr>
              <a:t>OpenCV</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một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thư</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nguồn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mở</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đầu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cho</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thị</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máy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tính</a:t>
            </a:r>
            <a:r>
              <a:rPr lang="en-US" sz="2400" dirty="0">
                <a:solidFill>
                  <a:schemeClr val="tx1"/>
                </a:solidFill>
                <a:latin typeface="Arial" panose="020B0604020202020204" pitchFamily="34" charset="0"/>
                <a:cs typeface="Arial" panose="020B0604020202020204" pitchFamily="34" charset="0"/>
              </a:rPr>
              <a:t> (computer vision), </a:t>
            </a:r>
            <a:r>
              <a:rPr lang="en-US" sz="2400" dirty="0" err="1">
                <a:solidFill>
                  <a:schemeClr val="tx1"/>
                </a:solidFill>
                <a:latin typeface="Arial" panose="020B0604020202020204" pitchFamily="34" charset="0"/>
                <a:cs typeface="Arial" panose="020B0604020202020204" pitchFamily="34" charset="0"/>
              </a:rPr>
              <a:t>xử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máy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học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tính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tăng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tốc</a:t>
            </a:r>
            <a:r>
              <a:rPr lang="en-US" sz="2400" dirty="0">
                <a:solidFill>
                  <a:schemeClr val="tx1"/>
                </a:solidFill>
                <a:latin typeface="Arial" panose="020B0604020202020204" pitchFamily="34" charset="0"/>
                <a:cs typeface="Arial" panose="020B0604020202020204" pitchFamily="34" charset="0"/>
              </a:rPr>
              <a:t> GPU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hoạt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động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thời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thực</a:t>
            </a:r>
            <a:r>
              <a:rPr lang="en-US" sz="2400" dirty="0">
                <a:solidFill>
                  <a:schemeClr val="tx1"/>
                </a:solidFill>
                <a:latin typeface="Arial" panose="020B0604020202020204" pitchFamily="34" charset="0"/>
                <a:cs typeface="Arial" panose="020B0604020202020204" pitchFamily="34" charset="0"/>
              </a:rPr>
              <a:t>.</a:t>
            </a:r>
          </a:p>
          <a:p>
            <a:pPr algn="just"/>
            <a:r>
              <a:rPr lang="en-US" sz="2400" b="1" dirty="0" smtClean="0">
                <a:solidFill>
                  <a:schemeClr val="tx1"/>
                </a:solidFill>
                <a:latin typeface="Arial" panose="020B0604020202020204" pitchFamily="34" charset="0"/>
                <a:cs typeface="Arial" panose="020B0604020202020204" pitchFamily="34" charset="0"/>
              </a:rPr>
              <a:t>Math</a:t>
            </a:r>
            <a:endParaRPr lang="en-US" sz="2400" b="1" dirty="0">
              <a:solidFill>
                <a:schemeClr val="tx1"/>
              </a:solidFill>
              <a:latin typeface="Arial" panose="020B0604020202020204" pitchFamily="34" charset="0"/>
              <a:cs typeface="Arial" panose="020B0604020202020204" pitchFamily="34" charset="0"/>
            </a:endParaRPr>
          </a:p>
          <a:p>
            <a:pPr marL="0" indent="0" algn="just">
              <a:buNone/>
            </a:pPr>
            <a:r>
              <a:rPr lang="en-US" sz="2400" dirty="0" err="1">
                <a:solidFill>
                  <a:schemeClr val="tx1"/>
                </a:solidFill>
                <a:latin typeface="Arial" panose="020B0604020202020204" pitchFamily="34" charset="0"/>
                <a:cs typeface="Arial" panose="020B0604020202020204" pitchFamily="34" charset="0"/>
              </a:rPr>
              <a:t>Thư</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viện</a:t>
            </a:r>
            <a:r>
              <a:rPr lang="en-US" sz="2400" dirty="0">
                <a:solidFill>
                  <a:schemeClr val="tx1"/>
                </a:solidFill>
                <a:latin typeface="Arial" panose="020B0604020202020204" pitchFamily="34" charset="0"/>
                <a:cs typeface="Arial" panose="020B0604020202020204" pitchFamily="34" charset="0"/>
              </a:rPr>
              <a:t> math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Python </a:t>
            </a:r>
            <a:r>
              <a:rPr lang="en-US" sz="2400" dirty="0" err="1">
                <a:solidFill>
                  <a:schemeClr val="tx1"/>
                </a:solidFill>
                <a:latin typeface="Arial" panose="020B0604020202020204" pitchFamily="34" charset="0"/>
                <a:cs typeface="Arial" panose="020B0604020202020204" pitchFamily="34" charset="0"/>
              </a:rPr>
              <a:t>hỗ</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rất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nhiều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hàm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tính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toán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liên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quan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đến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toán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học</a:t>
            </a:r>
            <a:r>
              <a:rPr lang="en-US" sz="2400" dirty="0" smtClean="0">
                <a:solidFill>
                  <a:schemeClr val="tx1"/>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a:p>
            <a:pPr algn="just"/>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9697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794" y="143773"/>
            <a:ext cx="8596668" cy="1320800"/>
          </a:xfrm>
        </p:spPr>
        <p:txBody>
          <a:bodyPr>
            <a:normAutofit/>
          </a:bodyPr>
          <a:lstStyle/>
          <a:p>
            <a:pPr algn="ct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Một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số</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thư</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viện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trong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python(</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0900" y="1346199"/>
            <a:ext cx="8394700" cy="4925205"/>
          </a:xfrm>
        </p:spPr>
        <p:txBody>
          <a:bodyPr>
            <a:noAutofit/>
          </a:bodyPr>
          <a:lstStyle/>
          <a:p>
            <a:pPr algn="just"/>
            <a:r>
              <a:rPr lang="en-US" sz="2400" b="1" dirty="0" err="1" smtClean="0">
                <a:solidFill>
                  <a:schemeClr val="tx1"/>
                </a:solidFill>
                <a:latin typeface="Arial" panose="020B0604020202020204" pitchFamily="34" charset="0"/>
                <a:cs typeface="Arial" panose="020B0604020202020204" pitchFamily="34" charset="0"/>
              </a:rPr>
              <a:t>Nump</a:t>
            </a:r>
            <a:endParaRPr lang="en-US" sz="2400" b="1" dirty="0">
              <a:solidFill>
                <a:schemeClr val="tx1"/>
              </a:solidFill>
              <a:latin typeface="Arial" panose="020B0604020202020204" pitchFamily="34" charset="0"/>
              <a:cs typeface="Arial" panose="020B0604020202020204" pitchFamily="34" charset="0"/>
            </a:endParaRPr>
          </a:p>
          <a:p>
            <a:pPr marL="0" indent="0" algn="just">
              <a:buNone/>
            </a:pPr>
            <a:r>
              <a:rPr lang="en-US" sz="2400" dirty="0" err="1">
                <a:solidFill>
                  <a:schemeClr val="tx1"/>
                </a:solidFill>
                <a:latin typeface="Arial" panose="020B0604020202020204" pitchFamily="34" charset="0"/>
                <a:cs typeface="Arial" panose="020B0604020202020204" pitchFamily="34" charset="0"/>
              </a:rPr>
              <a:t>Thư</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cấp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đối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tượng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phương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thức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làm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với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mảng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nhiều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chiều</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phép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toán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tuyến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tính</a:t>
            </a:r>
            <a:endParaRPr lang="en-US" sz="2400" dirty="0">
              <a:solidFill>
                <a:schemeClr val="tx1"/>
              </a:solidFill>
              <a:latin typeface="Arial" panose="020B0604020202020204" pitchFamily="34" charset="0"/>
              <a:cs typeface="Arial" panose="020B0604020202020204" pitchFamily="34" charset="0"/>
            </a:endParaRPr>
          </a:p>
          <a:p>
            <a:pPr algn="just"/>
            <a:r>
              <a:rPr lang="en-US" sz="2400" b="1" dirty="0" err="1" smtClean="0">
                <a:solidFill>
                  <a:schemeClr val="tx1"/>
                </a:solidFill>
                <a:latin typeface="Arial" panose="020B0604020202020204" pitchFamily="34" charset="0"/>
                <a:cs typeface="Arial" panose="020B0604020202020204" pitchFamily="34" charset="0"/>
              </a:rPr>
              <a:t>SciPy</a:t>
            </a:r>
            <a:endParaRPr lang="en-US" sz="2400" b="1" dirty="0" smtClean="0">
              <a:solidFill>
                <a:schemeClr val="tx1"/>
              </a:solidFill>
              <a:latin typeface="Arial" panose="020B0604020202020204" pitchFamily="34" charset="0"/>
              <a:cs typeface="Arial" panose="020B0604020202020204" pitchFamily="34" charset="0"/>
            </a:endParaRPr>
          </a:p>
          <a:p>
            <a:pPr marL="0" indent="0" algn="just">
              <a:buNone/>
            </a:pPr>
            <a:r>
              <a:rPr lang="en-US" sz="2400" dirty="0" err="1">
                <a:solidFill>
                  <a:schemeClr val="tx1"/>
                </a:solidFill>
                <a:latin typeface="Arial" panose="020B0604020202020204" pitchFamily="34" charset="0"/>
                <a:cs typeface="Arial" panose="020B0604020202020204" pitchFamily="34" charset="0"/>
              </a:rPr>
              <a:t>Thư</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cung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cấp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khá</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nhiều</a:t>
            </a:r>
            <a:r>
              <a:rPr lang="en-US" sz="2400" dirty="0">
                <a:solidFill>
                  <a:schemeClr val="tx1"/>
                </a:solidFill>
                <a:latin typeface="Arial" panose="020B0604020202020204" pitchFamily="34" charset="0"/>
                <a:cs typeface="Arial" panose="020B0604020202020204" pitchFamily="34" charset="0"/>
              </a:rPr>
              <a:t> module </a:t>
            </a:r>
            <a:r>
              <a:rPr lang="en-US" sz="2400" dirty="0" err="1">
                <a:solidFill>
                  <a:schemeClr val="tx1"/>
                </a:solidFill>
                <a:latin typeface="Arial" panose="020B0604020202020204" pitchFamily="34" charset="0"/>
                <a:cs typeface="Arial" panose="020B0604020202020204" pitchFamily="34" charset="0"/>
              </a:rPr>
              <a:t>tính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toán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từ</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đại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số</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tuyến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tính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tích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phân</a:t>
            </a:r>
            <a:r>
              <a:rPr lang="en-US" sz="2400" dirty="0">
                <a:solidFill>
                  <a:schemeClr val="tx1"/>
                </a:solidFill>
                <a:latin typeface="Arial" panose="020B0604020202020204" pitchFamily="34" charset="0"/>
                <a:cs typeface="Arial" panose="020B0604020202020204" pitchFamily="34" charset="0"/>
              </a:rPr>
              <a:t>, vi </a:t>
            </a:r>
            <a:r>
              <a:rPr lang="en-US" sz="2400" dirty="0" err="1">
                <a:solidFill>
                  <a:schemeClr val="tx1"/>
                </a:solidFill>
                <a:latin typeface="Arial" panose="020B0604020202020204" pitchFamily="34" charset="0"/>
                <a:cs typeface="Arial" panose="020B0604020202020204" pitchFamily="34" charset="0"/>
              </a:rPr>
              <a:t>phân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nội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suy</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đến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lý</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endParaRPr lang="en-US" sz="2400" dirty="0">
              <a:solidFill>
                <a:schemeClr val="tx1"/>
              </a:solidFill>
              <a:latin typeface="Arial" panose="020B0604020202020204" pitchFamily="34" charset="0"/>
              <a:cs typeface="Arial" panose="020B0604020202020204" pitchFamily="34" charset="0"/>
            </a:endParaRPr>
          </a:p>
          <a:p>
            <a:pPr marL="0" indent="0" algn="just">
              <a:buNone/>
            </a:pPr>
            <a:endParaRPr lang="en-US" sz="2200" b="1" dirty="0">
              <a:solidFill>
                <a:schemeClr val="tx1"/>
              </a:solidFill>
              <a:latin typeface="Arial" panose="020B0604020202020204" pitchFamily="34" charset="0"/>
              <a:cs typeface="Arial" panose="020B0604020202020204" pitchFamily="34" charset="0"/>
            </a:endParaRPr>
          </a:p>
          <a:p>
            <a:pPr algn="just"/>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6564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79" y="299049"/>
            <a:ext cx="8596668" cy="1320800"/>
          </a:xfrm>
        </p:spPr>
        <p:txBody>
          <a:bodyPr>
            <a:noAutofit/>
          </a:bodyPr>
          <a:lstStyle/>
          <a:p>
            <a:pPr algn="ct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BIẾN ĐỔI HOUGH </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HT- HOUGH TRANSFORM)</a:t>
            </a:r>
            <a:b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798280"/>
            <a:ext cx="8382000" cy="3880773"/>
          </a:xfrm>
        </p:spPr>
        <p:txBody>
          <a:bodyPr>
            <a:normAutofit/>
          </a:bodyPr>
          <a:lstStyle/>
          <a:p>
            <a:pPr algn="just"/>
            <a:r>
              <a:rPr lang="en-US" sz="2400" dirty="0" err="1">
                <a:solidFill>
                  <a:schemeClr val="tx1"/>
                </a:solidFill>
                <a:latin typeface="Arial" panose="020B0604020202020204" pitchFamily="34" charset="0"/>
                <a:cs typeface="Arial" panose="020B0604020202020204" pitchFamily="34" charset="0"/>
              </a:rPr>
              <a:t>Biến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đổi</a:t>
            </a:r>
            <a:r>
              <a:rPr lang="en-US" sz="2400" dirty="0">
                <a:solidFill>
                  <a:schemeClr val="tx1"/>
                </a:solidFill>
                <a:latin typeface="Arial" panose="020B0604020202020204" pitchFamily="34" charset="0"/>
                <a:cs typeface="Arial" panose="020B0604020202020204" pitchFamily="34" charset="0"/>
              </a:rPr>
              <a:t> Hough (HT) </a:t>
            </a:r>
            <a:r>
              <a:rPr lang="en-US" sz="2400" dirty="0" err="1" smtClean="0">
                <a:solidFill>
                  <a:schemeClr val="tx1"/>
                </a:solidFill>
                <a:latin typeface="Arial" panose="020B0604020202020204" pitchFamily="34" charset="0"/>
                <a:cs typeface="Arial" panose="020B0604020202020204" pitchFamily="34" charset="0"/>
              </a:rPr>
              <a:t>là</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một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kỹ</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thuật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mà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nằm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Đặc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biệt</a:t>
            </a:r>
            <a:r>
              <a:rPr lang="en-US" sz="2400" dirty="0">
                <a:solidFill>
                  <a:schemeClr val="tx1"/>
                </a:solidFill>
                <a:latin typeface="Arial" panose="020B0604020202020204" pitchFamily="34" charset="0"/>
                <a:cs typeface="Arial" panose="020B0604020202020204" pitchFamily="34" charset="0"/>
              </a:rPr>
              <a:t>, HT </a:t>
            </a:r>
            <a:r>
              <a:rPr lang="en-US" sz="2400" dirty="0" err="1">
                <a:solidFill>
                  <a:schemeClr val="tx1"/>
                </a:solidFill>
                <a:latin typeface="Arial" panose="020B0604020202020204" pitchFamily="34" charset="0"/>
                <a:cs typeface="Arial" panose="020B0604020202020204" pitchFamily="34" charset="0"/>
              </a:rPr>
              <a:t>đã</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sử</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dụng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trích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chọn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tròn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và</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elip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hoặc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cắt</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nón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hợp</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đường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xác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định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toán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học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của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nó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tương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đương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với</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biến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đổi</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Radon.</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3163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5917"/>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Biến</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cho</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thẳng</a:t>
            </a:r>
            <a:endParaRPr lang="en-US" sz="35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3773515"/>
              </p:ext>
            </p:extLst>
          </p:nvPr>
        </p:nvGraphicFramePr>
        <p:xfrm>
          <a:off x="754972" y="1435970"/>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741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202" y="169652"/>
            <a:ext cx="8596668" cy="1320800"/>
          </a:xfrm>
        </p:spPr>
        <p:txBody>
          <a:bodyPr>
            <a:normAutofit/>
          </a:bodyPr>
          <a:lstStyle/>
          <a:p>
            <a:pPr algn="ct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oạt</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động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b</a:t>
            </a: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iến</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đổi</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Hough </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5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cho</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đường</a:t>
            </a:r>
            <a:r>
              <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35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thẳng</a:t>
            </a:r>
            <a:r>
              <a:rPr lang="en-US" sz="35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endParaRPr lang="en-US" sz="35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06730" y="1559464"/>
            <a:ext cx="8424140" cy="3880773"/>
          </a:xfrm>
        </p:spPr>
        <p:txBody>
          <a:bodyPr>
            <a:normAutofit/>
          </a:bodyPr>
          <a:lstStyle/>
          <a:p>
            <a:pPr algn="just"/>
            <a:r>
              <a:rPr lang="en-US" sz="2400" dirty="0" err="1">
                <a:solidFill>
                  <a:schemeClr val="tx1"/>
                </a:solidFill>
                <a:latin typeface="Arial" panose="020B0604020202020204" pitchFamily="34" charset="0"/>
                <a:cs typeface="Arial" panose="020B0604020202020204" pitchFamily="34" charset="0"/>
              </a:rPr>
              <a:t>Đ</a:t>
            </a:r>
            <a:r>
              <a:rPr lang="en-US" sz="2400" dirty="0" err="1" smtClean="0">
                <a:solidFill>
                  <a:schemeClr val="tx1"/>
                </a:solidFill>
                <a:latin typeface="Arial" panose="020B0604020202020204" pitchFamily="34" charset="0"/>
                <a:cs typeface="Arial" panose="020B0604020202020204" pitchFamily="34" charset="0"/>
              </a:rPr>
              <a:t>ường</a:t>
            </a:r>
            <a:r>
              <a:rPr lang="en-US" sz="2400" dirty="0" smtClean="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thẳng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không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gian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hình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ảnh</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có</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được</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thể</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hiện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bằng</a:t>
            </a:r>
            <a:r>
              <a:rPr lang="en-US" sz="2400" dirty="0">
                <a:solidFill>
                  <a:schemeClr val="tx1"/>
                </a:solidFill>
                <a:latin typeface="Arial" panose="020B0604020202020204" pitchFamily="34" charset="0"/>
                <a:cs typeface="Arial" panose="020B0604020202020204" pitchFamily="34" charset="0"/>
              </a:rPr>
              <a:t> 2 </a:t>
            </a:r>
            <a:r>
              <a:rPr lang="en-US" sz="2400" dirty="0" err="1">
                <a:solidFill>
                  <a:schemeClr val="tx1"/>
                </a:solidFill>
                <a:latin typeface="Arial" panose="020B0604020202020204" pitchFamily="34" charset="0"/>
                <a:cs typeface="Arial" panose="020B0604020202020204" pitchFamily="34" charset="0"/>
              </a:rPr>
              <a:t>biến</a:t>
            </a:r>
            <a:r>
              <a:rPr lang="en-US" sz="2400" dirty="0">
                <a:solidFill>
                  <a:schemeClr val="tx1"/>
                </a:solidFill>
                <a:latin typeface="Arial" panose="020B0604020202020204" pitchFamily="34" charset="0"/>
                <a:cs typeface="Arial" panose="020B0604020202020204" pitchFamily="34" charset="0"/>
              </a:rPr>
              <a:t>:</a:t>
            </a:r>
          </a:p>
          <a:p>
            <a:pPr marL="0" lvl="0" indent="0" algn="just">
              <a:buNone/>
            </a:pP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tọa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Descartes: Parameters: (m, b)</a:t>
            </a:r>
          </a:p>
          <a:p>
            <a:pPr marL="0" lvl="0" indent="0" algn="just">
              <a:buNone/>
            </a:pPr>
            <a:r>
              <a:rPr lang="en-US" sz="2400" dirty="0" err="1">
                <a:solidFill>
                  <a:schemeClr val="tx1"/>
                </a:solidFill>
                <a:latin typeface="Arial" panose="020B0604020202020204" pitchFamily="34" charset="0"/>
                <a:cs typeface="Arial" panose="020B0604020202020204" pitchFamily="34" charset="0"/>
              </a:rPr>
              <a:t>Trong</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hệ</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tọa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độ</a:t>
            </a:r>
            <a:r>
              <a:rPr lang="en-US" sz="2400" dirty="0">
                <a:solidFill>
                  <a:schemeClr val="tx1"/>
                </a:solidFill>
                <a:latin typeface="Arial" panose="020B0604020202020204" pitchFamily="34" charset="0"/>
                <a:cs typeface="Arial" panose="020B0604020202020204" pitchFamily="34" charset="0"/>
              </a:rPr>
              <a:t> Polar: Parameters (r, θ)</a:t>
            </a:r>
          </a:p>
          <a:p>
            <a:pPr algn="just"/>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755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92</TotalTime>
  <Words>1331</Words>
  <Application>Microsoft Office PowerPoint</Application>
  <PresentationFormat>Custom</PresentationFormat>
  <Paragraphs>148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Facet</vt:lpstr>
      <vt:lpstr>Đề tài: Phát hiện đường thẳng &amp; đường tròn bằng phương pháp biến đổi Hough</vt:lpstr>
      <vt:lpstr>TỔNG QUAN PYTHON VÀ CÁC THƯ VIỆN </vt:lpstr>
      <vt:lpstr>Ưu điểm Python</vt:lpstr>
      <vt:lpstr>Một số thư viện trong python</vt:lpstr>
      <vt:lpstr>Một số thư viện trong python(tt)</vt:lpstr>
      <vt:lpstr>Một số thư viện trong python(tt)</vt:lpstr>
      <vt:lpstr>BIẾN ĐỔI HOUGH  (HT- HOUGH TRANSFORM) </vt:lpstr>
      <vt:lpstr>Biến đổi Hough cho đường thẳng</vt:lpstr>
      <vt:lpstr>Hoạt động biến đổi Hough  cho đường thẳng </vt:lpstr>
      <vt:lpstr>Hệ tọa độ Polar</vt:lpstr>
      <vt:lpstr>Ví dụ</vt:lpstr>
      <vt:lpstr>Ví dụ</vt:lpstr>
      <vt:lpstr>OpenCv triển khai 2 loại Hough Line Transform</vt:lpstr>
      <vt:lpstr>HoughLines()</vt:lpstr>
      <vt:lpstr>HoughLines()</vt:lpstr>
      <vt:lpstr>HoughLines() (tt)</vt:lpstr>
      <vt:lpstr>HoughLinesP() </vt:lpstr>
      <vt:lpstr>HoughLinesP() (tt) </vt:lpstr>
      <vt:lpstr>HoughLinesP() (tt) </vt:lpstr>
      <vt:lpstr>Kết quả</vt:lpstr>
      <vt:lpstr>Biến đổi Hough cho hình tròn</vt:lpstr>
      <vt:lpstr>PowerPoint Presentation</vt:lpstr>
      <vt:lpstr>PowerPoint Presentation</vt:lpstr>
      <vt:lpstr>PowerPoint Presentation</vt:lpstr>
      <vt:lpstr>PowerPoint Presentation</vt:lpstr>
      <vt:lpstr>Kết quả</vt:lpstr>
      <vt:lpstr>Giao diện ứng dụng</vt:lpstr>
      <vt:lpstr>Kết quả phát hiện đường thẳng</vt:lpstr>
      <vt:lpstr>Kết quả phát hiện đường tròn</vt:lpstr>
      <vt:lpstr>Kết luận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Phát hiện đường thẳng &amp; đường tròn bằng phương pháp biến đổi Hough</dc:title>
  <dc:creator>Viet Cuong Quach</dc:creator>
  <cp:lastModifiedBy>vinh-pc</cp:lastModifiedBy>
  <cp:revision>47</cp:revision>
  <dcterms:created xsi:type="dcterms:W3CDTF">2018-10-01T09:44:33Z</dcterms:created>
  <dcterms:modified xsi:type="dcterms:W3CDTF">2019-10-21T01:05:15Z</dcterms:modified>
</cp:coreProperties>
</file>