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sldIdLst>
    <p:sldId id="256" r:id="rId5"/>
    <p:sldId id="618" r:id="rId6"/>
    <p:sldId id="403" r:id="rId7"/>
    <p:sldId id="627" r:id="rId8"/>
    <p:sldId id="621" r:id="rId9"/>
    <p:sldId id="620" r:id="rId10"/>
    <p:sldId id="625" r:id="rId11"/>
    <p:sldId id="622" r:id="rId12"/>
    <p:sldId id="623" r:id="rId13"/>
    <p:sldId id="624" r:id="rId14"/>
    <p:sldId id="628" r:id="rId15"/>
    <p:sldId id="626" r:id="rId16"/>
    <p:sldId id="619" r:id="rId17"/>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618"/>
            <p14:sldId id="403"/>
            <p14:sldId id="627"/>
            <p14:sldId id="621"/>
            <p14:sldId id="620"/>
            <p14:sldId id="625"/>
            <p14:sldId id="622"/>
            <p14:sldId id="623"/>
            <p14:sldId id="624"/>
            <p14:sldId id="628"/>
            <p14:sldId id="626"/>
            <p14:sldId id="6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4/17/2020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36ADF1-225E-4356-ACDA-52C9BCC2D480}" type="slidenum">
              <a:rPr lang="en-US" smtClean="0"/>
              <a:pPr/>
              <a:t>2</a:t>
            </a:fld>
            <a:endParaRPr lang="en-US" dirty="0"/>
          </a:p>
        </p:txBody>
      </p:sp>
    </p:spTree>
    <p:extLst>
      <p:ext uri="{BB962C8B-B14F-4D97-AF65-F5344CB8AC3E}">
        <p14:creationId xmlns:p14="http://schemas.microsoft.com/office/powerpoint/2010/main" val="3759440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Slide - Headlin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720" y="369864"/>
            <a:ext cx="11338560" cy="631819"/>
          </a:xfrm>
          <a:prstGeom prst="rect">
            <a:avLst/>
          </a:prstGeom>
        </p:spPr>
        <p:txBody>
          <a:bodyPr>
            <a:noAutofit/>
          </a:bodyPr>
          <a:lstStyle>
            <a:lvl1pPr>
              <a:defRPr sz="2400"/>
            </a:lvl1pPr>
          </a:lstStyle>
          <a:p>
            <a:r>
              <a:rPr lang="en-US" dirty="0"/>
              <a:t>Click to edit Master title style for 1 or 2 line headlines</a:t>
            </a:r>
          </a:p>
        </p:txBody>
      </p:sp>
    </p:spTree>
    <p:extLst>
      <p:ext uri="{BB962C8B-B14F-4D97-AF65-F5344CB8AC3E}">
        <p14:creationId xmlns:p14="http://schemas.microsoft.com/office/powerpoint/2010/main" val="241061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Slide &amp; Extra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720" y="369864"/>
            <a:ext cx="11338560" cy="631819"/>
          </a:xfrm>
          <a:prstGeom prst="rect">
            <a:avLst/>
          </a:prstGeom>
        </p:spPr>
        <p:txBody>
          <a:bodyPr>
            <a:noAutofit/>
          </a:bodyPr>
          <a:lstStyle>
            <a:lvl1pPr>
              <a:defRPr sz="2400"/>
            </a:lvl1pPr>
          </a:lstStyle>
          <a:p>
            <a:r>
              <a:rPr lang="en-US" dirty="0"/>
              <a:t>Click to edit Master title style for 1 or 2 line headlines</a:t>
            </a:r>
          </a:p>
        </p:txBody>
      </p:sp>
      <p:sp>
        <p:nvSpPr>
          <p:cNvPr id="5" name="Text Placeholder 3"/>
          <p:cNvSpPr>
            <a:spLocks noGrp="1"/>
          </p:cNvSpPr>
          <p:nvPr>
            <p:ph type="body" sz="quarter" idx="10"/>
          </p:nvPr>
        </p:nvSpPr>
        <p:spPr>
          <a:xfrm>
            <a:off x="426721" y="1790358"/>
            <a:ext cx="11338559" cy="4375492"/>
          </a:xfrm>
        </p:spPr>
        <p:txBody>
          <a:bodyPr>
            <a:noAutofit/>
          </a:bodyPr>
          <a:lstStyle>
            <a:lvl1pPr>
              <a:lnSpc>
                <a:spcPct val="100000"/>
              </a:lnSpc>
              <a:spcBef>
                <a:spcPts val="0"/>
              </a:spcBef>
              <a:spcAft>
                <a:spcPts val="600"/>
              </a:spcAft>
              <a:defRPr sz="1867"/>
            </a:lvl1pPr>
            <a:lvl2pPr>
              <a:lnSpc>
                <a:spcPct val="100000"/>
              </a:lnSpc>
              <a:spcBef>
                <a:spcPts val="0"/>
              </a:spcBef>
              <a:spcAft>
                <a:spcPts val="600"/>
              </a:spcAft>
              <a:defRPr sz="1867"/>
            </a:lvl2pPr>
            <a:lvl3pPr>
              <a:lnSpc>
                <a:spcPct val="100000"/>
              </a:lnSpc>
              <a:spcBef>
                <a:spcPts val="0"/>
              </a:spcBef>
              <a:spcAft>
                <a:spcPts val="600"/>
              </a:spcAft>
              <a:defRPr sz="1867"/>
            </a:lvl3pPr>
            <a:lvl4pPr>
              <a:lnSpc>
                <a:spcPct val="100000"/>
              </a:lnSpc>
              <a:spcBef>
                <a:spcPts val="0"/>
              </a:spcBef>
              <a:spcAft>
                <a:spcPts val="600"/>
              </a:spcAft>
              <a:defRPr sz="1400"/>
            </a:lvl4pPr>
            <a:lvl5pPr>
              <a:lnSpc>
                <a:spcPct val="100000"/>
              </a:lnSpc>
              <a:spcBef>
                <a:spcPts val="0"/>
              </a:spcBef>
              <a:spcAft>
                <a:spcPts val="600"/>
              </a:spcAft>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p:txBody>
      </p:sp>
      <p:sp>
        <p:nvSpPr>
          <p:cNvPr id="6" name="Text Placeholder 5"/>
          <p:cNvSpPr>
            <a:spLocks noGrp="1"/>
          </p:cNvSpPr>
          <p:nvPr>
            <p:ph type="body" sz="quarter" idx="11"/>
          </p:nvPr>
        </p:nvSpPr>
        <p:spPr>
          <a:xfrm>
            <a:off x="426721" y="1174745"/>
            <a:ext cx="11338559" cy="330200"/>
          </a:xfrm>
        </p:spPr>
        <p:txBody>
          <a:bodyPr/>
          <a:lstStyle>
            <a:lvl1pPr marL="0" indent="0">
              <a:buNone/>
              <a:defRPr sz="1867" b="1"/>
            </a:lvl1pPr>
            <a:lvl2pPr marL="350827" indent="0">
              <a:buNone/>
              <a:defRPr/>
            </a:lvl2pPr>
            <a:lvl3pPr marL="674671" indent="0">
              <a:buNone/>
              <a:defRPr/>
            </a:lvl3pPr>
            <a:lvl4pPr marL="1371566" indent="0">
              <a:buNone/>
              <a:defRPr/>
            </a:lvl4pPr>
            <a:lvl5pPr marL="1828754" indent="0">
              <a:buNone/>
              <a:defRPr/>
            </a:lvl5pPr>
          </a:lstStyle>
          <a:p>
            <a:pPr lvl="0"/>
            <a:r>
              <a:rPr lang="en-US" dirty="0"/>
              <a:t>Click to edit Master text styles</a:t>
            </a:r>
          </a:p>
        </p:txBody>
      </p:sp>
    </p:spTree>
    <p:extLst>
      <p:ext uri="{BB962C8B-B14F-4D97-AF65-F5344CB8AC3E}">
        <p14:creationId xmlns:p14="http://schemas.microsoft.com/office/powerpoint/2010/main" val="169976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4/17/2020</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 id="2147483664" r:id="rId9"/>
    <p:sldLayoutId id="2147483665" r:id="rId10"/>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federalreserve.gov/faqs/economy_14400.htm" TargetMode="External"/><Relationship Id="rId2" Type="http://schemas.openxmlformats.org/officeDocument/2006/relationships/image" Target="../media/image15.png"/><Relationship Id="rId1" Type="http://schemas.openxmlformats.org/officeDocument/2006/relationships/slideLayout" Target="../slideLayouts/slideLayout10.xml"/><Relationship Id="rId4" Type="http://schemas.openxmlformats.org/officeDocument/2006/relationships/hyperlink" Target="https://slack-redir.net/link?url=https%3A%2F%2Fwww.federalreserve.gov%2Ffaqs%2Feconomy_14400.htm&amp;v=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www.inflationdata.com/" TargetMode="External"/><Relationship Id="rId2" Type="http://schemas.openxmlformats.org/officeDocument/2006/relationships/hyperlink" Target="http://www.bea.gov/"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Exploring the Economic Impact of Recessions in the last 100 Years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a:t>By</a:t>
            </a:r>
          </a:p>
          <a:p>
            <a:r>
              <a:rPr lang="en-US" dirty="0" err="1"/>
              <a:t>Arkhawan</a:t>
            </a:r>
            <a:r>
              <a:rPr lang="en-US" dirty="0"/>
              <a:t> Salih</a:t>
            </a:r>
          </a:p>
          <a:p>
            <a:r>
              <a:rPr lang="en-US" dirty="0"/>
              <a:t>Phillip Poole</a:t>
            </a:r>
          </a:p>
          <a:p>
            <a:r>
              <a:rPr lang="en-US" dirty="0"/>
              <a:t>Adam Afridi</a:t>
            </a: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572A-474B-4489-B317-222058439B52}"/>
              </a:ext>
            </a:extLst>
          </p:cNvPr>
          <p:cNvSpPr>
            <a:spLocks noGrp="1"/>
          </p:cNvSpPr>
          <p:nvPr>
            <p:ph type="title"/>
          </p:nvPr>
        </p:nvSpPr>
        <p:spPr/>
        <p:txBody>
          <a:bodyPr/>
          <a:lstStyle/>
          <a:p>
            <a:r>
              <a:rPr lang="en-US" b="1" dirty="0"/>
              <a:t>Income recovery during the great depression took ten to eleven years to get back to the previous levels.</a:t>
            </a:r>
            <a:endParaRPr lang="en-US" dirty="0"/>
          </a:p>
        </p:txBody>
      </p:sp>
      <p:pic>
        <p:nvPicPr>
          <p:cNvPr id="3" name="Picture 2">
            <a:extLst>
              <a:ext uri="{FF2B5EF4-FFF2-40B4-BE49-F238E27FC236}">
                <a16:creationId xmlns:a16="http://schemas.microsoft.com/office/drawing/2014/main" id="{F97A26CE-F769-4397-9E51-36F3ED8703C7}"/>
              </a:ext>
            </a:extLst>
          </p:cNvPr>
          <p:cNvPicPr>
            <a:picLocks noChangeAspect="1"/>
          </p:cNvPicPr>
          <p:nvPr/>
        </p:nvPicPr>
        <p:blipFill>
          <a:blip r:embed="rId2"/>
          <a:stretch>
            <a:fillRect/>
          </a:stretch>
        </p:blipFill>
        <p:spPr>
          <a:xfrm>
            <a:off x="1722342" y="1407043"/>
            <a:ext cx="8297958" cy="4993757"/>
          </a:xfrm>
          <a:prstGeom prst="rect">
            <a:avLst/>
          </a:prstGeom>
        </p:spPr>
      </p:pic>
    </p:spTree>
    <p:extLst>
      <p:ext uri="{BB962C8B-B14F-4D97-AF65-F5344CB8AC3E}">
        <p14:creationId xmlns:p14="http://schemas.microsoft.com/office/powerpoint/2010/main" val="22093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736" y="1189269"/>
            <a:ext cx="11677879" cy="2616101"/>
          </a:xfrm>
          <a:prstGeom prst="rect">
            <a:avLst/>
          </a:prstGeom>
        </p:spPr>
        <p:txBody>
          <a:bodyPr wrap="square">
            <a:spAutoFit/>
          </a:bodyPr>
          <a:lstStyle/>
          <a:p>
            <a:pPr marL="0" lvl="1" fontAlgn="base">
              <a:spcBef>
                <a:spcPct val="0"/>
              </a:spcBef>
              <a:spcAft>
                <a:spcPct val="0"/>
              </a:spcAft>
            </a:pPr>
            <a:endParaRPr lang="en-US" sz="1600" dirty="0">
              <a:solidFill>
                <a:srgbClr val="616365"/>
              </a:solidFill>
            </a:endParaRPr>
          </a:p>
          <a:p>
            <a:pPr marL="0" lvl="1" fontAlgn="base">
              <a:spcBef>
                <a:spcPct val="0"/>
              </a:spcBef>
              <a:spcAft>
                <a:spcPct val="0"/>
              </a:spcAft>
            </a:pPr>
            <a:endParaRPr lang="en-US" sz="1600" b="1" dirty="0">
              <a:solidFill>
                <a:srgbClr val="616365"/>
              </a:solidFill>
            </a:endParaRPr>
          </a:p>
          <a:p>
            <a:pPr marL="609585" lvl="2" fontAlgn="base">
              <a:spcBef>
                <a:spcPct val="0"/>
              </a:spcBef>
              <a:spcAft>
                <a:spcPct val="0"/>
              </a:spcAft>
            </a:pPr>
            <a:endParaRPr lang="en-US" sz="1600" b="1" dirty="0">
              <a:solidFill>
                <a:srgbClr val="616365"/>
              </a:solidFill>
              <a:sym typeface="Wingdings" panose="05000000000000000000" pitchFamily="2" charset="2"/>
            </a:endParaRPr>
          </a:p>
          <a:p>
            <a:pPr marL="952485" lvl="2" indent="-342900" fontAlgn="base">
              <a:spcBef>
                <a:spcPct val="0"/>
              </a:spcBef>
              <a:spcAft>
                <a:spcPct val="0"/>
              </a:spcAft>
              <a:buFont typeface="+mj-lt"/>
              <a:buAutoNum type="arabicPeriod"/>
            </a:pPr>
            <a:r>
              <a:rPr lang="en-US" dirty="0">
                <a:solidFill>
                  <a:srgbClr val="616365"/>
                </a:solidFill>
                <a:sym typeface="Wingdings" panose="05000000000000000000" pitchFamily="2" charset="2"/>
              </a:rPr>
              <a:t>Copying a data table from a website</a:t>
            </a:r>
          </a:p>
          <a:p>
            <a:pPr marL="952485" lvl="2" indent="-342900" fontAlgn="base">
              <a:spcBef>
                <a:spcPct val="0"/>
              </a:spcBef>
              <a:spcAft>
                <a:spcPct val="0"/>
              </a:spcAft>
              <a:buFont typeface="+mj-lt"/>
              <a:buAutoNum type="arabicPeriod"/>
            </a:pPr>
            <a:r>
              <a:rPr lang="en-US" dirty="0">
                <a:solidFill>
                  <a:srgbClr val="616365"/>
                </a:solidFill>
                <a:sym typeface="Wingdings" panose="05000000000000000000" pitchFamily="2" charset="2"/>
              </a:rPr>
              <a:t>Transforming it into a CSV via excel</a:t>
            </a:r>
          </a:p>
          <a:p>
            <a:pPr marL="952485" lvl="2" indent="-342900" fontAlgn="base">
              <a:spcBef>
                <a:spcPct val="0"/>
              </a:spcBef>
              <a:spcAft>
                <a:spcPct val="0"/>
              </a:spcAft>
              <a:buFont typeface="+mj-lt"/>
              <a:buAutoNum type="arabicPeriod"/>
            </a:pPr>
            <a:r>
              <a:rPr lang="en-US" dirty="0">
                <a:solidFill>
                  <a:srgbClr val="616365"/>
                </a:solidFill>
                <a:sym typeface="Wingdings" panose="05000000000000000000" pitchFamily="2" charset="2"/>
              </a:rPr>
              <a:t>Converting into a numeric</a:t>
            </a:r>
          </a:p>
          <a:p>
            <a:pPr marL="952485" lvl="2" indent="-342900" fontAlgn="base">
              <a:spcBef>
                <a:spcPct val="0"/>
              </a:spcBef>
              <a:spcAft>
                <a:spcPct val="0"/>
              </a:spcAft>
              <a:buFont typeface="+mj-lt"/>
              <a:buAutoNum type="arabicPeriod"/>
            </a:pPr>
            <a:r>
              <a:rPr lang="en-US" dirty="0">
                <a:solidFill>
                  <a:srgbClr val="616365"/>
                </a:solidFill>
                <a:sym typeface="Wingdings" panose="05000000000000000000" pitchFamily="2" charset="2"/>
              </a:rPr>
              <a:t>Converting to a Data Frame and plotting</a:t>
            </a:r>
          </a:p>
          <a:p>
            <a:pPr marL="952485" lvl="2" indent="-342900" fontAlgn="base">
              <a:spcBef>
                <a:spcPct val="0"/>
              </a:spcBef>
              <a:spcAft>
                <a:spcPct val="0"/>
              </a:spcAft>
              <a:buFont typeface="+mj-lt"/>
              <a:buAutoNum type="arabicPeriod"/>
            </a:pPr>
            <a:endParaRPr lang="en-US" sz="1600" dirty="0">
              <a:solidFill>
                <a:srgbClr val="616365"/>
              </a:solidFill>
            </a:endParaRPr>
          </a:p>
          <a:p>
            <a:pPr marL="0" lvl="1" fontAlgn="base">
              <a:spcBef>
                <a:spcPct val="0"/>
              </a:spcBef>
              <a:spcAft>
                <a:spcPct val="0"/>
              </a:spcAft>
            </a:pPr>
            <a:endParaRPr lang="en-US" sz="1400" dirty="0">
              <a:solidFill>
                <a:srgbClr val="616365"/>
              </a:solidFill>
            </a:endParaRPr>
          </a:p>
          <a:p>
            <a:pPr fontAlgn="base">
              <a:spcBef>
                <a:spcPct val="0"/>
              </a:spcBef>
              <a:spcAft>
                <a:spcPct val="0"/>
              </a:spcAft>
            </a:pPr>
            <a:endParaRPr lang="en-US" sz="1400" b="1" dirty="0">
              <a:solidFill>
                <a:srgbClr val="616365"/>
              </a:solidFill>
            </a:endParaRPr>
          </a:p>
        </p:txBody>
      </p:sp>
      <p:sp>
        <p:nvSpPr>
          <p:cNvPr id="2" name="Title 1">
            <a:extLst>
              <a:ext uri="{FF2B5EF4-FFF2-40B4-BE49-F238E27FC236}">
                <a16:creationId xmlns:a16="http://schemas.microsoft.com/office/drawing/2014/main" id="{A8268CED-2A52-4B89-B2A8-BDB85C5772FE}"/>
              </a:ext>
            </a:extLst>
          </p:cNvPr>
          <p:cNvSpPr>
            <a:spLocks noGrp="1"/>
          </p:cNvSpPr>
          <p:nvPr>
            <p:ph type="title"/>
          </p:nvPr>
        </p:nvSpPr>
        <p:spPr>
          <a:xfrm>
            <a:off x="426720" y="415687"/>
            <a:ext cx="11338560" cy="631819"/>
          </a:xfrm>
        </p:spPr>
        <p:txBody>
          <a:bodyPr/>
          <a:lstStyle/>
          <a:p>
            <a:r>
              <a:rPr lang="en-US" dirty="0"/>
              <a:t>CSV Data Hurdles</a:t>
            </a:r>
          </a:p>
        </p:txBody>
      </p:sp>
      <p:pic>
        <p:nvPicPr>
          <p:cNvPr id="7" name="Picture 6" descr="A close up of text on a white background&#10;&#10;Description automatically generated">
            <a:extLst>
              <a:ext uri="{FF2B5EF4-FFF2-40B4-BE49-F238E27FC236}">
                <a16:creationId xmlns:a16="http://schemas.microsoft.com/office/drawing/2014/main" id="{17E10DAF-4A4F-41B3-AEAF-9F0BC79B298D}"/>
              </a:ext>
            </a:extLst>
          </p:cNvPr>
          <p:cNvPicPr>
            <a:picLocks noChangeAspect="1"/>
          </p:cNvPicPr>
          <p:nvPr/>
        </p:nvPicPr>
        <p:blipFill>
          <a:blip r:embed="rId2"/>
          <a:stretch>
            <a:fillRect/>
          </a:stretch>
        </p:blipFill>
        <p:spPr>
          <a:xfrm>
            <a:off x="6170675" y="1423987"/>
            <a:ext cx="4514850" cy="3838575"/>
          </a:xfrm>
          <a:prstGeom prst="rect">
            <a:avLst/>
          </a:prstGeom>
        </p:spPr>
      </p:pic>
    </p:spTree>
    <p:extLst>
      <p:ext uri="{BB962C8B-B14F-4D97-AF65-F5344CB8AC3E}">
        <p14:creationId xmlns:p14="http://schemas.microsoft.com/office/powerpoint/2010/main" val="93929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9942-F50A-4EC2-B500-646AE0FE566B}"/>
              </a:ext>
            </a:extLst>
          </p:cNvPr>
          <p:cNvSpPr>
            <a:spLocks noGrp="1"/>
          </p:cNvSpPr>
          <p:nvPr>
            <p:ph type="title"/>
          </p:nvPr>
        </p:nvSpPr>
        <p:spPr/>
        <p:txBody>
          <a:bodyPr/>
          <a:lstStyle/>
          <a:p>
            <a:r>
              <a:rPr lang="en-US" b="1" dirty="0"/>
              <a:t>Inflation rate dropped dramatically around 2009.</a:t>
            </a:r>
            <a:endParaRPr lang="en-US" dirty="0"/>
          </a:p>
        </p:txBody>
      </p:sp>
      <p:pic>
        <p:nvPicPr>
          <p:cNvPr id="5" name="Picture 4" descr="A picture containing fence&#10;&#10;Description automatically generated">
            <a:extLst>
              <a:ext uri="{FF2B5EF4-FFF2-40B4-BE49-F238E27FC236}">
                <a16:creationId xmlns:a16="http://schemas.microsoft.com/office/drawing/2014/main" id="{D1C436E6-903C-45C0-B930-68ABB9F327C9}"/>
              </a:ext>
            </a:extLst>
          </p:cNvPr>
          <p:cNvPicPr>
            <a:picLocks noChangeAspect="1"/>
          </p:cNvPicPr>
          <p:nvPr/>
        </p:nvPicPr>
        <p:blipFill>
          <a:blip r:embed="rId2"/>
          <a:stretch>
            <a:fillRect/>
          </a:stretch>
        </p:blipFill>
        <p:spPr>
          <a:xfrm>
            <a:off x="318012" y="1371546"/>
            <a:ext cx="6953250" cy="5073500"/>
          </a:xfrm>
          <a:prstGeom prst="rect">
            <a:avLst/>
          </a:prstGeom>
        </p:spPr>
      </p:pic>
      <p:sp>
        <p:nvSpPr>
          <p:cNvPr id="7" name="AutoShape 2" descr="Board of Governors of the Federal Reserve System">
            <a:hlinkClick r:id="rId3"/>
            <a:extLst>
              <a:ext uri="{FF2B5EF4-FFF2-40B4-BE49-F238E27FC236}">
                <a16:creationId xmlns:a16="http://schemas.microsoft.com/office/drawing/2014/main" id="{4A847A8D-50B2-481E-8B1D-06DCA6AB5F3B}"/>
              </a:ext>
            </a:extLst>
          </p:cNvPr>
          <p:cNvSpPr>
            <a:spLocks noChangeAspect="1" noChangeArrowheads="1"/>
          </p:cNvSpPr>
          <p:nvPr/>
        </p:nvSpPr>
        <p:spPr bwMode="auto">
          <a:xfrm>
            <a:off x="63500" y="0"/>
            <a:ext cx="1524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444BD8DB-DBD0-4C42-B778-AE9CEE6B4E91}"/>
              </a:ext>
            </a:extLst>
          </p:cNvPr>
          <p:cNvSpPr txBox="1"/>
          <p:nvPr/>
        </p:nvSpPr>
        <p:spPr>
          <a:xfrm>
            <a:off x="7193832" y="1946787"/>
            <a:ext cx="4680156" cy="2418735"/>
          </a:xfrm>
          <a:prstGeom prst="rect">
            <a:avLst/>
          </a:prstGeom>
        </p:spPr>
        <p:txBody>
          <a:bodyPr vert="horz" wrap="none" lIns="91440" tIns="45720" rIns="91440" bIns="45720" rtlCol="0">
            <a:noAutofit/>
          </a:bodyPr>
          <a:lstStyle/>
          <a:p>
            <a:pPr lvl="0" eaLnBrk="0" fontAlgn="base" hangingPunct="0">
              <a:spcBef>
                <a:spcPct val="0"/>
              </a:spcBef>
              <a:spcAft>
                <a:spcPct val="0"/>
              </a:spcAft>
            </a:pPr>
            <a:r>
              <a:rPr lang="en-US" altLang="en-US" sz="1200" dirty="0">
                <a:latin typeface="Slack-Lato"/>
              </a:rPr>
              <a:t>What is the Federal Reserve's Inflation Target?</a:t>
            </a:r>
            <a:br>
              <a:rPr lang="en-US" altLang="en-US" sz="1200" dirty="0">
                <a:latin typeface="Slack-Lato"/>
              </a:rPr>
            </a:br>
            <a:endParaRPr lang="en-US" altLang="en-US" sz="1200" dirty="0">
              <a:latin typeface="Slack-Lato"/>
            </a:endParaRPr>
          </a:p>
          <a:p>
            <a:pPr lvl="0" eaLnBrk="0" fontAlgn="base" hangingPunct="0">
              <a:spcBef>
                <a:spcPct val="0"/>
              </a:spcBef>
              <a:spcAft>
                <a:spcPct val="0"/>
              </a:spcAft>
            </a:pPr>
            <a:r>
              <a:rPr lang="en-US" altLang="en-US" sz="1200" dirty="0">
                <a:latin typeface="Slack-Lato"/>
              </a:rPr>
              <a:t>According to the Federal Reserve's own </a:t>
            </a:r>
            <a:r>
              <a:rPr lang="en-US" altLang="en-US" sz="1200" dirty="0">
                <a:latin typeface="Slack-Lato"/>
                <a:hlinkClick r:id="rId4"/>
              </a:rPr>
              <a:t>statement</a:t>
            </a:r>
            <a:r>
              <a:rPr lang="en-US" altLang="en-US" sz="1200" dirty="0">
                <a:latin typeface="Slack-Lato"/>
              </a:rPr>
              <a:t>, the country's central </a:t>
            </a:r>
          </a:p>
          <a:p>
            <a:pPr lvl="0" eaLnBrk="0" fontAlgn="base" hangingPunct="0">
              <a:spcBef>
                <a:spcPct val="0"/>
              </a:spcBef>
              <a:spcAft>
                <a:spcPct val="0"/>
              </a:spcAft>
            </a:pPr>
            <a:r>
              <a:rPr lang="en-US" altLang="en-US" sz="1200" dirty="0">
                <a:latin typeface="Slack-Lato"/>
              </a:rPr>
              <a:t>bank believes that a </a:t>
            </a:r>
            <a:r>
              <a:rPr lang="en-US" altLang="en-US" sz="1200" b="1" u="sng" dirty="0">
                <a:latin typeface="Slack-Lato"/>
              </a:rPr>
              <a:t>2.0 percent annual inflation rate </a:t>
            </a:r>
            <a:r>
              <a:rPr lang="en-US" altLang="en-US" sz="1200" dirty="0">
                <a:latin typeface="Slack-Lato"/>
              </a:rPr>
              <a:t>over the medium</a:t>
            </a:r>
          </a:p>
          <a:p>
            <a:pPr lvl="0" eaLnBrk="0" fontAlgn="base" hangingPunct="0">
              <a:spcBef>
                <a:spcPct val="0"/>
              </a:spcBef>
              <a:spcAft>
                <a:spcPct val="0"/>
              </a:spcAft>
            </a:pPr>
            <a:r>
              <a:rPr lang="en-US" altLang="en-US" sz="1200" dirty="0">
                <a:latin typeface="Slack-Lato"/>
              </a:rPr>
              <a:t>term is the best way to maintain maximum employment and price stability. </a:t>
            </a:r>
          </a:p>
          <a:p>
            <a:pPr lvl="0" eaLnBrk="0" fontAlgn="base" hangingPunct="0">
              <a:spcBef>
                <a:spcPct val="0"/>
              </a:spcBef>
              <a:spcAft>
                <a:spcPct val="0"/>
              </a:spcAft>
            </a:pPr>
            <a:endParaRPr lang="en-US" altLang="en-US" sz="1200" dirty="0">
              <a:latin typeface="Slack-Lato"/>
            </a:endParaRPr>
          </a:p>
          <a:p>
            <a:pPr lvl="0" eaLnBrk="0" fontAlgn="base" hangingPunct="0">
              <a:spcBef>
                <a:spcPct val="0"/>
              </a:spcBef>
              <a:spcAft>
                <a:spcPct val="0"/>
              </a:spcAft>
            </a:pPr>
            <a:r>
              <a:rPr lang="en-US" altLang="en-US" sz="1200" dirty="0">
                <a:latin typeface="Slack-Lato"/>
              </a:rPr>
              <a:t>Higher rates of inflation over time would negatively impact the public’s </a:t>
            </a:r>
          </a:p>
          <a:p>
            <a:pPr lvl="0" eaLnBrk="0" fontAlgn="base" hangingPunct="0">
              <a:spcBef>
                <a:spcPct val="0"/>
              </a:spcBef>
              <a:spcAft>
                <a:spcPct val="0"/>
              </a:spcAft>
            </a:pPr>
            <a:r>
              <a:rPr lang="en-US" altLang="en-US" sz="1200" dirty="0">
                <a:latin typeface="Slack-Lato"/>
              </a:rPr>
              <a:t>ability to make long-term financial decisions. </a:t>
            </a:r>
          </a:p>
          <a:p>
            <a:pPr lvl="0" eaLnBrk="0" fontAlgn="base" hangingPunct="0">
              <a:spcBef>
                <a:spcPct val="0"/>
              </a:spcBef>
              <a:spcAft>
                <a:spcPct val="0"/>
              </a:spcAft>
            </a:pPr>
            <a:endParaRPr lang="en-US" altLang="en-US" sz="1200" dirty="0">
              <a:latin typeface="Slack-Lato"/>
            </a:endParaRPr>
          </a:p>
          <a:p>
            <a:pPr lvl="0" eaLnBrk="0" fontAlgn="base" hangingPunct="0">
              <a:spcBef>
                <a:spcPct val="0"/>
              </a:spcBef>
              <a:spcAft>
                <a:spcPct val="0"/>
              </a:spcAft>
            </a:pPr>
            <a:r>
              <a:rPr lang="en-US" altLang="en-US" sz="1200" dirty="0">
                <a:latin typeface="Slack-Lato"/>
              </a:rPr>
              <a:t>Conversely, </a:t>
            </a:r>
            <a:r>
              <a:rPr lang="en-US" altLang="en-US" sz="1200" b="1" u="sng" dirty="0">
                <a:latin typeface="Slack-Lato"/>
              </a:rPr>
              <a:t>lower rates would lead to deflation and give us a weak </a:t>
            </a:r>
          </a:p>
          <a:p>
            <a:pPr lvl="0" eaLnBrk="0" fontAlgn="base" hangingPunct="0">
              <a:spcBef>
                <a:spcPct val="0"/>
              </a:spcBef>
              <a:spcAft>
                <a:spcPct val="0"/>
              </a:spcAft>
            </a:pPr>
            <a:r>
              <a:rPr lang="en-US" altLang="en-US" sz="1200" b="1" u="sng" dirty="0">
                <a:latin typeface="Slack-Lato"/>
              </a:rPr>
              <a:t>economy with depressed wages and the need for</a:t>
            </a:r>
          </a:p>
          <a:p>
            <a:pPr lvl="0" eaLnBrk="0" fontAlgn="base" hangingPunct="0">
              <a:spcBef>
                <a:spcPct val="0"/>
              </a:spcBef>
              <a:spcAft>
                <a:spcPct val="0"/>
              </a:spcAft>
            </a:pPr>
            <a:r>
              <a:rPr lang="en-US" altLang="en-US" sz="1200" b="1" u="sng" dirty="0">
                <a:latin typeface="Slack-Lato"/>
              </a:rPr>
              <a:t>additional economic policy intervention.</a:t>
            </a:r>
            <a:endParaRPr lang="en-US" altLang="en-US" sz="900" b="1" u="sng" dirty="0"/>
          </a:p>
          <a:p>
            <a:pPr lvl="0" eaLnBrk="0" fontAlgn="base" hangingPunct="0">
              <a:spcBef>
                <a:spcPct val="0"/>
              </a:spcBef>
              <a:spcAft>
                <a:spcPct val="0"/>
              </a:spcAft>
            </a:pPr>
            <a:r>
              <a:rPr lang="en-US" altLang="en-US" sz="1200" dirty="0">
                <a:latin typeface="Slack-Lato"/>
              </a:rPr>
              <a:t>  </a:t>
            </a:r>
            <a:r>
              <a:rPr lang="en-US" altLang="en-US" sz="1000" dirty="0">
                <a:latin typeface="Slack-Lato"/>
              </a:rPr>
              <a:t>     </a:t>
            </a:r>
          </a:p>
          <a:p>
            <a:pPr lvl="0" eaLnBrk="0" fontAlgn="base" hangingPunct="0">
              <a:spcBef>
                <a:spcPct val="0"/>
              </a:spcBef>
              <a:spcAft>
                <a:spcPct val="0"/>
              </a:spcAft>
            </a:pPr>
            <a:endParaRPr lang="en-US" altLang="en-US" sz="1000" dirty="0">
              <a:latin typeface="Slack-Lato"/>
            </a:endParaRPr>
          </a:p>
          <a:p>
            <a:pPr lvl="0" eaLnBrk="0" fontAlgn="base" hangingPunct="0">
              <a:spcBef>
                <a:spcPct val="0"/>
              </a:spcBef>
              <a:spcAft>
                <a:spcPct val="0"/>
              </a:spcAft>
            </a:pPr>
            <a:r>
              <a:rPr lang="en-US" altLang="en-US" sz="1000" dirty="0">
                <a:latin typeface="Slack-Lato"/>
              </a:rPr>
              <a:t> </a:t>
            </a:r>
            <a:r>
              <a:rPr lang="en-US" altLang="en-US" sz="1200" b="1" dirty="0">
                <a:latin typeface="Slack-Lato"/>
                <a:hlinkClick r:id="rId3"/>
              </a:rPr>
              <a:t>Board of Governors of the Federal Reserve System</a:t>
            </a:r>
            <a:endParaRPr lang="en-US" altLang="en-US" sz="1200" dirty="0">
              <a:latin typeface="Slack-Lato"/>
            </a:endParaRPr>
          </a:p>
          <a:p>
            <a:pPr lvl="0" eaLnBrk="0" fontAlgn="base" hangingPunct="0">
              <a:spcBef>
                <a:spcPct val="0"/>
              </a:spcBef>
              <a:spcAft>
                <a:spcPct val="0"/>
              </a:spcAft>
            </a:pPr>
            <a:r>
              <a:rPr lang="en-US" altLang="en-US" sz="1200" dirty="0">
                <a:latin typeface="Slack-Lato"/>
              </a:rPr>
              <a:t>The Federal Reserve Board of Governors in Washington</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8826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736" y="1189269"/>
            <a:ext cx="11677879" cy="4462760"/>
          </a:xfrm>
          <a:prstGeom prst="rect">
            <a:avLst/>
          </a:prstGeom>
        </p:spPr>
        <p:txBody>
          <a:bodyPr wrap="square">
            <a:spAutoFit/>
          </a:bodyPr>
          <a:lstStyle/>
          <a:p>
            <a:pPr marL="0" lvl="1" fontAlgn="base">
              <a:spcBef>
                <a:spcPct val="0"/>
              </a:spcBef>
              <a:spcAft>
                <a:spcPct val="0"/>
              </a:spcAft>
            </a:pPr>
            <a:r>
              <a:rPr lang="en-US" sz="1600" b="1" dirty="0">
                <a:solidFill>
                  <a:srgbClr val="616365"/>
                </a:solidFill>
              </a:rPr>
              <a:t>   What We Learned</a:t>
            </a:r>
          </a:p>
          <a:p>
            <a:pPr marL="609585" lvl="2" fontAlgn="base">
              <a:spcBef>
                <a:spcPct val="0"/>
              </a:spcBef>
              <a:spcAft>
                <a:spcPct val="0"/>
              </a:spcAft>
            </a:pPr>
            <a:endParaRPr lang="en-US" sz="1600" dirty="0">
              <a:solidFill>
                <a:srgbClr val="616365"/>
              </a:solidFill>
            </a:endParaRPr>
          </a:p>
          <a:p>
            <a:pPr marL="609585" lvl="2" fontAlgn="base">
              <a:spcBef>
                <a:spcPct val="0"/>
              </a:spcBef>
              <a:spcAft>
                <a:spcPct val="0"/>
              </a:spcAft>
            </a:pPr>
            <a:endParaRPr lang="en-US" sz="1600" dirty="0">
              <a:solidFill>
                <a:srgbClr val="616365"/>
              </a:solidFill>
            </a:endParaRPr>
          </a:p>
          <a:p>
            <a:pPr marL="609585" lvl="2" fontAlgn="base">
              <a:spcBef>
                <a:spcPct val="0"/>
              </a:spcBef>
              <a:spcAft>
                <a:spcPct val="0"/>
              </a:spcAft>
            </a:pPr>
            <a:r>
              <a:rPr lang="en-US" sz="1600" dirty="0">
                <a:solidFill>
                  <a:srgbClr val="616365"/>
                </a:solidFill>
              </a:rPr>
              <a:t>The key takeaway from this research is that economic crises have noticeable impact on important measures such as income and consumption expenditures. When people are spending money, the economy tends to flourish, but when they hold back the economy tends to contract. </a:t>
            </a:r>
          </a:p>
          <a:p>
            <a:pPr marL="952485" lvl="2" indent="-342900" fontAlgn="base">
              <a:spcBef>
                <a:spcPct val="0"/>
              </a:spcBef>
              <a:spcAft>
                <a:spcPct val="0"/>
              </a:spcAft>
              <a:buFont typeface="+mj-lt"/>
              <a:buAutoNum type="arabicPeriod"/>
            </a:pPr>
            <a:endParaRPr lang="en-US" sz="1600" dirty="0">
              <a:solidFill>
                <a:srgbClr val="616365"/>
              </a:solidFill>
            </a:endParaRPr>
          </a:p>
          <a:p>
            <a:pPr marL="952485" lvl="2" indent="-342900" fontAlgn="base">
              <a:spcBef>
                <a:spcPct val="0"/>
              </a:spcBef>
              <a:spcAft>
                <a:spcPct val="0"/>
              </a:spcAft>
              <a:buFont typeface="+mj-lt"/>
              <a:buAutoNum type="arabicPeriod"/>
            </a:pPr>
            <a:r>
              <a:rPr lang="en-US" sz="1600" dirty="0">
                <a:solidFill>
                  <a:srgbClr val="616365"/>
                </a:solidFill>
              </a:rPr>
              <a:t>Personal consumption expenditures dropped in 2008, both nationwide and in Illinois.</a:t>
            </a:r>
          </a:p>
          <a:p>
            <a:pPr marL="952485" lvl="2" indent="-342900" fontAlgn="base">
              <a:spcBef>
                <a:spcPct val="0"/>
              </a:spcBef>
              <a:spcAft>
                <a:spcPct val="0"/>
              </a:spcAft>
              <a:buFont typeface="+mj-lt"/>
              <a:buAutoNum type="arabicPeriod"/>
            </a:pPr>
            <a:r>
              <a:rPr lang="en-US" sz="1600" dirty="0">
                <a:solidFill>
                  <a:srgbClr val="616365"/>
                </a:solidFill>
              </a:rPr>
              <a:t>Looking at 90 years of data showed that average personal income has been on a consistent upward trend. </a:t>
            </a:r>
          </a:p>
          <a:p>
            <a:pPr marL="952485" lvl="2" indent="-342900" fontAlgn="base">
              <a:spcBef>
                <a:spcPct val="0"/>
              </a:spcBef>
              <a:spcAft>
                <a:spcPct val="0"/>
              </a:spcAft>
              <a:buFont typeface="+mj-lt"/>
              <a:buAutoNum type="arabicPeriod"/>
            </a:pPr>
            <a:r>
              <a:rPr lang="en-US" sz="1600" dirty="0">
                <a:solidFill>
                  <a:srgbClr val="616365"/>
                </a:solidFill>
              </a:rPr>
              <a:t>However, personal income dropped in 2008 and took 6 years to return to the trend line.</a:t>
            </a:r>
          </a:p>
          <a:p>
            <a:pPr marL="952485" lvl="2" indent="-342900" fontAlgn="base">
              <a:spcBef>
                <a:spcPct val="0"/>
              </a:spcBef>
              <a:spcAft>
                <a:spcPct val="0"/>
              </a:spcAft>
              <a:buFont typeface="+mj-lt"/>
              <a:buAutoNum type="arabicPeriod"/>
            </a:pPr>
            <a:r>
              <a:rPr lang="en-US" sz="1600" dirty="0">
                <a:solidFill>
                  <a:srgbClr val="616365"/>
                </a:solidFill>
              </a:rPr>
              <a:t>Income recovery during the Great Depression took even longer to recover than the 2008 financial crisis, roughly 10-11 years. During those years, world war II occurred and we invested in infrastructure which sowed seeds to build the economy. </a:t>
            </a:r>
          </a:p>
          <a:p>
            <a:pPr marL="952485" lvl="2" indent="-342900" fontAlgn="base">
              <a:spcBef>
                <a:spcPct val="0"/>
              </a:spcBef>
              <a:spcAft>
                <a:spcPct val="0"/>
              </a:spcAft>
              <a:buFont typeface="+mj-lt"/>
              <a:buAutoNum type="arabicPeriod"/>
            </a:pPr>
            <a:r>
              <a:rPr lang="en-US" sz="1600" dirty="0">
                <a:solidFill>
                  <a:srgbClr val="616365"/>
                </a:solidFill>
              </a:rPr>
              <a:t>Average inflation was negative in 2009 which is typical of weakened economy. </a:t>
            </a:r>
          </a:p>
          <a:p>
            <a:pPr marL="952485" lvl="2" indent="-342900" fontAlgn="base">
              <a:spcBef>
                <a:spcPct val="0"/>
              </a:spcBef>
              <a:spcAft>
                <a:spcPct val="0"/>
              </a:spcAft>
              <a:buFont typeface="+mj-lt"/>
              <a:buAutoNum type="arabicPeriod"/>
            </a:pPr>
            <a:endParaRPr lang="en-US" sz="1600" dirty="0">
              <a:solidFill>
                <a:srgbClr val="616365"/>
              </a:solidFill>
            </a:endParaRPr>
          </a:p>
          <a:p>
            <a:pPr marL="952485" lvl="2" indent="-342900" fontAlgn="base">
              <a:spcBef>
                <a:spcPct val="0"/>
              </a:spcBef>
              <a:spcAft>
                <a:spcPct val="0"/>
              </a:spcAft>
              <a:buFont typeface="+mj-lt"/>
              <a:buAutoNum type="arabicPeriod"/>
            </a:pPr>
            <a:endParaRPr lang="en-US" sz="1600" dirty="0">
              <a:solidFill>
                <a:srgbClr val="616365"/>
              </a:solidFill>
            </a:endParaRPr>
          </a:p>
          <a:p>
            <a:pPr marL="0" lvl="1" fontAlgn="base">
              <a:spcBef>
                <a:spcPct val="0"/>
              </a:spcBef>
              <a:spcAft>
                <a:spcPct val="0"/>
              </a:spcAft>
            </a:pPr>
            <a:endParaRPr lang="en-US" sz="1400" dirty="0">
              <a:solidFill>
                <a:srgbClr val="616365"/>
              </a:solidFill>
            </a:endParaRPr>
          </a:p>
          <a:p>
            <a:pPr fontAlgn="base">
              <a:spcBef>
                <a:spcPct val="0"/>
              </a:spcBef>
              <a:spcAft>
                <a:spcPct val="0"/>
              </a:spcAft>
            </a:pPr>
            <a:endParaRPr lang="en-US" sz="1400" b="1" dirty="0">
              <a:solidFill>
                <a:srgbClr val="616365"/>
              </a:solidFill>
            </a:endParaRPr>
          </a:p>
        </p:txBody>
      </p:sp>
      <p:sp>
        <p:nvSpPr>
          <p:cNvPr id="2" name="Title 1">
            <a:extLst>
              <a:ext uri="{FF2B5EF4-FFF2-40B4-BE49-F238E27FC236}">
                <a16:creationId xmlns:a16="http://schemas.microsoft.com/office/drawing/2014/main" id="{A8268CED-2A52-4B89-B2A8-BDB85C5772FE}"/>
              </a:ext>
            </a:extLst>
          </p:cNvPr>
          <p:cNvSpPr>
            <a:spLocks noGrp="1"/>
          </p:cNvSpPr>
          <p:nvPr>
            <p:ph type="title"/>
          </p:nvPr>
        </p:nvSpPr>
        <p:spPr>
          <a:xfrm>
            <a:off x="426720" y="415687"/>
            <a:ext cx="11338560" cy="631819"/>
          </a:xfrm>
        </p:spPr>
        <p:txBody>
          <a:bodyPr/>
          <a:lstStyle/>
          <a:p>
            <a:r>
              <a:rPr lang="en-US" dirty="0"/>
              <a:t>Executive Summary</a:t>
            </a:r>
          </a:p>
        </p:txBody>
      </p:sp>
      <p:cxnSp>
        <p:nvCxnSpPr>
          <p:cNvPr id="15" name="Straight Connector 14"/>
          <p:cNvCxnSpPr>
            <a:cxnSpLocks/>
          </p:cNvCxnSpPr>
          <p:nvPr/>
        </p:nvCxnSpPr>
        <p:spPr>
          <a:xfrm>
            <a:off x="579958" y="1504950"/>
            <a:ext cx="10945292"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90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chor="b"/>
          <a:lstStyle/>
          <a:p>
            <a:r>
              <a:rPr lang="en-US" dirty="0">
                <a:latin typeface="+mn-lt"/>
              </a:rPr>
              <a:t>Agenda</a:t>
            </a:r>
          </a:p>
        </p:txBody>
      </p:sp>
      <p:graphicFrame>
        <p:nvGraphicFramePr>
          <p:cNvPr id="4" name="Table 3"/>
          <p:cNvGraphicFramePr>
            <a:graphicFrameLocks noGrp="1"/>
          </p:cNvGraphicFramePr>
          <p:nvPr>
            <p:extLst>
              <p:ext uri="{D42A27DB-BD31-4B8C-83A1-F6EECF244321}">
                <p14:modId xmlns:p14="http://schemas.microsoft.com/office/powerpoint/2010/main" val="2622980900"/>
              </p:ext>
            </p:extLst>
          </p:nvPr>
        </p:nvGraphicFramePr>
        <p:xfrm>
          <a:off x="1039280" y="1605676"/>
          <a:ext cx="5548541" cy="4665936"/>
        </p:xfrm>
        <a:graphic>
          <a:graphicData uri="http://schemas.openxmlformats.org/drawingml/2006/table">
            <a:tbl>
              <a:tblPr firstRow="1" bandRow="1">
                <a:tableStyleId>{2D5ABB26-0587-4C30-8999-92F81FD0307C}</a:tableStyleId>
              </a:tblPr>
              <a:tblGrid>
                <a:gridCol w="1584960">
                  <a:extLst>
                    <a:ext uri="{9D8B030D-6E8A-4147-A177-3AD203B41FA5}">
                      <a16:colId xmlns:a16="http://schemas.microsoft.com/office/drawing/2014/main" val="20000"/>
                    </a:ext>
                  </a:extLst>
                </a:gridCol>
                <a:gridCol w="3963581">
                  <a:extLst>
                    <a:ext uri="{9D8B030D-6E8A-4147-A177-3AD203B41FA5}">
                      <a16:colId xmlns:a16="http://schemas.microsoft.com/office/drawing/2014/main" val="20001"/>
                    </a:ext>
                  </a:extLst>
                </a:gridCol>
              </a:tblGrid>
              <a:tr h="774451">
                <a:tc>
                  <a:txBody>
                    <a:bodyPr/>
                    <a:lstStyle/>
                    <a:p>
                      <a:pPr algn="r"/>
                      <a:r>
                        <a:rPr lang="en-US" sz="3200" dirty="0">
                          <a:latin typeface="+mj-lt"/>
                          <a:cs typeface="Arial Black"/>
                        </a:rPr>
                        <a:t>01 |</a:t>
                      </a:r>
                    </a:p>
                  </a:txBody>
                  <a:tcPr marL="121920" marR="121920" anchor="ctr"/>
                </a:tc>
                <a:tc>
                  <a:txBody>
                    <a:bodyPr/>
                    <a:lstStyle/>
                    <a:p>
                      <a:r>
                        <a:rPr lang="en-US" sz="1600" b="1" dirty="0">
                          <a:latin typeface="+mj-lt"/>
                          <a:cs typeface="Arial"/>
                        </a:rPr>
                        <a:t>Background</a:t>
                      </a:r>
                      <a:r>
                        <a:rPr lang="en-US" sz="1600" b="1" baseline="0" dirty="0">
                          <a:latin typeface="+mj-lt"/>
                          <a:cs typeface="Arial"/>
                        </a:rPr>
                        <a:t> &amp; Methodology </a:t>
                      </a:r>
                    </a:p>
                    <a:p>
                      <a:r>
                        <a:rPr lang="en-US" sz="1600" dirty="0">
                          <a:solidFill>
                            <a:schemeClr val="tx1"/>
                          </a:solidFill>
                          <a:latin typeface="+mj-lt"/>
                          <a:cs typeface="Lato Light" panose="020F0402020204030203" pitchFamily="34" charset="0"/>
                        </a:rPr>
                        <a:t>Our Learning Goals and Approach</a:t>
                      </a:r>
                    </a:p>
                  </a:txBody>
                  <a:tcPr marL="121920" marR="121920" anchor="ctr"/>
                </a:tc>
                <a:extLst>
                  <a:ext uri="{0D108BD9-81ED-4DB2-BD59-A6C34878D82A}">
                    <a16:rowId xmlns:a16="http://schemas.microsoft.com/office/drawing/2014/main" val="10000"/>
                  </a:ext>
                </a:extLst>
              </a:tr>
              <a:tr h="889184">
                <a:tc>
                  <a:txBody>
                    <a:bodyPr/>
                    <a:lstStyle/>
                    <a:p>
                      <a:pPr algn="r"/>
                      <a:r>
                        <a:rPr lang="en-US" sz="3200" dirty="0">
                          <a:solidFill>
                            <a:schemeClr val="accent1"/>
                          </a:solidFill>
                          <a:latin typeface="+mj-lt"/>
                          <a:cs typeface="Arial Black"/>
                        </a:rPr>
                        <a:t>02 |</a:t>
                      </a:r>
                    </a:p>
                  </a:txBody>
                  <a:tcPr marL="121920" marR="1219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rgbClr val="00B0F0"/>
                        </a:solidFill>
                        <a:latin typeface="+mn-lt"/>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B0F0"/>
                          </a:solidFill>
                          <a:latin typeface="+mn-lt"/>
                          <a:cs typeface="Arial"/>
                        </a:rPr>
                        <a:t>Total Personal Consumption Expenditures (API)</a:t>
                      </a:r>
                      <a:endParaRPr lang="en-US" sz="1600" b="1" baseline="0" dirty="0">
                        <a:solidFill>
                          <a:srgbClr val="00B0F0"/>
                        </a:solidFill>
                        <a:latin typeface="+mn-lt"/>
                        <a:cs typeface="Arial"/>
                      </a:endParaRPr>
                    </a:p>
                    <a:p>
                      <a:endParaRPr lang="en-US" sz="1600" b="0" baseline="0" dirty="0">
                        <a:solidFill>
                          <a:schemeClr val="accent1"/>
                        </a:solidFill>
                        <a:latin typeface="+mj-lt"/>
                        <a:cs typeface="Arial"/>
                      </a:endParaRPr>
                    </a:p>
                  </a:txBody>
                  <a:tcPr marL="121920" marR="121920" anchor="ctr"/>
                </a:tc>
                <a:extLst>
                  <a:ext uri="{0D108BD9-81ED-4DB2-BD59-A6C34878D82A}">
                    <a16:rowId xmlns:a16="http://schemas.microsoft.com/office/drawing/2014/main" val="10001"/>
                  </a:ext>
                </a:extLst>
              </a:tr>
              <a:tr h="868701">
                <a:tc>
                  <a:txBody>
                    <a:bodyPr/>
                    <a:lstStyle/>
                    <a:p>
                      <a:pPr algn="r"/>
                      <a:r>
                        <a:rPr lang="en-US" sz="3200" dirty="0">
                          <a:solidFill>
                            <a:schemeClr val="accent3"/>
                          </a:solidFill>
                          <a:latin typeface="+mj-lt"/>
                          <a:cs typeface="Arial Black"/>
                        </a:rPr>
                        <a:t>03 |</a:t>
                      </a:r>
                    </a:p>
                  </a:txBody>
                  <a:tcPr marL="121920" marR="1219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a:solidFill>
                            <a:schemeClr val="bg1">
                              <a:lumMod val="50000"/>
                            </a:schemeClr>
                          </a:solidFill>
                          <a:latin typeface="+mn-lt"/>
                          <a:cs typeface="Arial"/>
                        </a:rPr>
                        <a:t>Average Personal Income (API)</a:t>
                      </a:r>
                    </a:p>
                    <a:p>
                      <a:pPr algn="l"/>
                      <a:endParaRPr lang="en-US" sz="1600" b="1" baseline="0" dirty="0">
                        <a:solidFill>
                          <a:srgbClr val="00B0F0"/>
                        </a:solidFill>
                        <a:latin typeface="+mn-lt"/>
                        <a:cs typeface="Arial"/>
                      </a:endParaRPr>
                    </a:p>
                  </a:txBody>
                  <a:tcPr marL="121920" marR="121920" anchor="ctr"/>
                </a:tc>
                <a:extLst>
                  <a:ext uri="{0D108BD9-81ED-4DB2-BD59-A6C34878D82A}">
                    <a16:rowId xmlns:a16="http://schemas.microsoft.com/office/drawing/2014/main" val="10002"/>
                  </a:ext>
                </a:extLst>
              </a:tr>
              <a:tr h="889184">
                <a:tc>
                  <a:txBody>
                    <a:bodyPr/>
                    <a:lstStyle/>
                    <a:p>
                      <a:pPr algn="r"/>
                      <a:r>
                        <a:rPr lang="en-US" sz="3200" dirty="0">
                          <a:solidFill>
                            <a:srgbClr val="F04D4E"/>
                          </a:solidFill>
                          <a:latin typeface="+mj-lt"/>
                          <a:cs typeface="Arial Black"/>
                        </a:rPr>
                        <a:t>04 |</a:t>
                      </a:r>
                    </a:p>
                  </a:txBody>
                  <a:tcPr marL="121920" marR="121920" anchor="ctr"/>
                </a:tc>
                <a:tc>
                  <a:txBody>
                    <a:bodyPr/>
                    <a:lstStyle/>
                    <a:p>
                      <a:pPr algn="l"/>
                      <a:r>
                        <a:rPr lang="en-US" sz="1600" b="1" dirty="0">
                          <a:solidFill>
                            <a:srgbClr val="F04D4E"/>
                          </a:solidFill>
                          <a:latin typeface="+mn-lt"/>
                          <a:cs typeface="Arial"/>
                        </a:rPr>
                        <a:t>Inflation Trend (CSV)</a:t>
                      </a:r>
                    </a:p>
                  </a:txBody>
                  <a:tcPr marL="121920" marR="121920" anchor="ctr"/>
                </a:tc>
                <a:extLst>
                  <a:ext uri="{0D108BD9-81ED-4DB2-BD59-A6C34878D82A}">
                    <a16:rowId xmlns:a16="http://schemas.microsoft.com/office/drawing/2014/main" val="10003"/>
                  </a:ext>
                </a:extLst>
              </a:tr>
              <a:tr h="889184">
                <a:tc>
                  <a:txBody>
                    <a:bodyPr/>
                    <a:lstStyle/>
                    <a:p>
                      <a:pPr algn="r"/>
                      <a:r>
                        <a:rPr lang="en-US" sz="3200" dirty="0">
                          <a:solidFill>
                            <a:srgbClr val="00B050"/>
                          </a:solidFill>
                          <a:latin typeface="+mj-lt"/>
                          <a:cs typeface="Arial Black"/>
                        </a:rPr>
                        <a:t>05 |</a:t>
                      </a:r>
                    </a:p>
                  </a:txBody>
                  <a:tcPr marL="121920" marR="121920" anchor="ctr"/>
                </a:tc>
                <a:tc>
                  <a:txBody>
                    <a:bodyPr/>
                    <a:lstStyle/>
                    <a:p>
                      <a:endParaRPr lang="en-US" sz="1600" b="1" kern="1200" dirty="0">
                        <a:solidFill>
                          <a:srgbClr val="00B050"/>
                        </a:solidFill>
                        <a:latin typeface="+mn-lt"/>
                        <a:ea typeface="+mn-ea"/>
                        <a:cs typeface="Arial"/>
                      </a:endParaRPr>
                    </a:p>
                    <a:p>
                      <a:r>
                        <a:rPr lang="en-US" sz="1600" b="1" kern="1200" dirty="0">
                          <a:solidFill>
                            <a:srgbClr val="00B050"/>
                          </a:solidFill>
                          <a:latin typeface="+mn-lt"/>
                          <a:ea typeface="+mn-ea"/>
                          <a:cs typeface="Arial"/>
                        </a:rPr>
                        <a:t>Executive Summary</a:t>
                      </a:r>
                    </a:p>
                    <a:p>
                      <a:r>
                        <a:rPr lang="en-US" sz="1600" b="0" kern="1200" baseline="0" dirty="0">
                          <a:solidFill>
                            <a:srgbClr val="00B050"/>
                          </a:solidFill>
                          <a:latin typeface="+mn-lt"/>
                          <a:ea typeface="+mn-ea"/>
                          <a:cs typeface="Arial"/>
                        </a:rPr>
                        <a:t>What We Learned</a:t>
                      </a:r>
                    </a:p>
                    <a:p>
                      <a:pPr algn="l"/>
                      <a:endParaRPr lang="en-US" sz="1600" b="1" dirty="0">
                        <a:solidFill>
                          <a:srgbClr val="00B050"/>
                        </a:solidFill>
                        <a:latin typeface="+mj-lt"/>
                        <a:cs typeface="Arial"/>
                      </a:endParaRPr>
                    </a:p>
                  </a:txBody>
                  <a:tcPr marL="121920" marR="121920" anchor="ctr"/>
                </a:tc>
                <a:extLst>
                  <a:ext uri="{0D108BD9-81ED-4DB2-BD59-A6C34878D82A}">
                    <a16:rowId xmlns:a16="http://schemas.microsoft.com/office/drawing/2014/main" val="10004"/>
                  </a:ext>
                </a:extLst>
              </a:tr>
            </a:tbl>
          </a:graphicData>
        </a:graphic>
      </p:graphicFrame>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2272" r="14725"/>
          <a:stretch/>
        </p:blipFill>
        <p:spPr>
          <a:xfrm>
            <a:off x="7266903" y="1265435"/>
            <a:ext cx="3577467" cy="4900412"/>
          </a:xfrm>
          <a:prstGeom prst="rect">
            <a:avLst/>
          </a:prstGeom>
          <a:solidFill>
            <a:srgbClr val="F04D4E"/>
          </a:solidFill>
        </p:spPr>
      </p:pic>
    </p:spTree>
    <p:extLst>
      <p:ext uri="{BB962C8B-B14F-4D97-AF65-F5344CB8AC3E}">
        <p14:creationId xmlns:p14="http://schemas.microsoft.com/office/powerpoint/2010/main" val="626393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736" y="1189269"/>
            <a:ext cx="11677879" cy="5478423"/>
          </a:xfrm>
          <a:prstGeom prst="rect">
            <a:avLst/>
          </a:prstGeom>
        </p:spPr>
        <p:txBody>
          <a:bodyPr wrap="square">
            <a:spAutoFit/>
          </a:bodyPr>
          <a:lstStyle/>
          <a:p>
            <a:pPr marL="0" lvl="1" fontAlgn="base">
              <a:spcBef>
                <a:spcPct val="0"/>
              </a:spcBef>
              <a:spcAft>
                <a:spcPct val="0"/>
              </a:spcAft>
            </a:pPr>
            <a:r>
              <a:rPr lang="en-US" sz="1600" b="1" dirty="0">
                <a:solidFill>
                  <a:srgbClr val="616365"/>
                </a:solidFill>
              </a:rPr>
              <a:t>Background</a:t>
            </a:r>
          </a:p>
          <a:p>
            <a:pPr marL="0" lvl="1" fontAlgn="base">
              <a:spcBef>
                <a:spcPct val="0"/>
              </a:spcBef>
              <a:spcAft>
                <a:spcPct val="0"/>
              </a:spcAft>
            </a:pPr>
            <a:endParaRPr lang="en-US" sz="1600" dirty="0">
              <a:solidFill>
                <a:srgbClr val="616365"/>
              </a:solidFill>
            </a:endParaRPr>
          </a:p>
          <a:p>
            <a:pPr marL="285744" lvl="1" indent="-285744" fontAlgn="base">
              <a:spcBef>
                <a:spcPct val="0"/>
              </a:spcBef>
              <a:spcAft>
                <a:spcPct val="0"/>
              </a:spcAft>
              <a:buFont typeface="Arial" panose="020B0604020202020204" pitchFamily="34" charset="0"/>
              <a:buChar char="•"/>
            </a:pPr>
            <a:r>
              <a:rPr lang="en-US" sz="1600" dirty="0">
                <a:solidFill>
                  <a:srgbClr val="616365"/>
                </a:solidFill>
              </a:rPr>
              <a:t>Many are looking to past financial crises to help make sense of what we’re currently experiencing with the Covid-19 fallout. Looking to the past could help us predict possible economic outcomes from the current aftermath. We’ll investigate how the recent financial crisis of 2008 impacted various metrics such as income, inflation, and personal expenditures. We’ll also look at Great Depression data to determine the time frame of personal income recovery.  </a:t>
            </a:r>
            <a:endParaRPr lang="en-US" sz="1133" dirty="0">
              <a:solidFill>
                <a:srgbClr val="616365"/>
              </a:solidFill>
            </a:endParaRPr>
          </a:p>
          <a:p>
            <a:pPr marL="0" lvl="1" fontAlgn="base">
              <a:spcBef>
                <a:spcPct val="0"/>
              </a:spcBef>
              <a:spcAft>
                <a:spcPct val="0"/>
              </a:spcAft>
            </a:pPr>
            <a:endParaRPr lang="en-US" sz="1600" b="1" dirty="0">
              <a:solidFill>
                <a:srgbClr val="616365"/>
              </a:solidFill>
            </a:endParaRPr>
          </a:p>
          <a:p>
            <a:pPr marL="0" lvl="1" fontAlgn="base">
              <a:spcBef>
                <a:spcPct val="0"/>
              </a:spcBef>
              <a:spcAft>
                <a:spcPct val="0"/>
              </a:spcAft>
            </a:pPr>
            <a:endParaRPr lang="en-US" sz="1600" b="1" dirty="0">
              <a:solidFill>
                <a:srgbClr val="616365"/>
              </a:solidFill>
            </a:endParaRPr>
          </a:p>
          <a:p>
            <a:pPr marL="0" lvl="1" fontAlgn="base">
              <a:spcBef>
                <a:spcPct val="0"/>
              </a:spcBef>
              <a:spcAft>
                <a:spcPct val="0"/>
              </a:spcAft>
            </a:pPr>
            <a:r>
              <a:rPr lang="en-US" sz="1600" b="1" dirty="0">
                <a:solidFill>
                  <a:srgbClr val="616365"/>
                </a:solidFill>
              </a:rPr>
              <a:t>Objectives</a:t>
            </a:r>
          </a:p>
          <a:p>
            <a:pPr marL="0" lvl="1" fontAlgn="base">
              <a:spcBef>
                <a:spcPct val="0"/>
              </a:spcBef>
              <a:spcAft>
                <a:spcPct val="0"/>
              </a:spcAft>
            </a:pPr>
            <a:endParaRPr lang="en-US" sz="1200" b="1" dirty="0">
              <a:solidFill>
                <a:srgbClr val="616365"/>
              </a:solidFill>
            </a:endParaRPr>
          </a:p>
          <a:p>
            <a:pPr marL="228594" lvl="1" indent="-228594" fontAlgn="base">
              <a:spcBef>
                <a:spcPct val="0"/>
              </a:spcBef>
              <a:spcAft>
                <a:spcPct val="0"/>
              </a:spcAft>
              <a:buFont typeface="Arial" panose="020B0604020202020204" pitchFamily="34" charset="0"/>
              <a:buChar char="•"/>
            </a:pPr>
            <a:r>
              <a:rPr lang="en-US" sz="1600" dirty="0">
                <a:solidFill>
                  <a:srgbClr val="616365"/>
                </a:solidFill>
              </a:rPr>
              <a:t>Specific questions we’re looking to answer in this research include the following:</a:t>
            </a:r>
          </a:p>
          <a:p>
            <a:pPr marL="952485" lvl="2" indent="-342900" fontAlgn="base">
              <a:spcBef>
                <a:spcPct val="0"/>
              </a:spcBef>
              <a:spcAft>
                <a:spcPct val="0"/>
              </a:spcAft>
              <a:buFont typeface="+mj-lt"/>
              <a:buAutoNum type="arabicPeriod"/>
            </a:pPr>
            <a:r>
              <a:rPr lang="en-US" sz="1600" dirty="0">
                <a:solidFill>
                  <a:srgbClr val="616365"/>
                </a:solidFill>
              </a:rPr>
              <a:t>How did personal consumption expenditures fluctuate during the most recent financial crisis of 2008 nationwide and in Illinois?</a:t>
            </a:r>
          </a:p>
          <a:p>
            <a:pPr marL="952485" lvl="2" indent="-342900" fontAlgn="base">
              <a:spcBef>
                <a:spcPct val="0"/>
              </a:spcBef>
              <a:spcAft>
                <a:spcPct val="0"/>
              </a:spcAft>
              <a:buFont typeface="+mj-lt"/>
              <a:buAutoNum type="arabicPeriod"/>
            </a:pPr>
            <a:r>
              <a:rPr lang="en-US" sz="1600" dirty="0">
                <a:solidFill>
                  <a:srgbClr val="616365"/>
                </a:solidFill>
              </a:rPr>
              <a:t>Are there any noticeable recovery trends in average personal income across the U.S. for the two specific economic crises (Great Depression and Financial Crisis of 2008)?</a:t>
            </a:r>
          </a:p>
          <a:p>
            <a:pPr marL="952485" lvl="2" indent="-342900" fontAlgn="base">
              <a:spcBef>
                <a:spcPct val="0"/>
              </a:spcBef>
              <a:spcAft>
                <a:spcPct val="0"/>
              </a:spcAft>
              <a:buFont typeface="+mj-lt"/>
              <a:buAutoNum type="arabicPeriod"/>
            </a:pPr>
            <a:r>
              <a:rPr lang="en-US" sz="1600" dirty="0">
                <a:solidFill>
                  <a:srgbClr val="616365"/>
                </a:solidFill>
              </a:rPr>
              <a:t>How did inflation rates fluctuate in the past 25 years?</a:t>
            </a:r>
          </a:p>
          <a:p>
            <a:pPr marL="0" lvl="1" fontAlgn="base">
              <a:spcBef>
                <a:spcPct val="0"/>
              </a:spcBef>
              <a:spcAft>
                <a:spcPct val="0"/>
              </a:spcAft>
            </a:pPr>
            <a:endParaRPr lang="en-US" sz="1400" dirty="0">
              <a:solidFill>
                <a:srgbClr val="616365"/>
              </a:solidFill>
            </a:endParaRPr>
          </a:p>
          <a:p>
            <a:pPr fontAlgn="base">
              <a:spcBef>
                <a:spcPct val="0"/>
              </a:spcBef>
              <a:spcAft>
                <a:spcPct val="0"/>
              </a:spcAft>
            </a:pPr>
            <a:r>
              <a:rPr lang="en-US" sz="1400" b="1" dirty="0">
                <a:solidFill>
                  <a:srgbClr val="616365"/>
                </a:solidFill>
              </a:rPr>
              <a:t>Resources : </a:t>
            </a:r>
          </a:p>
          <a:p>
            <a:pPr fontAlgn="base">
              <a:spcBef>
                <a:spcPct val="0"/>
              </a:spcBef>
              <a:spcAft>
                <a:spcPct val="0"/>
              </a:spcAft>
            </a:pPr>
            <a:r>
              <a:rPr lang="en-US" sz="1400" b="1" dirty="0">
                <a:solidFill>
                  <a:srgbClr val="616365"/>
                </a:solidFill>
              </a:rPr>
              <a:t>	Bureau of Economic Analyses – U.S. Department of Commerce (API)</a:t>
            </a:r>
          </a:p>
          <a:p>
            <a:pPr fontAlgn="base">
              <a:spcBef>
                <a:spcPct val="0"/>
              </a:spcBef>
              <a:spcAft>
                <a:spcPct val="0"/>
              </a:spcAft>
            </a:pPr>
            <a:r>
              <a:rPr lang="en-US" sz="1400" b="1" dirty="0">
                <a:solidFill>
                  <a:srgbClr val="616365"/>
                </a:solidFill>
              </a:rPr>
              <a:t>	</a:t>
            </a:r>
            <a:r>
              <a:rPr lang="en-US" sz="1400" b="1" dirty="0">
                <a:solidFill>
                  <a:srgbClr val="616365"/>
                </a:solidFill>
                <a:hlinkClick r:id="rId2"/>
              </a:rPr>
              <a:t>www.bea.gov</a:t>
            </a:r>
            <a:endParaRPr lang="en-US" sz="1400" b="1" dirty="0">
              <a:solidFill>
                <a:srgbClr val="616365"/>
              </a:solidFill>
            </a:endParaRPr>
          </a:p>
          <a:p>
            <a:pPr fontAlgn="base">
              <a:spcBef>
                <a:spcPct val="0"/>
              </a:spcBef>
              <a:spcAft>
                <a:spcPct val="0"/>
              </a:spcAft>
            </a:pPr>
            <a:r>
              <a:rPr lang="en-US" sz="1400" b="1" dirty="0">
                <a:solidFill>
                  <a:srgbClr val="616365"/>
                </a:solidFill>
              </a:rPr>
              <a:t>	Historical Inflation Rates (CSV)</a:t>
            </a:r>
          </a:p>
          <a:p>
            <a:pPr fontAlgn="base">
              <a:spcBef>
                <a:spcPct val="0"/>
              </a:spcBef>
              <a:spcAft>
                <a:spcPct val="0"/>
              </a:spcAft>
            </a:pPr>
            <a:r>
              <a:rPr lang="en-US" sz="1400" b="1" dirty="0">
                <a:solidFill>
                  <a:srgbClr val="616365"/>
                </a:solidFill>
              </a:rPr>
              <a:t>	</a:t>
            </a:r>
            <a:r>
              <a:rPr lang="en-US" sz="1400" b="1" dirty="0">
                <a:solidFill>
                  <a:srgbClr val="616365"/>
                </a:solidFill>
                <a:hlinkClick r:id="rId3"/>
              </a:rPr>
              <a:t>www.inflationdata.com</a:t>
            </a:r>
            <a:endParaRPr lang="en-US" sz="1400" b="1" dirty="0">
              <a:solidFill>
                <a:srgbClr val="616365"/>
              </a:solidFill>
            </a:endParaRPr>
          </a:p>
          <a:p>
            <a:pPr fontAlgn="base">
              <a:spcBef>
                <a:spcPct val="0"/>
              </a:spcBef>
              <a:spcAft>
                <a:spcPct val="0"/>
              </a:spcAft>
            </a:pPr>
            <a:endParaRPr lang="en-US" sz="1400" b="1" dirty="0">
              <a:solidFill>
                <a:srgbClr val="616365"/>
              </a:solidFill>
            </a:endParaRPr>
          </a:p>
        </p:txBody>
      </p:sp>
      <p:sp>
        <p:nvSpPr>
          <p:cNvPr id="2" name="Title 1">
            <a:extLst>
              <a:ext uri="{FF2B5EF4-FFF2-40B4-BE49-F238E27FC236}">
                <a16:creationId xmlns:a16="http://schemas.microsoft.com/office/drawing/2014/main" id="{A8268CED-2A52-4B89-B2A8-BDB85C5772FE}"/>
              </a:ext>
            </a:extLst>
          </p:cNvPr>
          <p:cNvSpPr>
            <a:spLocks noGrp="1"/>
          </p:cNvSpPr>
          <p:nvPr>
            <p:ph type="title"/>
          </p:nvPr>
        </p:nvSpPr>
        <p:spPr>
          <a:xfrm>
            <a:off x="426720" y="415687"/>
            <a:ext cx="11338560" cy="631819"/>
          </a:xfrm>
        </p:spPr>
        <p:txBody>
          <a:bodyPr/>
          <a:lstStyle/>
          <a:p>
            <a:r>
              <a:rPr lang="en-US" dirty="0"/>
              <a:t>Background and Objectives</a:t>
            </a:r>
          </a:p>
        </p:txBody>
      </p:sp>
      <p:cxnSp>
        <p:nvCxnSpPr>
          <p:cNvPr id="15" name="Straight Connector 14"/>
          <p:cNvCxnSpPr/>
          <p:nvPr/>
        </p:nvCxnSpPr>
        <p:spPr>
          <a:xfrm>
            <a:off x="437083" y="1524000"/>
            <a:ext cx="8328403"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26720" y="3104304"/>
            <a:ext cx="8328403"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86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736" y="1189269"/>
            <a:ext cx="11677879" cy="4278094"/>
          </a:xfrm>
          <a:prstGeom prst="rect">
            <a:avLst/>
          </a:prstGeom>
        </p:spPr>
        <p:txBody>
          <a:bodyPr wrap="square">
            <a:spAutoFit/>
          </a:bodyPr>
          <a:lstStyle/>
          <a:p>
            <a:pPr marL="0" lvl="1" fontAlgn="base">
              <a:spcBef>
                <a:spcPct val="0"/>
              </a:spcBef>
              <a:spcAft>
                <a:spcPct val="0"/>
              </a:spcAft>
            </a:pPr>
            <a:endParaRPr lang="en-US" sz="1600" dirty="0">
              <a:solidFill>
                <a:srgbClr val="616365"/>
              </a:solidFill>
            </a:endParaRPr>
          </a:p>
          <a:p>
            <a:pPr marL="0" lvl="1" fontAlgn="base">
              <a:spcBef>
                <a:spcPct val="0"/>
              </a:spcBef>
              <a:spcAft>
                <a:spcPct val="0"/>
              </a:spcAft>
            </a:pPr>
            <a:endParaRPr lang="en-US" sz="1600" b="1" dirty="0">
              <a:solidFill>
                <a:srgbClr val="616365"/>
              </a:solidFill>
            </a:endParaRPr>
          </a:p>
          <a:p>
            <a:pPr marL="0" lvl="1" fontAlgn="base">
              <a:spcBef>
                <a:spcPct val="0"/>
              </a:spcBef>
              <a:spcAft>
                <a:spcPct val="0"/>
              </a:spcAft>
            </a:pPr>
            <a:endParaRPr lang="en-US" sz="1600" b="1" dirty="0">
              <a:solidFill>
                <a:srgbClr val="616365"/>
              </a:solidFill>
            </a:endParaRPr>
          </a:p>
          <a:p>
            <a:pPr marL="0" lvl="1" fontAlgn="base">
              <a:spcBef>
                <a:spcPct val="0"/>
              </a:spcBef>
              <a:spcAft>
                <a:spcPct val="0"/>
              </a:spcAft>
            </a:pPr>
            <a:endParaRPr lang="en-US" sz="1600" b="1" dirty="0">
              <a:solidFill>
                <a:srgbClr val="616365"/>
              </a:solidFill>
            </a:endParaRPr>
          </a:p>
          <a:p>
            <a:pPr marL="0" lvl="1" fontAlgn="base">
              <a:spcBef>
                <a:spcPct val="0"/>
              </a:spcBef>
              <a:spcAft>
                <a:spcPct val="0"/>
              </a:spcAft>
            </a:pPr>
            <a:endParaRPr lang="en-US" sz="1600" b="1" dirty="0">
              <a:solidFill>
                <a:srgbClr val="616365"/>
              </a:solidFill>
            </a:endParaRPr>
          </a:p>
          <a:p>
            <a:pPr marL="0" lvl="1" fontAlgn="base">
              <a:spcBef>
                <a:spcPct val="0"/>
              </a:spcBef>
              <a:spcAft>
                <a:spcPct val="0"/>
              </a:spcAft>
            </a:pPr>
            <a:endParaRPr lang="en-US" sz="1600" b="1" dirty="0">
              <a:solidFill>
                <a:srgbClr val="616365"/>
              </a:solidFill>
            </a:endParaRPr>
          </a:p>
          <a:p>
            <a:pPr marL="0" lvl="1" fontAlgn="base">
              <a:spcBef>
                <a:spcPct val="0"/>
              </a:spcBef>
              <a:spcAft>
                <a:spcPct val="0"/>
              </a:spcAft>
            </a:pPr>
            <a:endParaRPr lang="en-US" sz="1600" b="1" dirty="0">
              <a:solidFill>
                <a:srgbClr val="616365"/>
              </a:solidFill>
            </a:endParaRPr>
          </a:p>
          <a:p>
            <a:pPr marL="0" lvl="1" fontAlgn="base">
              <a:spcBef>
                <a:spcPct val="0"/>
              </a:spcBef>
              <a:spcAft>
                <a:spcPct val="0"/>
              </a:spcAft>
            </a:pPr>
            <a:endParaRPr lang="en-US" sz="1600" b="1" dirty="0">
              <a:solidFill>
                <a:srgbClr val="616365"/>
              </a:solidFill>
            </a:endParaRPr>
          </a:p>
          <a:p>
            <a:pPr marL="0" lvl="1" fontAlgn="base">
              <a:spcBef>
                <a:spcPct val="0"/>
              </a:spcBef>
              <a:spcAft>
                <a:spcPct val="0"/>
              </a:spcAft>
            </a:pPr>
            <a:endParaRPr lang="en-US" sz="1600" b="1" dirty="0">
              <a:solidFill>
                <a:srgbClr val="616365"/>
              </a:solidFill>
            </a:endParaRPr>
          </a:p>
          <a:p>
            <a:pPr marL="0" lvl="1" fontAlgn="base">
              <a:spcBef>
                <a:spcPct val="0"/>
              </a:spcBef>
              <a:spcAft>
                <a:spcPct val="0"/>
              </a:spcAft>
            </a:pPr>
            <a:endParaRPr lang="en-US" sz="1200" b="1" dirty="0">
              <a:solidFill>
                <a:srgbClr val="616365"/>
              </a:solidFill>
            </a:endParaRPr>
          </a:p>
          <a:p>
            <a:pPr marL="952485" lvl="2" indent="-342900" fontAlgn="base">
              <a:spcBef>
                <a:spcPct val="0"/>
              </a:spcBef>
              <a:spcAft>
                <a:spcPct val="0"/>
              </a:spcAft>
              <a:buFont typeface="+mj-lt"/>
              <a:buAutoNum type="arabicPeriod"/>
            </a:pPr>
            <a:r>
              <a:rPr lang="en-US" dirty="0">
                <a:solidFill>
                  <a:srgbClr val="616365"/>
                </a:solidFill>
                <a:sym typeface="Wingdings" panose="05000000000000000000" pitchFamily="2" charset="2"/>
              </a:rPr>
              <a:t>Finding and scouring 60 page documentation to find the data tables in the data set that we selected</a:t>
            </a:r>
          </a:p>
          <a:p>
            <a:pPr marL="952485" lvl="2" indent="-342900" fontAlgn="base">
              <a:spcBef>
                <a:spcPct val="0"/>
              </a:spcBef>
              <a:spcAft>
                <a:spcPct val="0"/>
              </a:spcAft>
              <a:buFont typeface="+mj-lt"/>
              <a:buAutoNum type="arabicPeriod"/>
            </a:pPr>
            <a:r>
              <a:rPr lang="en-US" dirty="0">
                <a:solidFill>
                  <a:srgbClr val="616365"/>
                </a:solidFill>
              </a:rPr>
              <a:t>Selecting an API that we know how to consume (XML </a:t>
            </a:r>
            <a:r>
              <a:rPr lang="en-US" dirty="0">
                <a:solidFill>
                  <a:srgbClr val="616365"/>
                </a:solidFill>
                <a:sym typeface="Wingdings" panose="05000000000000000000" pitchFamily="2" charset="2"/>
              </a:rPr>
              <a:t> JSON)</a:t>
            </a:r>
          </a:p>
          <a:p>
            <a:pPr marL="952485" lvl="2" indent="-342900" fontAlgn="base">
              <a:spcBef>
                <a:spcPct val="0"/>
              </a:spcBef>
              <a:spcAft>
                <a:spcPct val="0"/>
              </a:spcAft>
              <a:buFont typeface="+mj-lt"/>
              <a:buAutoNum type="arabicPeriod"/>
            </a:pPr>
            <a:r>
              <a:rPr lang="en-US" dirty="0">
                <a:solidFill>
                  <a:srgbClr val="616365"/>
                </a:solidFill>
                <a:sym typeface="Wingdings" panose="05000000000000000000" pitchFamily="2" charset="2"/>
              </a:rPr>
              <a:t>Transforming JSON into a Data Frame</a:t>
            </a:r>
          </a:p>
          <a:p>
            <a:pPr marL="952485" lvl="2" indent="-342900" fontAlgn="base">
              <a:spcBef>
                <a:spcPct val="0"/>
              </a:spcBef>
              <a:spcAft>
                <a:spcPct val="0"/>
              </a:spcAft>
              <a:buFont typeface="+mj-lt"/>
              <a:buAutoNum type="arabicPeriod"/>
            </a:pPr>
            <a:r>
              <a:rPr lang="en-US" dirty="0">
                <a:solidFill>
                  <a:srgbClr val="616365"/>
                </a:solidFill>
                <a:sym typeface="Wingdings" panose="05000000000000000000" pitchFamily="2" charset="2"/>
              </a:rPr>
              <a:t>Cleaning the data and transforming into numeric data for plotting</a:t>
            </a:r>
            <a:endParaRPr lang="en-US" dirty="0">
              <a:solidFill>
                <a:srgbClr val="616365"/>
              </a:solidFill>
            </a:endParaRPr>
          </a:p>
          <a:p>
            <a:pPr marL="952485" lvl="2" indent="-342900" fontAlgn="base">
              <a:spcBef>
                <a:spcPct val="0"/>
              </a:spcBef>
              <a:spcAft>
                <a:spcPct val="0"/>
              </a:spcAft>
              <a:buFont typeface="+mj-lt"/>
              <a:buAutoNum type="arabicPeriod"/>
            </a:pPr>
            <a:endParaRPr lang="en-US" sz="1600" dirty="0">
              <a:solidFill>
                <a:srgbClr val="616365"/>
              </a:solidFill>
            </a:endParaRPr>
          </a:p>
          <a:p>
            <a:pPr marL="0" lvl="1" fontAlgn="base">
              <a:spcBef>
                <a:spcPct val="0"/>
              </a:spcBef>
              <a:spcAft>
                <a:spcPct val="0"/>
              </a:spcAft>
            </a:pPr>
            <a:endParaRPr lang="en-US" sz="1400" dirty="0">
              <a:solidFill>
                <a:srgbClr val="616365"/>
              </a:solidFill>
            </a:endParaRPr>
          </a:p>
          <a:p>
            <a:pPr fontAlgn="base">
              <a:spcBef>
                <a:spcPct val="0"/>
              </a:spcBef>
              <a:spcAft>
                <a:spcPct val="0"/>
              </a:spcAft>
            </a:pPr>
            <a:endParaRPr lang="en-US" sz="1400" b="1" dirty="0">
              <a:solidFill>
                <a:srgbClr val="616365"/>
              </a:solidFill>
            </a:endParaRPr>
          </a:p>
        </p:txBody>
      </p:sp>
      <p:sp>
        <p:nvSpPr>
          <p:cNvPr id="2" name="Title 1">
            <a:extLst>
              <a:ext uri="{FF2B5EF4-FFF2-40B4-BE49-F238E27FC236}">
                <a16:creationId xmlns:a16="http://schemas.microsoft.com/office/drawing/2014/main" id="{A8268CED-2A52-4B89-B2A8-BDB85C5772FE}"/>
              </a:ext>
            </a:extLst>
          </p:cNvPr>
          <p:cNvSpPr>
            <a:spLocks noGrp="1"/>
          </p:cNvSpPr>
          <p:nvPr>
            <p:ph type="title"/>
          </p:nvPr>
        </p:nvSpPr>
        <p:spPr>
          <a:xfrm>
            <a:off x="426720" y="415687"/>
            <a:ext cx="11338560" cy="631819"/>
          </a:xfrm>
        </p:spPr>
        <p:txBody>
          <a:bodyPr/>
          <a:lstStyle/>
          <a:p>
            <a:r>
              <a:rPr lang="en-US" dirty="0"/>
              <a:t>API Data Hurdles</a:t>
            </a:r>
          </a:p>
        </p:txBody>
      </p:sp>
      <p:pic>
        <p:nvPicPr>
          <p:cNvPr id="1026" name="Picture 2" descr="Image result for guy jumping a hurdle">
            <a:extLst>
              <a:ext uri="{FF2B5EF4-FFF2-40B4-BE49-F238E27FC236}">
                <a16:creationId xmlns:a16="http://schemas.microsoft.com/office/drawing/2014/main" id="{26812BC5-5587-4695-993E-4787C3A8F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 y="1367107"/>
            <a:ext cx="3475100" cy="20618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86C4F11-1932-4E50-930E-3D1A8C94BA8D}"/>
              </a:ext>
            </a:extLst>
          </p:cNvPr>
          <p:cNvPicPr>
            <a:picLocks noChangeAspect="1"/>
          </p:cNvPicPr>
          <p:nvPr/>
        </p:nvPicPr>
        <p:blipFill>
          <a:blip r:embed="rId3"/>
          <a:stretch>
            <a:fillRect/>
          </a:stretch>
        </p:blipFill>
        <p:spPr>
          <a:xfrm>
            <a:off x="4187210" y="1619250"/>
            <a:ext cx="7314842" cy="1104899"/>
          </a:xfrm>
          <a:prstGeom prst="rect">
            <a:avLst/>
          </a:prstGeom>
        </p:spPr>
      </p:pic>
    </p:spTree>
    <p:extLst>
      <p:ext uri="{BB962C8B-B14F-4D97-AF65-F5344CB8AC3E}">
        <p14:creationId xmlns:p14="http://schemas.microsoft.com/office/powerpoint/2010/main" val="232811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F716-AC99-418B-B83C-C7A0B7EF1E7C}"/>
              </a:ext>
            </a:extLst>
          </p:cNvPr>
          <p:cNvSpPr>
            <a:spLocks noGrp="1"/>
          </p:cNvSpPr>
          <p:nvPr>
            <p:ph type="title"/>
          </p:nvPr>
        </p:nvSpPr>
        <p:spPr/>
        <p:txBody>
          <a:bodyPr/>
          <a:lstStyle/>
          <a:p>
            <a:r>
              <a:rPr lang="en-US" b="1" dirty="0"/>
              <a:t>Looking at personal consumption expenditures data from 2000-2018, significant decrease in personal consumption was observed nationwide starting 2008.</a:t>
            </a:r>
            <a:endParaRPr lang="en-US" dirty="0"/>
          </a:p>
        </p:txBody>
      </p:sp>
      <p:pic>
        <p:nvPicPr>
          <p:cNvPr id="3" name="Picture 2">
            <a:extLst>
              <a:ext uri="{FF2B5EF4-FFF2-40B4-BE49-F238E27FC236}">
                <a16:creationId xmlns:a16="http://schemas.microsoft.com/office/drawing/2014/main" id="{BEC17319-A713-4874-AA04-77423C20F091}"/>
              </a:ext>
            </a:extLst>
          </p:cNvPr>
          <p:cNvPicPr>
            <a:picLocks noChangeAspect="1"/>
          </p:cNvPicPr>
          <p:nvPr/>
        </p:nvPicPr>
        <p:blipFill>
          <a:blip r:embed="rId2"/>
          <a:stretch>
            <a:fillRect/>
          </a:stretch>
        </p:blipFill>
        <p:spPr>
          <a:xfrm>
            <a:off x="711149" y="1700363"/>
            <a:ext cx="10271176" cy="3633637"/>
          </a:xfrm>
          <a:prstGeom prst="rect">
            <a:avLst/>
          </a:prstGeom>
        </p:spPr>
      </p:pic>
    </p:spTree>
    <p:extLst>
      <p:ext uri="{BB962C8B-B14F-4D97-AF65-F5344CB8AC3E}">
        <p14:creationId xmlns:p14="http://schemas.microsoft.com/office/powerpoint/2010/main" val="209054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935E-1AFA-4D48-9401-203BDC5F9158}"/>
              </a:ext>
            </a:extLst>
          </p:cNvPr>
          <p:cNvSpPr>
            <a:spLocks noGrp="1"/>
          </p:cNvSpPr>
          <p:nvPr>
            <p:ph type="title"/>
          </p:nvPr>
        </p:nvSpPr>
        <p:spPr/>
        <p:txBody>
          <a:bodyPr/>
          <a:lstStyle/>
          <a:p>
            <a:r>
              <a:rPr lang="en-US" b="1" dirty="0"/>
              <a:t> A similar impact is seen in personal consumption during the same period in Illinois.</a:t>
            </a:r>
            <a:endParaRPr lang="en-US" dirty="0"/>
          </a:p>
        </p:txBody>
      </p:sp>
      <p:pic>
        <p:nvPicPr>
          <p:cNvPr id="4" name="Picture 3">
            <a:extLst>
              <a:ext uri="{FF2B5EF4-FFF2-40B4-BE49-F238E27FC236}">
                <a16:creationId xmlns:a16="http://schemas.microsoft.com/office/drawing/2014/main" id="{743069BD-06D8-4CF1-BAD8-C9EC786BEC8E}"/>
              </a:ext>
            </a:extLst>
          </p:cNvPr>
          <p:cNvPicPr>
            <a:picLocks noChangeAspect="1"/>
          </p:cNvPicPr>
          <p:nvPr/>
        </p:nvPicPr>
        <p:blipFill>
          <a:blip r:embed="rId2"/>
          <a:stretch>
            <a:fillRect/>
          </a:stretch>
        </p:blipFill>
        <p:spPr>
          <a:xfrm>
            <a:off x="1036819" y="1879515"/>
            <a:ext cx="9755235" cy="3578309"/>
          </a:xfrm>
          <a:prstGeom prst="rect">
            <a:avLst/>
          </a:prstGeom>
        </p:spPr>
      </p:pic>
    </p:spTree>
    <p:extLst>
      <p:ext uri="{BB962C8B-B14F-4D97-AF65-F5344CB8AC3E}">
        <p14:creationId xmlns:p14="http://schemas.microsoft.com/office/powerpoint/2010/main" val="387591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EF76-E842-486B-865D-AF4F11C36258}"/>
              </a:ext>
            </a:extLst>
          </p:cNvPr>
          <p:cNvSpPr>
            <a:spLocks noGrp="1"/>
          </p:cNvSpPr>
          <p:nvPr>
            <p:ph type="title"/>
          </p:nvPr>
        </p:nvSpPr>
        <p:spPr/>
        <p:txBody>
          <a:bodyPr/>
          <a:lstStyle/>
          <a:p>
            <a:r>
              <a:rPr lang="en-US" b="1" dirty="0"/>
              <a:t>Looking at 90 years of personal income data, shows an upward trend after the economy recovered from the great depression, although there was another noticeable dip around the great recession period.</a:t>
            </a:r>
            <a:endParaRPr lang="en-US" dirty="0"/>
          </a:p>
        </p:txBody>
      </p:sp>
      <p:pic>
        <p:nvPicPr>
          <p:cNvPr id="3" name="Picture 2">
            <a:extLst>
              <a:ext uri="{FF2B5EF4-FFF2-40B4-BE49-F238E27FC236}">
                <a16:creationId xmlns:a16="http://schemas.microsoft.com/office/drawing/2014/main" id="{F18596D3-E146-47C2-A24C-AB8B9E18E700}"/>
              </a:ext>
            </a:extLst>
          </p:cNvPr>
          <p:cNvPicPr>
            <a:picLocks noChangeAspect="1"/>
          </p:cNvPicPr>
          <p:nvPr/>
        </p:nvPicPr>
        <p:blipFill>
          <a:blip r:embed="rId2"/>
          <a:stretch>
            <a:fillRect/>
          </a:stretch>
        </p:blipFill>
        <p:spPr>
          <a:xfrm>
            <a:off x="1970637" y="1485900"/>
            <a:ext cx="7425653" cy="4371975"/>
          </a:xfrm>
          <a:prstGeom prst="rect">
            <a:avLst/>
          </a:prstGeom>
        </p:spPr>
      </p:pic>
    </p:spTree>
    <p:extLst>
      <p:ext uri="{BB962C8B-B14F-4D97-AF65-F5344CB8AC3E}">
        <p14:creationId xmlns:p14="http://schemas.microsoft.com/office/powerpoint/2010/main" val="132190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7D42-AB56-4806-8B5B-39D657032A47}"/>
              </a:ext>
            </a:extLst>
          </p:cNvPr>
          <p:cNvSpPr>
            <a:spLocks noGrp="1"/>
          </p:cNvSpPr>
          <p:nvPr>
            <p:ph type="title"/>
          </p:nvPr>
        </p:nvSpPr>
        <p:spPr/>
        <p:txBody>
          <a:bodyPr/>
          <a:lstStyle/>
          <a:p>
            <a:r>
              <a:rPr lang="en-US" b="1" dirty="0"/>
              <a:t>The impact on average personal income was very similar between Illinois and the National average.</a:t>
            </a:r>
            <a:endParaRPr lang="en-US" dirty="0"/>
          </a:p>
        </p:txBody>
      </p:sp>
      <p:pic>
        <p:nvPicPr>
          <p:cNvPr id="4" name="Picture 3">
            <a:extLst>
              <a:ext uri="{FF2B5EF4-FFF2-40B4-BE49-F238E27FC236}">
                <a16:creationId xmlns:a16="http://schemas.microsoft.com/office/drawing/2014/main" id="{37A9F0F3-64E3-4ADC-A35C-B66CD48FE397}"/>
              </a:ext>
            </a:extLst>
          </p:cNvPr>
          <p:cNvPicPr>
            <a:picLocks noChangeAspect="1"/>
          </p:cNvPicPr>
          <p:nvPr/>
        </p:nvPicPr>
        <p:blipFill rotWithShape="1">
          <a:blip r:embed="rId2"/>
          <a:srcRect l="3476" t="3162" r="11816"/>
          <a:stretch/>
        </p:blipFill>
        <p:spPr>
          <a:xfrm>
            <a:off x="6219825" y="1981200"/>
            <a:ext cx="4848225" cy="3325494"/>
          </a:xfrm>
          <a:prstGeom prst="rect">
            <a:avLst/>
          </a:prstGeom>
        </p:spPr>
      </p:pic>
      <p:pic>
        <p:nvPicPr>
          <p:cNvPr id="5" name="Picture 4">
            <a:extLst>
              <a:ext uri="{FF2B5EF4-FFF2-40B4-BE49-F238E27FC236}">
                <a16:creationId xmlns:a16="http://schemas.microsoft.com/office/drawing/2014/main" id="{426E1D6C-DAC7-46EB-AB53-06AED9337199}"/>
              </a:ext>
            </a:extLst>
          </p:cNvPr>
          <p:cNvPicPr>
            <a:picLocks noChangeAspect="1"/>
          </p:cNvPicPr>
          <p:nvPr/>
        </p:nvPicPr>
        <p:blipFill rotWithShape="1">
          <a:blip r:embed="rId3"/>
          <a:srcRect r="10439"/>
          <a:stretch/>
        </p:blipFill>
        <p:spPr>
          <a:xfrm>
            <a:off x="701678" y="1981200"/>
            <a:ext cx="4848225" cy="3325494"/>
          </a:xfrm>
          <a:prstGeom prst="rect">
            <a:avLst/>
          </a:prstGeom>
        </p:spPr>
      </p:pic>
    </p:spTree>
    <p:extLst>
      <p:ext uri="{BB962C8B-B14F-4D97-AF65-F5344CB8AC3E}">
        <p14:creationId xmlns:p14="http://schemas.microsoft.com/office/powerpoint/2010/main" val="99059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8FA6-D0A3-4C75-81D8-FDD938061A9C}"/>
              </a:ext>
            </a:extLst>
          </p:cNvPr>
          <p:cNvSpPr>
            <a:spLocks noGrp="1"/>
          </p:cNvSpPr>
          <p:nvPr>
            <p:ph type="title"/>
          </p:nvPr>
        </p:nvSpPr>
        <p:spPr/>
        <p:txBody>
          <a:bodyPr/>
          <a:lstStyle/>
          <a:p>
            <a:r>
              <a:rPr lang="en-US" b="1" dirty="0"/>
              <a:t>Personal income impacted negatively around 2009, and took around six years to recover.</a:t>
            </a:r>
            <a:endParaRPr lang="en-US" dirty="0"/>
          </a:p>
        </p:txBody>
      </p:sp>
      <p:pic>
        <p:nvPicPr>
          <p:cNvPr id="3" name="Picture 2">
            <a:extLst>
              <a:ext uri="{FF2B5EF4-FFF2-40B4-BE49-F238E27FC236}">
                <a16:creationId xmlns:a16="http://schemas.microsoft.com/office/drawing/2014/main" id="{F64F476C-F5E1-4281-9C7D-7B7A5CF81C3D}"/>
              </a:ext>
            </a:extLst>
          </p:cNvPr>
          <p:cNvPicPr>
            <a:picLocks noChangeAspect="1"/>
          </p:cNvPicPr>
          <p:nvPr/>
        </p:nvPicPr>
        <p:blipFill>
          <a:blip r:embed="rId2"/>
          <a:stretch>
            <a:fillRect/>
          </a:stretch>
        </p:blipFill>
        <p:spPr>
          <a:xfrm>
            <a:off x="1730118" y="1449429"/>
            <a:ext cx="8480682" cy="4675145"/>
          </a:xfrm>
          <a:prstGeom prst="rect">
            <a:avLst/>
          </a:prstGeom>
        </p:spPr>
      </p:pic>
    </p:spTree>
    <p:extLst>
      <p:ext uri="{BB962C8B-B14F-4D97-AF65-F5344CB8AC3E}">
        <p14:creationId xmlns:p14="http://schemas.microsoft.com/office/powerpoint/2010/main" val="121717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67114|-2995926|-12608459|-16736294|-2853376|IRI&quot;,&quot;Id&quot;:&quot;5e9a8d09443538149c350f34&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Bring your presentations to life with 3D_AAS_v3" id="{16D6C460-65F3-4DF8-AE87-56541C30C8AE}" vid="{B7832409-F369-484D-AD9D-1F570206E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7126FF7-C1F4-4C68-B9E0-A1BEBFA97A78}">
  <ds:schemaRefs>
    <ds:schemaRef ds:uri="http://schemas.microsoft.com/sharepoint/v3/contenttype/forms"/>
  </ds:schemaRefs>
</ds:datastoreItem>
</file>

<file path=customXml/itemProps2.xml><?xml version="1.0" encoding="utf-8"?>
<ds:datastoreItem xmlns:ds="http://schemas.openxmlformats.org/officeDocument/2006/customXml" ds:itemID="{406286C1-23B0-486D-BA90-391FEFBD89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774A73-0280-47B7-9E46-5069D2220801}">
  <ds:schemaRefs>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purl.org/dc/elements/1.1/"/>
    <ds:schemaRef ds:uri="16c05727-aa75-4e4a-9b5f-8a80a1165891"/>
    <ds:schemaRef ds:uri="71af3243-3dd4-4a8d-8c0d-dd76da1f02a5"/>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589</Words>
  <Application>Microsoft Office PowerPoint</Application>
  <PresentationFormat>Widescreen</PresentationFormat>
  <Paragraphs>99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Slack-Lato</vt:lpstr>
      <vt:lpstr>Get Started with 3D</vt:lpstr>
      <vt:lpstr>Exploring the Economic Impact of Recessions in the last 100 Years</vt:lpstr>
      <vt:lpstr>Agenda</vt:lpstr>
      <vt:lpstr>Background and Objectives</vt:lpstr>
      <vt:lpstr>API Data Hurdles</vt:lpstr>
      <vt:lpstr>Looking at personal consumption expenditures data from 2000-2018, significant decrease in personal consumption was observed nationwide starting 2008.</vt:lpstr>
      <vt:lpstr> A similar impact is seen in personal consumption during the same period in Illinois.</vt:lpstr>
      <vt:lpstr>Looking at 90 years of personal income data, shows an upward trend after the economy recovered from the great depression, although there was another noticeable dip around the great recession period.</vt:lpstr>
      <vt:lpstr>The impact on average personal income was very similar between Illinois and the National average.</vt:lpstr>
      <vt:lpstr>Personal income impacted negatively around 2009, and took around six years to recover.</vt:lpstr>
      <vt:lpstr>Income recovery during the great depression took ten to eleven years to get back to the previous levels.</vt:lpstr>
      <vt:lpstr>CSV Data Hurdles</vt:lpstr>
      <vt:lpstr>Inflation rate dropped dramatically around 2009.</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2020-04-15T20:29:45Z</dcterms:created>
  <dcterms:modified xsi:type="dcterms:W3CDTF">2020-04-18T05:15:53Z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