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7"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971945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2105926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00751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2952068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64818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4066589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1791665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3331600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173010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28D8AD-E156-441A-84AF-66E500DA3D61}"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343970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28D8AD-E156-441A-84AF-66E500DA3D61}"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119943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28D8AD-E156-441A-84AF-66E500DA3D61}"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182529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28D8AD-E156-441A-84AF-66E500DA3D61}"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322144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28D8AD-E156-441A-84AF-66E500DA3D61}"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106184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28D8AD-E156-441A-84AF-66E500DA3D61}"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85489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28D8AD-E156-441A-84AF-66E500DA3D61}"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5966F5-2653-497E-B3E3-DBB9807C072A}" type="slidenum">
              <a:rPr lang="en-US" smtClean="0"/>
              <a:t>‹#›</a:t>
            </a:fld>
            <a:endParaRPr lang="en-US"/>
          </a:p>
        </p:txBody>
      </p:sp>
    </p:spTree>
    <p:extLst>
      <p:ext uri="{BB962C8B-B14F-4D97-AF65-F5344CB8AC3E}">
        <p14:creationId xmlns:p14="http://schemas.microsoft.com/office/powerpoint/2010/main" val="603057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28D8AD-E156-441A-84AF-66E500DA3D61}" type="datetimeFigureOut">
              <a:rPr lang="en-US" smtClean="0"/>
              <a:t>4/2/2025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85966F5-2653-497E-B3E3-DBB9807C072A}" type="slidenum">
              <a:rPr lang="en-US" smtClean="0"/>
              <a:t>‹#›</a:t>
            </a:fld>
            <a:endParaRPr lang="en-US"/>
          </a:p>
        </p:txBody>
      </p:sp>
    </p:spTree>
    <p:extLst>
      <p:ext uri="{BB962C8B-B14F-4D97-AF65-F5344CB8AC3E}">
        <p14:creationId xmlns:p14="http://schemas.microsoft.com/office/powerpoint/2010/main" val="34710022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437D2B0-79FC-491B-D294-3C990EA2CDB2}"/>
              </a:ext>
            </a:extLst>
          </p:cNvPr>
          <p:cNvSpPr>
            <a:spLocks noGrp="1"/>
          </p:cNvSpPr>
          <p:nvPr>
            <p:ph type="subTitle" idx="1"/>
          </p:nvPr>
        </p:nvSpPr>
        <p:spPr>
          <a:xfrm>
            <a:off x="604911" y="829994"/>
            <a:ext cx="11000935" cy="5866228"/>
          </a:xfrm>
        </p:spPr>
        <p:txBody>
          <a:bodyPr>
            <a:normAutofit fontScale="92500" lnSpcReduction="20000"/>
          </a:bodyPr>
          <a:lstStyle/>
          <a:p>
            <a:pPr algn="ctr"/>
            <a:r>
              <a:rPr lang="en-US" sz="3200" b="1" dirty="0">
                <a:solidFill>
                  <a:schemeClr val="tx1"/>
                </a:solidFill>
                <a:latin typeface="Times New Roman" panose="02020603050405020304" pitchFamily="18" charset="0"/>
                <a:cs typeface="Times New Roman" panose="02020603050405020304" pitchFamily="18" charset="0"/>
              </a:rPr>
              <a:t>Road Accident Analysis</a:t>
            </a:r>
          </a:p>
          <a:p>
            <a:pPr algn="l"/>
            <a:endParaRPr lang="en-US" sz="2400" dirty="0">
              <a:solidFill>
                <a:schemeClr val="tx1"/>
              </a:solidFill>
              <a:latin typeface="Times New Roman" panose="02020603050405020304" pitchFamily="18" charset="0"/>
              <a:cs typeface="Times New Roman" panose="02020603050405020304" pitchFamily="18" charset="0"/>
            </a:endParaRPr>
          </a:p>
          <a:p>
            <a:pPr algn="l"/>
            <a:r>
              <a:rPr lang="en-US" sz="2600" dirty="0">
                <a:solidFill>
                  <a:schemeClr val="tx1"/>
                </a:solidFill>
                <a:latin typeface="Times New Roman" panose="02020603050405020304" pitchFamily="18" charset="0"/>
                <a:cs typeface="Times New Roman" panose="02020603050405020304" pitchFamily="18" charset="0"/>
              </a:rPr>
              <a:t>Data insights &amp; Strategic Recommendations</a:t>
            </a:r>
          </a:p>
          <a:p>
            <a:pPr algn="l"/>
            <a:r>
              <a:rPr lang="en-US" sz="2600" dirty="0">
                <a:solidFill>
                  <a:schemeClr val="tx1"/>
                </a:solidFill>
                <a:latin typeface="Times New Roman" panose="02020603050405020304" pitchFamily="18" charset="0"/>
                <a:cs typeface="Times New Roman" panose="02020603050405020304" pitchFamily="18" charset="0"/>
              </a:rPr>
              <a:t>CONTENTS</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Introduction to Road Accidents in Nigeria</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Aims and Objectives </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Data Collection and Cleaning</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Key Findings and Insights</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Analysis </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Recommendations</a:t>
            </a:r>
          </a:p>
          <a:p>
            <a:pPr marL="285750" indent="-285750" algn="l">
              <a:buClr>
                <a:schemeClr val="tx1"/>
              </a:buClr>
              <a:buFont typeface="Arial" panose="020B0604020202020204" pitchFamily="34" charset="0"/>
              <a:buChar char="•"/>
            </a:pPr>
            <a:r>
              <a:rPr lang="en-US" sz="2600" dirty="0">
                <a:solidFill>
                  <a:schemeClr val="tx1"/>
                </a:solidFill>
                <a:latin typeface="Times New Roman" panose="02020603050405020304" pitchFamily="18" charset="0"/>
                <a:cs typeface="Times New Roman" panose="02020603050405020304" pitchFamily="18" charset="0"/>
              </a:rPr>
              <a:t>Conclusion</a:t>
            </a:r>
          </a:p>
          <a:p>
            <a:pPr algn="l"/>
            <a:r>
              <a:rPr lang="en-US" sz="2600" dirty="0">
                <a:solidFill>
                  <a:schemeClr val="tx1"/>
                </a:solidFill>
                <a:latin typeface="Times New Roman" panose="02020603050405020304" pitchFamily="18" charset="0"/>
                <a:cs typeface="Times New Roman" panose="02020603050405020304" pitchFamily="18" charset="0"/>
              </a:rPr>
              <a:t>                             Presented by: PHILLIP YETUNDE</a:t>
            </a:r>
          </a:p>
          <a:p>
            <a:pPr algn="l"/>
            <a:r>
              <a:rPr lang="en-US" sz="2600" dirty="0">
                <a:solidFill>
                  <a:schemeClr val="tx1"/>
                </a:solidFill>
                <a:latin typeface="Times New Roman" panose="02020603050405020304" pitchFamily="18" charset="0"/>
                <a:cs typeface="Times New Roman" panose="02020603050405020304" pitchFamily="18" charset="0"/>
              </a:rPr>
              <a:t>                             Date: 3</a:t>
            </a:r>
            <a:r>
              <a:rPr lang="en-US" sz="2600" baseline="30000" dirty="0">
                <a:solidFill>
                  <a:schemeClr val="tx1"/>
                </a:solidFill>
                <a:latin typeface="Times New Roman" panose="02020603050405020304" pitchFamily="18" charset="0"/>
                <a:cs typeface="Times New Roman" panose="02020603050405020304" pitchFamily="18" charset="0"/>
              </a:rPr>
              <a:t>rd</a:t>
            </a:r>
            <a:r>
              <a:rPr lang="en-US" sz="2600" dirty="0">
                <a:solidFill>
                  <a:schemeClr val="tx1"/>
                </a:solidFill>
                <a:latin typeface="Times New Roman" panose="02020603050405020304" pitchFamily="18" charset="0"/>
                <a:cs typeface="Times New Roman" panose="02020603050405020304" pitchFamily="18" charset="0"/>
              </a:rPr>
              <a:t> March, 2025</a:t>
            </a:r>
          </a:p>
        </p:txBody>
      </p:sp>
    </p:spTree>
    <p:extLst>
      <p:ext uri="{BB962C8B-B14F-4D97-AF65-F5344CB8AC3E}">
        <p14:creationId xmlns:p14="http://schemas.microsoft.com/office/powerpoint/2010/main" val="2988519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0A853-5A34-B02F-F46B-498A8295FBC7}"/>
              </a:ext>
            </a:extLst>
          </p:cNvPr>
          <p:cNvSpPr>
            <a:spLocks noGrp="1"/>
          </p:cNvSpPr>
          <p:nvPr>
            <p:ph idx="1"/>
          </p:nvPr>
        </p:nvSpPr>
        <p:spPr>
          <a:xfrm>
            <a:off x="351692" y="379829"/>
            <a:ext cx="11437034" cy="6246054"/>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CAUSATIVE FACTORS CODE</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68CACD50-4EB4-0B3E-C46D-3DD5740F724C}"/>
              </a:ext>
            </a:extLst>
          </p:cNvPr>
          <p:cNvGraphicFramePr>
            <a:graphicFrameLocks noGrp="1"/>
          </p:cNvGraphicFramePr>
          <p:nvPr>
            <p:extLst>
              <p:ext uri="{D42A27DB-BD31-4B8C-83A1-F6EECF244321}">
                <p14:modId xmlns:p14="http://schemas.microsoft.com/office/powerpoint/2010/main" val="810212602"/>
              </p:ext>
            </p:extLst>
          </p:nvPr>
        </p:nvGraphicFramePr>
        <p:xfrm>
          <a:off x="351692" y="1169834"/>
          <a:ext cx="6140454" cy="3350532"/>
        </p:xfrm>
        <a:graphic>
          <a:graphicData uri="http://schemas.openxmlformats.org/drawingml/2006/table">
            <a:tbl>
              <a:tblPr firstRow="1" bandRow="1">
                <a:tableStyleId>{5C22544A-7EE6-4342-B048-85BDC9FD1C3A}</a:tableStyleId>
              </a:tblPr>
              <a:tblGrid>
                <a:gridCol w="2754630">
                  <a:extLst>
                    <a:ext uri="{9D8B030D-6E8A-4147-A177-3AD203B41FA5}">
                      <a16:colId xmlns:a16="http://schemas.microsoft.com/office/drawing/2014/main" val="548264111"/>
                    </a:ext>
                  </a:extLst>
                </a:gridCol>
                <a:gridCol w="3385824">
                  <a:extLst>
                    <a:ext uri="{9D8B030D-6E8A-4147-A177-3AD203B41FA5}">
                      <a16:colId xmlns:a16="http://schemas.microsoft.com/office/drawing/2014/main" val="459163787"/>
                    </a:ext>
                  </a:extLst>
                </a:gridCol>
              </a:tblGrid>
              <a:tr h="649484">
                <a:tc>
                  <a:txBody>
                    <a:bodyPr/>
                    <a:lstStyle/>
                    <a:p>
                      <a:pPr algn="l"/>
                      <a:r>
                        <a:rPr lang="en-US" sz="2000" dirty="0">
                          <a:latin typeface="Times New Roman" panose="02020603050405020304" pitchFamily="18" charset="0"/>
                          <a:cs typeface="Times New Roman" panose="02020603050405020304" pitchFamily="18" charset="0"/>
                        </a:rPr>
                        <a:t>CAUSATIVE FACTORS</a:t>
                      </a:r>
                    </a:p>
                  </a:txBody>
                  <a:tcPr/>
                </a:tc>
                <a:tc>
                  <a:txBody>
                    <a:bodyPr/>
                    <a:lstStyle/>
                    <a:p>
                      <a:pPr algn="l"/>
                      <a:r>
                        <a:rPr lang="en-US" sz="2000" dirty="0">
                          <a:latin typeface="Times New Roman" panose="02020603050405020304" pitchFamily="18" charset="0"/>
                          <a:cs typeface="Times New Roman" panose="02020603050405020304" pitchFamily="18" charset="0"/>
                        </a:rPr>
                        <a:t>CODE</a:t>
                      </a:r>
                    </a:p>
                  </a:txBody>
                  <a:tcPr/>
                </a:tc>
                <a:extLst>
                  <a:ext uri="{0D108BD9-81ED-4DB2-BD59-A6C34878D82A}">
                    <a16:rowId xmlns:a16="http://schemas.microsoft.com/office/drawing/2014/main" val="1335786232"/>
                  </a:ext>
                </a:extLst>
              </a:tr>
              <a:tr h="649484">
                <a:tc>
                  <a:txBody>
                    <a:bodyPr/>
                    <a:lstStyle/>
                    <a:p>
                      <a:pPr algn="l"/>
                      <a:r>
                        <a:rPr lang="en-US" sz="2000" dirty="0">
                          <a:latin typeface="Times New Roman" panose="02020603050405020304" pitchFamily="18" charset="0"/>
                          <a:cs typeface="Times New Roman" panose="02020603050405020304" pitchFamily="18" charset="0"/>
                        </a:rPr>
                        <a:t>Speed Violation (SPV)</a:t>
                      </a:r>
                    </a:p>
                  </a:txBody>
                  <a:tcPr/>
                </a:tc>
                <a:tc>
                  <a:txBody>
                    <a:bodyPr/>
                    <a:lstStyle/>
                    <a:p>
                      <a:pPr algn="l"/>
                      <a:r>
                        <a:rPr lang="en-US" sz="2000" dirty="0">
                          <a:latin typeface="Times New Roman" panose="02020603050405020304" pitchFamily="18" charset="0"/>
                          <a:cs typeface="Times New Roman" panose="02020603050405020304" pitchFamily="18" charset="0"/>
                        </a:rPr>
                        <a:t>SPV</a:t>
                      </a:r>
                    </a:p>
                  </a:txBody>
                  <a:tcPr/>
                </a:tc>
                <a:extLst>
                  <a:ext uri="{0D108BD9-81ED-4DB2-BD59-A6C34878D82A}">
                    <a16:rowId xmlns:a16="http://schemas.microsoft.com/office/drawing/2014/main" val="4093271778"/>
                  </a:ext>
                </a:extLst>
              </a:tr>
              <a:tr h="649484">
                <a:tc>
                  <a:txBody>
                    <a:bodyPr/>
                    <a:lstStyle/>
                    <a:p>
                      <a:pPr algn="l"/>
                      <a:r>
                        <a:rPr lang="en-US" sz="2000" dirty="0" err="1">
                          <a:latin typeface="Times New Roman" panose="02020603050405020304" pitchFamily="18" charset="0"/>
                          <a:cs typeface="Times New Roman" panose="02020603050405020304" pitchFamily="18" charset="0"/>
                        </a:rPr>
                        <a:t>Tyre</a:t>
                      </a:r>
                      <a:r>
                        <a:rPr lang="en-US" sz="2000" dirty="0">
                          <a:latin typeface="Times New Roman" panose="02020603050405020304" pitchFamily="18" charset="0"/>
                          <a:cs typeface="Times New Roman" panose="02020603050405020304" pitchFamily="18" charset="0"/>
                        </a:rPr>
                        <a:t> Burst (TBT)</a:t>
                      </a:r>
                    </a:p>
                  </a:txBody>
                  <a:tcPr/>
                </a:tc>
                <a:tc>
                  <a:txBody>
                    <a:bodyPr/>
                    <a:lstStyle/>
                    <a:p>
                      <a:pPr algn="l"/>
                      <a:r>
                        <a:rPr lang="en-US" sz="2000" dirty="0">
                          <a:latin typeface="Times New Roman" panose="02020603050405020304" pitchFamily="18" charset="0"/>
                          <a:cs typeface="Times New Roman" panose="02020603050405020304" pitchFamily="18" charset="0"/>
                        </a:rPr>
                        <a:t>TBT</a:t>
                      </a:r>
                    </a:p>
                  </a:txBody>
                  <a:tcPr/>
                </a:tc>
                <a:extLst>
                  <a:ext uri="{0D108BD9-81ED-4DB2-BD59-A6C34878D82A}">
                    <a16:rowId xmlns:a16="http://schemas.microsoft.com/office/drawing/2014/main" val="2126988418"/>
                  </a:ext>
                </a:extLst>
              </a:tr>
              <a:tr h="649484">
                <a:tc>
                  <a:txBody>
                    <a:bodyPr/>
                    <a:lstStyle/>
                    <a:p>
                      <a:pPr algn="l"/>
                      <a:r>
                        <a:rPr lang="en-US" sz="2000" dirty="0">
                          <a:latin typeface="Times New Roman" panose="02020603050405020304" pitchFamily="18" charset="0"/>
                          <a:cs typeface="Times New Roman" panose="02020603050405020304" pitchFamily="18" charset="0"/>
                        </a:rPr>
                        <a:t>Dangerous Driving (DGD)</a:t>
                      </a:r>
                    </a:p>
                  </a:txBody>
                  <a:tcPr/>
                </a:tc>
                <a:tc>
                  <a:txBody>
                    <a:bodyPr/>
                    <a:lstStyle/>
                    <a:p>
                      <a:pPr algn="l"/>
                      <a:r>
                        <a:rPr lang="en-US" sz="2000" dirty="0">
                          <a:latin typeface="Times New Roman" panose="02020603050405020304" pitchFamily="18" charset="0"/>
                          <a:cs typeface="Times New Roman" panose="02020603050405020304" pitchFamily="18" charset="0"/>
                        </a:rPr>
                        <a:t>DGD</a:t>
                      </a:r>
                    </a:p>
                  </a:txBody>
                  <a:tcPr/>
                </a:tc>
                <a:extLst>
                  <a:ext uri="{0D108BD9-81ED-4DB2-BD59-A6C34878D82A}">
                    <a16:rowId xmlns:a16="http://schemas.microsoft.com/office/drawing/2014/main" val="640837316"/>
                  </a:ext>
                </a:extLst>
              </a:tr>
              <a:tr h="649484">
                <a:tc>
                  <a:txBody>
                    <a:bodyPr/>
                    <a:lstStyle/>
                    <a:p>
                      <a:pPr algn="l"/>
                      <a:r>
                        <a:rPr lang="en-US" sz="2000" dirty="0">
                          <a:latin typeface="Times New Roman" panose="02020603050405020304" pitchFamily="18" charset="0"/>
                          <a:cs typeface="Times New Roman" panose="02020603050405020304" pitchFamily="18" charset="0"/>
                        </a:rPr>
                        <a:t>Route Violation (RTV)</a:t>
                      </a:r>
                    </a:p>
                  </a:txBody>
                  <a:tcPr/>
                </a:tc>
                <a:tc>
                  <a:txBody>
                    <a:bodyPr/>
                    <a:lstStyle/>
                    <a:p>
                      <a:pPr algn="l"/>
                      <a:r>
                        <a:rPr lang="en-US" sz="2000" dirty="0">
                          <a:latin typeface="Times New Roman" panose="02020603050405020304" pitchFamily="18" charset="0"/>
                          <a:cs typeface="Times New Roman" panose="02020603050405020304" pitchFamily="18" charset="0"/>
                        </a:rPr>
                        <a:t>RTV</a:t>
                      </a:r>
                    </a:p>
                  </a:txBody>
                  <a:tcPr/>
                </a:tc>
                <a:extLst>
                  <a:ext uri="{0D108BD9-81ED-4DB2-BD59-A6C34878D82A}">
                    <a16:rowId xmlns:a16="http://schemas.microsoft.com/office/drawing/2014/main" val="1217712734"/>
                  </a:ext>
                </a:extLst>
              </a:tr>
            </a:tbl>
          </a:graphicData>
        </a:graphic>
      </p:graphicFrame>
    </p:spTree>
    <p:extLst>
      <p:ext uri="{BB962C8B-B14F-4D97-AF65-F5344CB8AC3E}">
        <p14:creationId xmlns:p14="http://schemas.microsoft.com/office/powerpoint/2010/main" val="3775232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3EAF94-82AA-B83F-0D4B-7F4932A9F1F8}"/>
              </a:ext>
            </a:extLst>
          </p:cNvPr>
          <p:cNvSpPr>
            <a:spLocks noGrp="1"/>
          </p:cNvSpPr>
          <p:nvPr>
            <p:ph idx="1"/>
          </p:nvPr>
        </p:nvSpPr>
        <p:spPr>
          <a:xfrm>
            <a:off x="677333" y="503583"/>
            <a:ext cx="11024337" cy="5869082"/>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Conclusion</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Road accidents in Nigeria pose a major safety challenge, with high casualty rates driven by factors like speeding, dangerous driving, and poor vehicle maintenance. Addressing these issues through stronger speed enforcement, regular </a:t>
            </a:r>
            <a:r>
              <a:rPr lang="en-US" sz="2400" dirty="0" err="1">
                <a:solidFill>
                  <a:schemeClr val="tx1"/>
                </a:solidFill>
                <a:latin typeface="Times New Roman" panose="02020603050405020304" pitchFamily="18" charset="0"/>
                <a:cs typeface="Times New Roman" panose="02020603050405020304" pitchFamily="18" charset="0"/>
              </a:rPr>
              <a:t>tyre</a:t>
            </a:r>
            <a:r>
              <a:rPr lang="en-US" sz="2400" dirty="0">
                <a:solidFill>
                  <a:schemeClr val="tx1"/>
                </a:solidFill>
                <a:latin typeface="Times New Roman" panose="02020603050405020304" pitchFamily="18" charset="0"/>
                <a:cs typeface="Times New Roman" panose="02020603050405020304" pitchFamily="18" charset="0"/>
              </a:rPr>
              <a:t> inspections, public awareness campaigns, and enhanced emergency responses services will be crucial in reducing road casualties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By implementing these recommendations, Nigeria can make its roads safer, minimize accidents and protect lives, contributing to a more secure and efficient transportation system.</a:t>
            </a:r>
          </a:p>
        </p:txBody>
      </p:sp>
    </p:spTree>
    <p:extLst>
      <p:ext uri="{BB962C8B-B14F-4D97-AF65-F5344CB8AC3E}">
        <p14:creationId xmlns:p14="http://schemas.microsoft.com/office/powerpoint/2010/main" val="100169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F88241-B9B4-9C37-EF05-7D178047C42A}"/>
              </a:ext>
            </a:extLst>
          </p:cNvPr>
          <p:cNvSpPr>
            <a:spLocks noGrp="1"/>
          </p:cNvSpPr>
          <p:nvPr>
            <p:ph idx="1"/>
          </p:nvPr>
        </p:nvSpPr>
        <p:spPr>
          <a:xfrm>
            <a:off x="506437" y="450167"/>
            <a:ext cx="11183815" cy="5992836"/>
          </a:xfrm>
        </p:spPr>
        <p:txBody>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Introduction to Road Accidents in Nigeria</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Road traffic accidents in Nigeria are a major public safety concern, contributing to significant loss of lives, injuries and economic costs.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casualties are largely due to reckless driving, poor road conditions and inadequate enforcements of traffic laws, common causes include over speeding, dangerous driving, use of phone while driving.</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impact of road accidents extends beyond human casualties, affecting the economy through medical costs, property damage and lost productivity</a:t>
            </a:r>
          </a:p>
        </p:txBody>
      </p:sp>
    </p:spTree>
    <p:extLst>
      <p:ext uri="{BB962C8B-B14F-4D97-AF65-F5344CB8AC3E}">
        <p14:creationId xmlns:p14="http://schemas.microsoft.com/office/powerpoint/2010/main" val="1713680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306D8-C6BC-CA08-4BC7-B20209B437B2}"/>
              </a:ext>
            </a:extLst>
          </p:cNvPr>
          <p:cNvSpPr>
            <a:spLocks noGrp="1"/>
          </p:cNvSpPr>
          <p:nvPr>
            <p:ph idx="1"/>
          </p:nvPr>
        </p:nvSpPr>
        <p:spPr>
          <a:xfrm>
            <a:off x="422030" y="478302"/>
            <a:ext cx="11197883" cy="5563061"/>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Aims and Objectives</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The aim of this analysis is to gain insights from the dataset by addressing the following objectives: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Analyze the number of casualties (minor, serious, fatal, numbers injured, numbers killed) for each quarters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Investigate how different vehicles types contribute to road traffic casualties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Compare the number of male/female casualties to understand any patterns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Determine states with the highest casualties and their causative factors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Assess whether an increase in population affect number of road casualties</a:t>
            </a:r>
          </a:p>
        </p:txBody>
      </p:sp>
    </p:spTree>
    <p:extLst>
      <p:ext uri="{BB962C8B-B14F-4D97-AF65-F5344CB8AC3E}">
        <p14:creationId xmlns:p14="http://schemas.microsoft.com/office/powerpoint/2010/main" val="1066183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F23F5-BAFA-8B3D-3A03-86F6EE253700}"/>
              </a:ext>
            </a:extLst>
          </p:cNvPr>
          <p:cNvSpPr>
            <a:spLocks noGrp="1"/>
          </p:cNvSpPr>
          <p:nvPr>
            <p:ph idx="1"/>
          </p:nvPr>
        </p:nvSpPr>
        <p:spPr>
          <a:xfrm>
            <a:off x="422030" y="464233"/>
            <a:ext cx="11310425" cy="6147581"/>
          </a:xfrm>
        </p:spPr>
        <p:txBody>
          <a:bodyPr>
            <a:normAutofit/>
          </a:bodyPr>
          <a:lstStyle/>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Data Collection and Cleaning</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 dataset for this analysis was obtained from the </a:t>
            </a:r>
            <a:r>
              <a:rPr lang="en-US" sz="2400" b="1" dirty="0">
                <a:solidFill>
                  <a:schemeClr val="tx1"/>
                </a:solidFill>
                <a:latin typeface="Times New Roman" panose="02020603050405020304" pitchFamily="18" charset="0"/>
                <a:cs typeface="Times New Roman" panose="02020603050405020304" pitchFamily="18" charset="0"/>
              </a:rPr>
              <a:t>National Bureau of Statistics (NBS) Portal </a:t>
            </a:r>
            <a:r>
              <a:rPr lang="en-US" sz="2400" dirty="0">
                <a:solidFill>
                  <a:schemeClr val="tx1"/>
                </a:solidFill>
                <a:latin typeface="Times New Roman" panose="02020603050405020304" pitchFamily="18" charset="0"/>
                <a:cs typeface="Times New Roman" panose="02020603050405020304" pitchFamily="18" charset="0"/>
              </a:rPr>
              <a:t>and includes data for six quarters: </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Q1 2023, Q2 2023, Q3 2023, Q4 2023, Q1 2024, Q2 2024.</a:t>
            </a:r>
          </a:p>
          <a:p>
            <a:pPr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Dataset Overview</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 dataset consists of the following key information:</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Data on minor, serious, fatal crashes, as well as the number of injured, killed and people involved on state basis and casualties.</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Male and Female Casualties (both injured and killed) across all six quarters</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Details of the different types and categories of vehicles involved in road accidents for each quarters</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main causes of road crashes for each quarters</a:t>
            </a: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4055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0093B-808F-2C0D-7CFD-257344BF7D7B}"/>
              </a:ext>
            </a:extLst>
          </p:cNvPr>
          <p:cNvSpPr>
            <a:spLocks noGrp="1"/>
          </p:cNvSpPr>
          <p:nvPr>
            <p:ph idx="1"/>
          </p:nvPr>
        </p:nvSpPr>
        <p:spPr>
          <a:xfrm>
            <a:off x="422031" y="520505"/>
            <a:ext cx="11254154" cy="5978768"/>
          </a:xfrm>
        </p:spPr>
        <p:txBody>
          <a:bodyPr>
            <a:normAutofit lnSpcReduction="10000"/>
          </a:bodyPr>
          <a:lstStyle/>
          <a:p>
            <a:pPr algn="just">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Data Cleaning and Processing</a:t>
            </a:r>
          </a:p>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The dataset was loaded into Power Query in Power BI, where the following cleaning steps were applied:</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Null values were removed </a:t>
            </a:r>
          </a:p>
          <a:p>
            <a:pPr algn="just">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Column names were standardized for consistency</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Inconsistent decimal values were rounded to two decimal places for accuracy</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custom column titled “Quarters” was created to label each row with its respective quarter (</a:t>
            </a:r>
            <a:r>
              <a:rPr lang="en-US" sz="2400" dirty="0" err="1">
                <a:solidFill>
                  <a:schemeClr val="tx1"/>
                </a:solidFill>
                <a:latin typeface="Times New Roman" panose="02020603050405020304" pitchFamily="18" charset="0"/>
                <a:cs typeface="Times New Roman" panose="02020603050405020304" pitchFamily="18" charset="0"/>
              </a:rPr>
              <a:t>e.g</a:t>
            </a:r>
            <a:r>
              <a:rPr lang="en-US" sz="2400" dirty="0">
                <a:solidFill>
                  <a:schemeClr val="tx1"/>
                </a:solidFill>
                <a:latin typeface="Times New Roman" panose="02020603050405020304" pitchFamily="18" charset="0"/>
                <a:cs typeface="Times New Roman" panose="02020603050405020304" pitchFamily="18" charset="0"/>
              </a:rPr>
              <a:t>, “Q1 2024”).</a:t>
            </a:r>
          </a:p>
          <a:p>
            <a:pPr>
              <a:buClr>
                <a:schemeClr val="tx1"/>
              </a:buClr>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To simplify analysis, the following </a:t>
            </a:r>
            <a:r>
              <a:rPr lang="en-US" sz="2400" b="1" dirty="0">
                <a:solidFill>
                  <a:schemeClr val="tx1"/>
                </a:solidFill>
                <a:latin typeface="Times New Roman" panose="02020603050405020304" pitchFamily="18" charset="0"/>
                <a:cs typeface="Times New Roman" panose="02020603050405020304" pitchFamily="18" charset="0"/>
              </a:rPr>
              <a:t>data transformations</a:t>
            </a:r>
            <a:r>
              <a:rPr lang="en-US" sz="2400" dirty="0">
                <a:solidFill>
                  <a:schemeClr val="tx1"/>
                </a:solidFill>
                <a:latin typeface="Times New Roman" panose="02020603050405020304" pitchFamily="18" charset="0"/>
                <a:cs typeface="Times New Roman" panose="02020603050405020304" pitchFamily="18" charset="0"/>
              </a:rPr>
              <a:t> were performed:</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Appending Queries: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six tables containing state &amp; different casualties were appended</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six tables containing causative factors of casualties were also appended</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This allowed for the calculation of fatal, serious, minor casualties as well as the number injured and killed individuals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295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A0F4C-345D-3754-D0CC-E1559A4793D8}"/>
              </a:ext>
            </a:extLst>
          </p:cNvPr>
          <p:cNvSpPr>
            <a:spLocks noGrp="1"/>
          </p:cNvSpPr>
          <p:nvPr>
            <p:ph idx="1"/>
          </p:nvPr>
        </p:nvSpPr>
        <p:spPr>
          <a:xfrm>
            <a:off x="562708" y="371061"/>
            <a:ext cx="11043138" cy="6374296"/>
          </a:xfrm>
        </p:spPr>
        <p:txBody>
          <a:bodyPr>
            <a:normAutofit/>
          </a:bodyPr>
          <a:lstStyle/>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Vehicles Classifications: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13 types of vehicles were grouped into six categories: Car, Bike, Commercial, Bus, Bicycle and Others.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Four vehicle categories were further grouped into Private and Public classifications</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Sex Distribution Simplifications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Casualty data initially split into Male Adult, Male Child, Female Adult and Female Child was grouped into Male and Female for a clearer gender based analysis</a:t>
            </a:r>
          </a:p>
          <a:p>
            <a:pPr>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External Data Integration</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An external dataset containing population data from 2006 to 2016 was introduced. Using historical trends, an estimated 2025 population was determined in excel using data Forecasting and imported into power BI to analyze the relationship between population growth and road casualties.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 visited the FRSC office to verify how severity of accidents </a:t>
            </a:r>
            <a:r>
              <a:rPr lang="en-US" sz="2400">
                <a:solidFill>
                  <a:schemeClr val="tx1"/>
                </a:solidFill>
                <a:latin typeface="Times New Roman" panose="02020603050405020304" pitchFamily="18" charset="0"/>
                <a:cs typeface="Times New Roman" panose="02020603050405020304" pitchFamily="18" charset="0"/>
              </a:rPr>
              <a:t>were measured.</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1500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916CF5-2F4A-6684-6F3E-989E9C4D5421}"/>
              </a:ext>
            </a:extLst>
          </p:cNvPr>
          <p:cNvSpPr>
            <a:spLocks noGrp="1"/>
          </p:cNvSpPr>
          <p:nvPr>
            <p:ph idx="1"/>
          </p:nvPr>
        </p:nvSpPr>
        <p:spPr>
          <a:xfrm>
            <a:off x="492369" y="464233"/>
            <a:ext cx="11226019" cy="5922497"/>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Key Findings and Insights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Among all the vehicle types, cars recorded the highest number of casualties, indicating their significant role in road accidents.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top five states with the highest recorded causative factors of road accidents are FCT, Ogun, Nasarawa, Kaduna, and Jigawa</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Men account for 81.4% of casualties, while women make up 18.6%, showing that in every 10 accidents, about 8 male casualties are involved</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Kano, despite having the highest population of over 15 million, recorded 2,109 casualties, whereas Kaduna with a smaller population of 10 million, recorded over 6,341 casualties, this reveals that population does not affect the rate of accident based on my analysis</a:t>
            </a:r>
          </a:p>
        </p:txBody>
      </p:sp>
    </p:spTree>
    <p:extLst>
      <p:ext uri="{BB962C8B-B14F-4D97-AF65-F5344CB8AC3E}">
        <p14:creationId xmlns:p14="http://schemas.microsoft.com/office/powerpoint/2010/main" val="421829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26A0C2-BC13-D247-852C-A01B0B499E5A}"/>
              </a:ext>
            </a:extLst>
          </p:cNvPr>
          <p:cNvSpPr>
            <a:spLocks noGrp="1"/>
          </p:cNvSpPr>
          <p:nvPr>
            <p:ph idx="1"/>
          </p:nvPr>
        </p:nvSpPr>
        <p:spPr>
          <a:xfrm>
            <a:off x="677333" y="365760"/>
            <a:ext cx="10998852" cy="6386731"/>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Analysis </a:t>
            </a: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EA24275-76FF-77BF-4C1B-6A8F4B94BFB5}"/>
              </a:ext>
            </a:extLst>
          </p:cNvPr>
          <p:cNvPicPr>
            <a:picLocks noChangeAspect="1"/>
          </p:cNvPicPr>
          <p:nvPr/>
        </p:nvPicPr>
        <p:blipFill rotWithShape="1">
          <a:blip r:embed="rId2">
            <a:extLst>
              <a:ext uri="{28A0092B-C50C-407E-A947-70E740481C1C}">
                <a14:useLocalDpi xmlns:a14="http://schemas.microsoft.com/office/drawing/2010/main" val="0"/>
              </a:ext>
            </a:extLst>
          </a:blip>
          <a:srcRect l="10846" t="13521" r="15423" b="13007"/>
          <a:stretch/>
        </p:blipFill>
        <p:spPr>
          <a:xfrm>
            <a:off x="956602" y="984739"/>
            <a:ext cx="10170943" cy="5401994"/>
          </a:xfrm>
          <a:prstGeom prst="rect">
            <a:avLst/>
          </a:prstGeom>
        </p:spPr>
      </p:pic>
    </p:spTree>
    <p:extLst>
      <p:ext uri="{BB962C8B-B14F-4D97-AF65-F5344CB8AC3E}">
        <p14:creationId xmlns:p14="http://schemas.microsoft.com/office/powerpoint/2010/main" val="262681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DD8B92-4A4A-10E0-C69B-89C14D91AD8C}"/>
              </a:ext>
            </a:extLst>
          </p:cNvPr>
          <p:cNvSpPr>
            <a:spLocks noGrp="1"/>
          </p:cNvSpPr>
          <p:nvPr>
            <p:ph idx="1"/>
          </p:nvPr>
        </p:nvSpPr>
        <p:spPr>
          <a:xfrm>
            <a:off x="715617" y="424070"/>
            <a:ext cx="10749552" cy="6047067"/>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Recommendations</a:t>
            </a:r>
            <a:r>
              <a:rPr lang="en-US" sz="2400" b="1" dirty="0">
                <a:solidFill>
                  <a:schemeClr val="tx1"/>
                </a:solidFill>
                <a:latin typeface="Times New Roman" panose="02020603050405020304" pitchFamily="18" charset="0"/>
                <a:cs typeface="Times New Roman" panose="02020603050405020304" pitchFamily="18" charset="0"/>
              </a:rPr>
              <a:t> </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Authorities should enforce speed limits, seatbelt use, and penalties for reckless driving, especially in high risk states like FCT, Ogun, Nasarawa, Kaduna and Jigawa</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Enhancing road conditions, and traffic management systems in accident prone areas can reduce crashes. Kaduna with its high casualty rate, may require urgent road safety improvement</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Since men account for higher percent of casualties, campaigns should focus on promoting safer driving habits among male drivers especially commercial vehicles operators</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Use radio, TV, and social media to educate road users on the risks of over-speeding, dangerous driving, and ignoring road signs</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Enforce regular </a:t>
            </a:r>
            <a:r>
              <a:rPr lang="en-US" sz="2200" dirty="0" err="1">
                <a:solidFill>
                  <a:schemeClr val="tx1"/>
                </a:solidFill>
                <a:latin typeface="Times New Roman" panose="02020603050405020304" pitchFamily="18" charset="0"/>
                <a:cs typeface="Times New Roman" panose="02020603050405020304" pitchFamily="18" charset="0"/>
              </a:rPr>
              <a:t>tyre</a:t>
            </a:r>
            <a:r>
              <a:rPr lang="en-US" sz="2200" dirty="0">
                <a:solidFill>
                  <a:schemeClr val="tx1"/>
                </a:solidFill>
                <a:latin typeface="Times New Roman" panose="02020603050405020304" pitchFamily="18" charset="0"/>
                <a:cs typeface="Times New Roman" panose="02020603050405020304" pitchFamily="18" charset="0"/>
              </a:rPr>
              <a:t> inspections, especially for commercial vehicles. Educate drivers on </a:t>
            </a:r>
            <a:r>
              <a:rPr lang="en-US" sz="2200" dirty="0" err="1">
                <a:solidFill>
                  <a:schemeClr val="tx1"/>
                </a:solidFill>
                <a:latin typeface="Times New Roman" panose="02020603050405020304" pitchFamily="18" charset="0"/>
                <a:cs typeface="Times New Roman" panose="02020603050405020304" pitchFamily="18" charset="0"/>
              </a:rPr>
              <a:t>tyre</a:t>
            </a:r>
            <a:r>
              <a:rPr lang="en-US" sz="2200" dirty="0">
                <a:solidFill>
                  <a:schemeClr val="tx1"/>
                </a:solidFill>
                <a:latin typeface="Times New Roman" panose="02020603050405020304" pitchFamily="18" charset="0"/>
                <a:cs typeface="Times New Roman" panose="02020603050405020304" pitchFamily="18" charset="0"/>
              </a:rPr>
              <a:t> maintenance, the dangers of using expired or substandard </a:t>
            </a:r>
            <a:r>
              <a:rPr lang="en-US" sz="2200" dirty="0" err="1">
                <a:solidFill>
                  <a:schemeClr val="tx1"/>
                </a:solidFill>
                <a:latin typeface="Times New Roman" panose="02020603050405020304" pitchFamily="18" charset="0"/>
                <a:cs typeface="Times New Roman" panose="02020603050405020304" pitchFamily="18" charset="0"/>
              </a:rPr>
              <a:t>tyres</a:t>
            </a:r>
            <a:r>
              <a:rPr lang="en-US" sz="2200" dirty="0">
                <a:solidFill>
                  <a:schemeClr val="tx1"/>
                </a:solidFill>
                <a:latin typeface="Times New Roman" panose="02020603050405020304" pitchFamily="18" charset="0"/>
                <a:cs typeface="Times New Roman" panose="02020603050405020304" pitchFamily="18" charset="0"/>
              </a:rPr>
              <a:t> and proper inflation to prevent </a:t>
            </a:r>
            <a:r>
              <a:rPr lang="en-US" sz="2200" dirty="0" err="1">
                <a:solidFill>
                  <a:schemeClr val="tx1"/>
                </a:solidFill>
                <a:latin typeface="Times New Roman" panose="02020603050405020304" pitchFamily="18" charset="0"/>
                <a:cs typeface="Times New Roman" panose="02020603050405020304" pitchFamily="18" charset="0"/>
              </a:rPr>
              <a:t>tyre</a:t>
            </a:r>
            <a:r>
              <a:rPr lang="en-US" sz="2200" dirty="0">
                <a:solidFill>
                  <a:schemeClr val="tx1"/>
                </a:solidFill>
                <a:latin typeface="Times New Roman" panose="02020603050405020304" pitchFamily="18" charset="0"/>
                <a:cs typeface="Times New Roman" panose="02020603050405020304" pitchFamily="18" charset="0"/>
              </a:rPr>
              <a:t> burst</a:t>
            </a:r>
          </a:p>
          <a:p>
            <a:pPr>
              <a:buClr>
                <a:schemeClr val="tx1"/>
              </a:buClr>
              <a:buFont typeface="Arial" panose="020B0604020202020204" pitchFamily="34" charset="0"/>
              <a:buChar char="•"/>
            </a:pPr>
            <a:r>
              <a:rPr lang="en-US" sz="2200" dirty="0">
                <a:solidFill>
                  <a:schemeClr val="tx1"/>
                </a:solidFill>
                <a:latin typeface="Times New Roman" panose="02020603050405020304" pitchFamily="18" charset="0"/>
                <a:cs typeface="Times New Roman" panose="02020603050405020304" pitchFamily="18" charset="0"/>
              </a:rPr>
              <a:t>Government should upgrade and maintain road signs, ensuring they are visible and properly placed.</a:t>
            </a:r>
          </a:p>
        </p:txBody>
      </p:sp>
    </p:spTree>
    <p:extLst>
      <p:ext uri="{BB962C8B-B14F-4D97-AF65-F5344CB8AC3E}">
        <p14:creationId xmlns:p14="http://schemas.microsoft.com/office/powerpoint/2010/main" val="183526266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245</TotalTime>
  <Words>985</Words>
  <Application>Microsoft Office PowerPoint</Application>
  <PresentationFormat>Widescreen</PresentationFormat>
  <Paragraphs>79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Bola</dc:creator>
  <cp:lastModifiedBy>Bola</cp:lastModifiedBy>
  <cp:revision>15</cp:revision>
  <dcterms:created xsi:type="dcterms:W3CDTF">2025-03-31T20:16:33Z</dcterms:created>
  <dcterms:modified xsi:type="dcterms:W3CDTF">2025-04-02T10:20:14Z</dcterms:modified>
</cp:coreProperties>
</file>