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9" r:id="rId3"/>
    <p:sldId id="426" r:id="rId4"/>
    <p:sldId id="433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62" r:id="rId14"/>
    <p:sldId id="765" r:id="rId15"/>
    <p:sldId id="764" r:id="rId16"/>
    <p:sldId id="766" r:id="rId17"/>
    <p:sldId id="767" r:id="rId18"/>
    <p:sldId id="768" r:id="rId19"/>
    <p:sldId id="763" r:id="rId20"/>
    <p:sldId id="769" r:id="rId21"/>
    <p:sldId id="770" r:id="rId22"/>
    <p:sldId id="771" r:id="rId23"/>
    <p:sldId id="772" r:id="rId24"/>
    <p:sldId id="773" r:id="rId25"/>
    <p:sldId id="774" r:id="rId26"/>
    <p:sldId id="775" r:id="rId27"/>
    <p:sldId id="776" r:id="rId28"/>
    <p:sldId id="777" r:id="rId29"/>
    <p:sldId id="778" r:id="rId30"/>
    <p:sldId id="781" r:id="rId31"/>
    <p:sldId id="782" r:id="rId32"/>
    <p:sldId id="783" r:id="rId33"/>
    <p:sldId id="784" r:id="rId34"/>
    <p:sldId id="785" r:id="rId35"/>
    <p:sldId id="786" r:id="rId36"/>
    <p:sldId id="787" r:id="rId37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245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Times New Roman" panose="02020603050405020304" charset="0"/>
              </a:rPr>
            </a:fld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Times New Roman" panose="02020603050405020304" charset="0"/>
              </a:rPr>
            </a:fld>
            <a:endParaRPr lang="zh-CN" altLang="en-US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新宋体" panose="02010609030101010101" charset="-122"/>
                <a:ea typeface="新宋体" panose="02010609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新宋体" panose="02010609030101010101" charset="-122"/>
                <a:ea typeface="新宋体" panose="02010609030101010101" charset="-122"/>
              </a:defRPr>
            </a:lvl1pPr>
          </a:lstStyle>
          <a:p>
            <a:fld id="{18BCE64A-1839-421E-9140-DE036AC89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新宋体" panose="02010609030101010101" charset="-122"/>
                <a:ea typeface="新宋体" panose="02010609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新宋体" panose="02010609030101010101" charset="-122"/>
                <a:ea typeface="新宋体" panose="02010609030101010101" charset="-122"/>
              </a:defRPr>
            </a:lvl1pPr>
          </a:lstStyle>
          <a:p>
            <a:fld id="{F84604B2-A718-48CF-B433-0A1E6461BB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新宋体" panose="02010609030101010101" charset="-122"/>
        <a:ea typeface="新宋体" panose="0201060903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新宋体" panose="02010609030101010101" charset="-122"/>
        <a:ea typeface="新宋体" panose="0201060903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新宋体" panose="02010609030101010101" charset="-122"/>
        <a:ea typeface="新宋体" panose="0201060903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新宋体" panose="02010609030101010101" charset="-122"/>
        <a:ea typeface="新宋体" panose="0201060903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新宋体" panose="02010609030101010101" charset="-122"/>
        <a:ea typeface="新宋体" panose="0201060903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新宋体" panose="02010609030101010101" charset="-122"/>
              </a:defRPr>
            </a:lvl1pPr>
          </a:lstStyle>
          <a:p>
            <a:fld id="{04120272-2835-4842-8E35-8C59A2C88C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新宋体" panose="02010609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新宋体" panose="02010609030101010101" charset="-122"/>
              </a:defRPr>
            </a:lvl1pPr>
          </a:lstStyle>
          <a:p>
            <a:fld id="{641050C2-F1F6-4BF5-9E37-ADE5BDD5D9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新宋体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jpeg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7.xml"/><Relationship Id="rId15" Type="http://schemas.openxmlformats.org/officeDocument/2006/relationships/image" Target="../media/image32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86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4.bin"/><Relationship Id="rId10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4.xml"/><Relationship Id="rId16" Type="http://schemas.openxmlformats.org/officeDocument/2006/relationships/image" Target="../media/image35.emf"/><Relationship Id="rId15" Type="http://schemas.openxmlformats.org/officeDocument/2006/relationships/tags" Target="../tags/tag93.xml"/><Relationship Id="rId14" Type="http://schemas.openxmlformats.org/officeDocument/2006/relationships/image" Target="../media/image34.emf"/><Relationship Id="rId13" Type="http://schemas.openxmlformats.org/officeDocument/2006/relationships/tags" Target="../tags/tag92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6.bin"/><Relationship Id="rId10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28.bin"/><Relationship Id="rId14" Type="http://schemas.openxmlformats.org/officeDocument/2006/relationships/tags" Target="../tags/tag100.xml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27.bin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0.bin"/><Relationship Id="rId14" Type="http://schemas.openxmlformats.org/officeDocument/2006/relationships/tags" Target="../tags/tag106.xml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29.bin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5.bin"/><Relationship Id="rId14" Type="http://schemas.openxmlformats.org/officeDocument/2006/relationships/tags" Target="../tags/tag119.xml"/><Relationship Id="rId13" Type="http://schemas.openxmlformats.org/officeDocument/2006/relationships/image" Target="../media/image42.jpeg"/><Relationship Id="rId12" Type="http://schemas.openxmlformats.org/officeDocument/2006/relationships/tags" Target="../tags/tag118.xml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36.bin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37.bin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39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image" Target="../media/image49.png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image" Target="../media/image48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1.bin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47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46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45.bin"/><Relationship Id="rId20" Type="http://schemas.openxmlformats.org/officeDocument/2006/relationships/tags" Target="../tags/tag152.xml"/><Relationship Id="rId2" Type="http://schemas.openxmlformats.org/officeDocument/2006/relationships/image" Target="../media/image2.png"/><Relationship Id="rId19" Type="http://schemas.openxmlformats.org/officeDocument/2006/relationships/image" Target="../media/image53.wmf"/><Relationship Id="rId18" Type="http://schemas.openxmlformats.org/officeDocument/2006/relationships/oleObject" Target="../embeddings/oleObject44.bin"/><Relationship Id="rId17" Type="http://schemas.openxmlformats.org/officeDocument/2006/relationships/tags" Target="../tags/tag151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43.bin"/><Relationship Id="rId14" Type="http://schemas.openxmlformats.org/officeDocument/2006/relationships/tags" Target="../tags/tag150.xml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42.bin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image" Target="../media/image59.png"/><Relationship Id="rId14" Type="http://schemas.openxmlformats.org/officeDocument/2006/relationships/tags" Target="../tags/tag158.xml"/><Relationship Id="rId13" Type="http://schemas.openxmlformats.org/officeDocument/2006/relationships/image" Target="../media/image58.png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5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51.bin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image" Target="../media/image2.png"/><Relationship Id="rId19" Type="http://schemas.openxmlformats.org/officeDocument/2006/relationships/tags" Target="../tags/tag167.xml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50.bin"/><Relationship Id="rId16" Type="http://schemas.openxmlformats.org/officeDocument/2006/relationships/tags" Target="../tags/tag166.xml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49.bin"/><Relationship Id="rId13" Type="http://schemas.openxmlformats.org/officeDocument/2006/relationships/tags" Target="../tags/tag165.xml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48.bin"/><Relationship Id="rId10" Type="http://schemas.openxmlformats.org/officeDocument/2006/relationships/tags" Target="../tags/tag16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182.xml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52.bin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image" Target="../media/image64.png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89.xml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55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54.bin"/><Relationship Id="rId13" Type="http://schemas.openxmlformats.org/officeDocument/2006/relationships/tags" Target="../tags/tag188.xml"/><Relationship Id="rId12" Type="http://schemas.openxmlformats.org/officeDocument/2006/relationships/image" Target="../media/image67.png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56.bin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6.png"/><Relationship Id="rId2" Type="http://schemas.openxmlformats.org/officeDocument/2006/relationships/image" Target="../media/image2.png"/><Relationship Id="rId19" Type="http://schemas.openxmlformats.org/officeDocument/2006/relationships/tags" Target="../tags/tag202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59.bin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77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20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0.w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62.bin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1.wmf"/><Relationship Id="rId12" Type="http://schemas.openxmlformats.org/officeDocument/2006/relationships/oleObject" Target="../embeddings/oleObject65.bin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66.bin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vmlDrawing" Target="../drawings/vmlDrawing2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4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67.bin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15" Type="http://schemas.openxmlformats.org/officeDocument/2006/relationships/tags" Target="../tags/tag232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70.bin"/><Relationship Id="rId12" Type="http://schemas.openxmlformats.org/officeDocument/2006/relationships/tags" Target="../tags/tag231.xml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69.bin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9.emf"/><Relationship Id="rId17" Type="http://schemas.openxmlformats.org/officeDocument/2006/relationships/tags" Target="../tags/tag238.xml"/><Relationship Id="rId16" Type="http://schemas.openxmlformats.org/officeDocument/2006/relationships/image" Target="../media/image88.emf"/><Relationship Id="rId15" Type="http://schemas.openxmlformats.org/officeDocument/2006/relationships/tags" Target="../tags/tag237.xml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72.bin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image" Target="../media/image84.wmf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91.emf"/><Relationship Id="rId16" Type="http://schemas.openxmlformats.org/officeDocument/2006/relationships/tags" Target="../tags/tag244.xml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90.emf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image" Target="../media/image84.wm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vmlDrawing" Target="../drawings/vmlDrawing1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25.xml"/><Relationship Id="rId3" Type="http://schemas.openxmlformats.org/officeDocument/2006/relationships/image" Target="../media/image3.png"/><Relationship Id="rId29" Type="http://schemas.openxmlformats.org/officeDocument/2006/relationships/image" Target="../media/image13.wmf"/><Relationship Id="rId28" Type="http://schemas.openxmlformats.org/officeDocument/2006/relationships/oleObject" Target="../embeddings/oleObject6.bin"/><Relationship Id="rId27" Type="http://schemas.openxmlformats.org/officeDocument/2006/relationships/tags" Target="../tags/tag24.xml"/><Relationship Id="rId26" Type="http://schemas.openxmlformats.org/officeDocument/2006/relationships/image" Target="../media/image12.wmf"/><Relationship Id="rId25" Type="http://schemas.openxmlformats.org/officeDocument/2006/relationships/oleObject" Target="../embeddings/oleObject5.bin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4.bin"/><Relationship Id="rId20" Type="http://schemas.openxmlformats.org/officeDocument/2006/relationships/tags" Target="../tags/tag21.xml"/><Relationship Id="rId2" Type="http://schemas.openxmlformats.org/officeDocument/2006/relationships/image" Target="../media/image2.png"/><Relationship Id="rId19" Type="http://schemas.openxmlformats.org/officeDocument/2006/relationships/tags" Target="../tags/tag20.xml"/><Relationship Id="rId18" Type="http://schemas.openxmlformats.org/officeDocument/2006/relationships/image" Target="../media/image10.emf"/><Relationship Id="rId17" Type="http://schemas.openxmlformats.org/officeDocument/2006/relationships/oleObject" Target="../embeddings/oleObject3.bin"/><Relationship Id="rId16" Type="http://schemas.openxmlformats.org/officeDocument/2006/relationships/tags" Target="../tags/tag19.xml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2.bin"/><Relationship Id="rId13" Type="http://schemas.openxmlformats.org/officeDocument/2006/relationships/tags" Target="../tags/tag18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1.bin"/><Relationship Id="rId10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7.xml"/><Relationship Id="rId3" Type="http://schemas.openxmlformats.org/officeDocument/2006/relationships/image" Target="../media/image3.png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7.bin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image" Target="../media/image2.png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7.png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2.png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52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5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10" Type="http://schemas.openxmlformats.org/officeDocument/2006/relationships/tags" Target="../tags/tag6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72.xml"/><Relationship Id="rId3" Type="http://schemas.openxmlformats.org/officeDocument/2006/relationships/image" Target="../media/image3.png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image" Target="../media/image24.wmf"/><Relationship Id="rId26" Type="http://schemas.openxmlformats.org/officeDocument/2006/relationships/oleObject" Target="../embeddings/oleObject17.bin"/><Relationship Id="rId25" Type="http://schemas.openxmlformats.org/officeDocument/2006/relationships/tags" Target="../tags/tag69.xml"/><Relationship Id="rId24" Type="http://schemas.openxmlformats.org/officeDocument/2006/relationships/image" Target="../media/image23.wmf"/><Relationship Id="rId23" Type="http://schemas.openxmlformats.org/officeDocument/2006/relationships/oleObject" Target="../embeddings/oleObject16.bin"/><Relationship Id="rId22" Type="http://schemas.openxmlformats.org/officeDocument/2006/relationships/tags" Target="../tags/tag68.xml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2.png"/><Relationship Id="rId19" Type="http://schemas.openxmlformats.org/officeDocument/2006/relationships/tags" Target="../tags/tag67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4.bin"/><Relationship Id="rId16" Type="http://schemas.openxmlformats.org/officeDocument/2006/relationships/tags" Target="../tags/tag66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13.bin"/><Relationship Id="rId13" Type="http://schemas.openxmlformats.org/officeDocument/2006/relationships/tags" Target="../tags/tag65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10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9" Type="http://schemas.openxmlformats.org/officeDocument/2006/relationships/vmlDrawing" Target="../drawings/vmlDrawing6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23.bin"/><Relationship Id="rId25" Type="http://schemas.openxmlformats.org/officeDocument/2006/relationships/tags" Target="../tags/tag81.xml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22.bin"/><Relationship Id="rId22" Type="http://schemas.openxmlformats.org/officeDocument/2006/relationships/tags" Target="../tags/tag80.xml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21.bin"/><Relationship Id="rId2" Type="http://schemas.openxmlformats.org/officeDocument/2006/relationships/image" Target="../media/image2.png"/><Relationship Id="rId19" Type="http://schemas.openxmlformats.org/officeDocument/2006/relationships/tags" Target="../tags/tag79.xml"/><Relationship Id="rId18" Type="http://schemas.openxmlformats.org/officeDocument/2006/relationships/image" Target="../media/image27.png"/><Relationship Id="rId17" Type="http://schemas.openxmlformats.org/officeDocument/2006/relationships/oleObject" Target="../embeddings/oleObject20.bin"/><Relationship Id="rId16" Type="http://schemas.openxmlformats.org/officeDocument/2006/relationships/tags" Target="../tags/tag78.xml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19.bin"/><Relationship Id="rId13" Type="http://schemas.openxmlformats.org/officeDocument/2006/relationships/tags" Target="../tags/tag77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10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350" y="6454485"/>
            <a:ext cx="12192000" cy="415497"/>
            <a:chOff x="0" y="6477345"/>
            <a:chExt cx="12192000" cy="415497"/>
          </a:xfrm>
        </p:grpSpPr>
        <p:sp>
          <p:nvSpPr>
            <p:cNvPr id="2" name="文本框 1"/>
            <p:cNvSpPr txBox="1"/>
            <p:nvPr/>
          </p:nvSpPr>
          <p:spPr>
            <a:xfrm>
              <a:off x="0" y="6477345"/>
              <a:ext cx="12192000" cy="40010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84670" y="6492733"/>
              <a:ext cx="1843236" cy="400109"/>
              <a:chOff x="76140" y="6477345"/>
              <a:chExt cx="1947504" cy="400109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40" y="6477345"/>
                <a:ext cx="400109" cy="40010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</a:blip>
              <a:srcRect l="1" t="6582" r="-25334" b="26979"/>
              <a:stretch>
                <a:fillRect/>
              </a:stretch>
            </p:blipFill>
            <p:spPr>
              <a:xfrm rot="200163">
                <a:off x="414610" y="6477345"/>
                <a:ext cx="724874" cy="380655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14" t="12432" r="55484" b="78542"/>
              <a:stretch>
                <a:fillRect/>
              </a:stretch>
            </p:blipFill>
            <p:spPr>
              <a:xfrm rot="1259126">
                <a:off x="895509" y="6508504"/>
                <a:ext cx="402920" cy="310802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4" cstate="print"/>
              <a:srcRect t="-1" b="16526"/>
              <a:stretch>
                <a:fillRect/>
              </a:stretch>
            </p:blipFill>
            <p:spPr>
              <a:xfrm rot="436491">
                <a:off x="1256498" y="6481317"/>
                <a:ext cx="388026" cy="326437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5" cstate="print"/>
              <a:srcRect t="18211" b="8984"/>
              <a:stretch>
                <a:fillRect/>
              </a:stretch>
            </p:blipFill>
            <p:spPr>
              <a:xfrm>
                <a:off x="1554468" y="6496881"/>
                <a:ext cx="469176" cy="341581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/>
        </p:nvSpPr>
        <p:spPr>
          <a:xfrm>
            <a:off x="3539490" y="2745105"/>
            <a:ext cx="5435600" cy="858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600" b="1"/>
              <a:t>第1章</a:t>
            </a:r>
            <a:endParaRPr lang="zh-CN" altLang="en-US" sz="3600" b="1"/>
          </a:p>
          <a:p>
            <a:pPr algn="ctr"/>
            <a:endParaRPr lang="zh-CN" altLang="en-US" sz="3600" b="1"/>
          </a:p>
          <a:p>
            <a:pPr algn="ctr"/>
            <a:r>
              <a:rPr lang="zh-CN" altLang="en-US" sz="3600" b="1"/>
              <a:t>矢量分析</a:t>
            </a:r>
            <a:endParaRPr lang="zh-CN" altLang="en-US" sz="36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70"/>
            <a:ext cx="12197715" cy="2656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234505" name="Text Box 9"/>
          <p:cNvSpPr txBox="1"/>
          <p:nvPr>
            <p:custDataLst>
              <p:tags r:id="rId9"/>
            </p:custDataLst>
          </p:nvPr>
        </p:nvSpPr>
        <p:spPr>
          <a:xfrm>
            <a:off x="500380" y="643255"/>
            <a:ext cx="9796780" cy="46488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atinLnBrk="1"/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spcAft>
                <a:spcPts val="18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外积运算规则：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zh-CN" altLang="en-US" sz="2200" b="1" dirty="0">
              <a:solidFill>
                <a:schemeClr val="fol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zh-CN" altLang="en-US" sz="2200" b="1" dirty="0">
              <a:solidFill>
                <a:schemeClr val="fol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zh-CN" altLang="en-US" sz="2200" b="1" dirty="0">
              <a:solidFill>
                <a:schemeClr val="fol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zh-CN" altLang="en-US" sz="2200" b="1" dirty="0">
              <a:solidFill>
                <a:schemeClr val="fol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en-US" altLang="zh-CN" sz="2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endParaRPr lang="en-US" altLang="zh-CN" sz="2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/>
            <a:r>
              <a:rPr lang="zh-CN" altLang="en-US" sz="2200" b="1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endParaRPr lang="zh-CN" altLang="en-US" sz="2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200" b="1" dirty="0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当 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i="1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均不为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时，若</a:t>
            </a:r>
            <a:r>
              <a:rPr lang="zh-CN" altLang="en-US" sz="2400" b="1" i="1" dirty="0">
                <a:latin typeface="Arial" panose="020B0604020202020204" pitchFamily="34" charset="0"/>
                <a:ea typeface="楷体_GB2312" pitchFamily="49" charset="-122"/>
              </a:rPr>
              <a:t>       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，则矢量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矢量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平行</a:t>
            </a:r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    注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：两个矢量的外积，结果仍为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矢量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34507" name="Object 11"/>
          <p:cNvGraphicFramePr/>
          <p:nvPr>
            <p:custDataLst>
              <p:tags r:id="rId10"/>
            </p:custDataLst>
          </p:nvPr>
        </p:nvGraphicFramePr>
        <p:xfrm>
          <a:off x="2172335" y="1466215"/>
          <a:ext cx="82105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4660900" imgH="1016000" progId="Equation.DSMT4">
                  <p:embed/>
                </p:oleObj>
              </mc:Choice>
              <mc:Fallback>
                <p:oleObj name="" r:id="rId11" imgW="4660900" imgH="1016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2335" y="1466215"/>
                        <a:ext cx="8210550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1" name="Object 15"/>
          <p:cNvGraphicFramePr/>
          <p:nvPr>
            <p:custDataLst>
              <p:tags r:id="rId13"/>
            </p:custDataLst>
          </p:nvPr>
        </p:nvGraphicFramePr>
        <p:xfrm>
          <a:off x="4429125" y="4162743"/>
          <a:ext cx="10620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621030" imgH="177800" progId="Equation.DSMT4">
                  <p:embed/>
                </p:oleObj>
              </mc:Choice>
              <mc:Fallback>
                <p:oleObj name="" r:id="rId14" imgW="62103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29125" y="4162743"/>
                        <a:ext cx="1062038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2" name="Rectangle 16"/>
          <p:cNvSpPr/>
          <p:nvPr>
            <p:custDataLst>
              <p:tags r:id="rId16"/>
            </p:custDataLst>
          </p:nvPr>
        </p:nvSpPr>
        <p:spPr>
          <a:xfrm>
            <a:off x="766445" y="3786505"/>
            <a:ext cx="8511540" cy="178562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charRg st="1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505">
                                            <p:txEl>
                                              <p:charRg st="1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4505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charRg st="2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4505">
                                            <p:txEl>
                                              <p:charRg st="2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05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05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9182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500380" y="1445895"/>
            <a:ext cx="703961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在确定空间区域上的每一点有确定矢量与对应，称该空间区域上定义了一个矢量场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矢量线上每一点的切线方向为该点矢量场的方向。矢量线的疏密代表该点矢量场的大小。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" name="Object 9"/>
          <p:cNvGraphicFramePr/>
          <p:nvPr>
            <p:custDataLst>
              <p:tags r:id="rId10"/>
            </p:custDataLst>
          </p:nvPr>
        </p:nvGraphicFramePr>
        <p:xfrm>
          <a:off x="553720" y="2701290"/>
          <a:ext cx="75755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3234055" imgH="266065" progId="Equation.3">
                  <p:embed/>
                </p:oleObj>
              </mc:Choice>
              <mc:Fallback>
                <p:oleObj name="" r:id="rId11" imgW="3234055" imgH="266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720" y="2701290"/>
                        <a:ext cx="757555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1.2.1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矢量场与矢量线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320405" y="675640"/>
            <a:ext cx="3287395" cy="24695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20405" y="3263265"/>
            <a:ext cx="3478530" cy="261239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>
          <a:xfrm>
            <a:off x="8655685" y="5895340"/>
            <a:ext cx="3449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三维矢量场的散度和旋度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1.2.1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标量场的梯度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500380" y="1445895"/>
            <a:ext cx="1051814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标量场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的梯度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是标量函数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_GB2312"/>
                <a:cs typeface="Times New Roman" panose="02020603050405020304" charset="0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的最大空间增加率，其方向为其变化率最大的方向。是空间某点标量函数</a:t>
            </a:r>
            <a:r>
              <a:rPr lang="zh-CN" altLang="en-US"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_GB2312"/>
                <a:cs typeface="Times New Roman" panose="02020603050405020304" charset="0"/>
                <a:sym typeface="+mn-ea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沿三个坐标轴方向变化率的矢量和。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梯度即陡度(gradient)的模或大小为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" name="对象 3481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816860" y="2769235"/>
          <a:ext cx="670433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2" imgW="3947795" imgH="431800" progId="Equation.3">
                  <p:embed/>
                </p:oleObj>
              </mc:Choice>
              <mc:Fallback>
                <p:oleObj name="" r:id="rId12" imgW="394779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6860" y="2769235"/>
                        <a:ext cx="670433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3482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205923" y="4600258"/>
          <a:ext cx="2808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1397000" imgH="304800" progId="Equation.3">
                  <p:embed/>
                </p:oleObj>
              </mc:Choice>
              <mc:Fallback>
                <p:oleObj name="" r:id="rId15" imgW="1397000" imgH="304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5923" y="4600258"/>
                        <a:ext cx="2808287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1.2.1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标量场的梯度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500380" y="1445895"/>
            <a:ext cx="1051814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标量场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的梯度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是标量函数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_GB2312"/>
                <a:cs typeface="Times New Roman" panose="02020603050405020304" charset="0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的最大空间增加率，其方向为其变化率最大的方向。是空间某点标量函数</a:t>
            </a:r>
            <a:r>
              <a:rPr lang="zh-CN" altLang="en-US"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_GB2312"/>
                <a:cs typeface="Times New Roman" panose="02020603050405020304" charset="0"/>
                <a:sym typeface="+mn-ea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沿三个坐标轴方向变化率的矢量和。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梯度即陡度(gradient)的模或大小为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" name="对象 3481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816860" y="2769235"/>
          <a:ext cx="670433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2" imgW="3947795" imgH="431800" progId="Equation.3">
                  <p:embed/>
                </p:oleObj>
              </mc:Choice>
              <mc:Fallback>
                <p:oleObj name="" r:id="rId12" imgW="394779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6860" y="2769235"/>
                        <a:ext cx="670433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3482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691698" y="4461828"/>
          <a:ext cx="2808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1397000" imgH="304800" progId="Equation.3">
                  <p:embed/>
                </p:oleObj>
              </mc:Choice>
              <mc:Fallback>
                <p:oleObj name="" r:id="rId15" imgW="1397000" imgH="304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1698" y="4461828"/>
                        <a:ext cx="2808287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1.2.2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矢量场的散度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500380" y="1445895"/>
            <a:ext cx="1051814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以空间任意一点为中心做闭合曲面，则矢量函数F(x, y,z)的散度定义为空间某点附近单位体积矢量函数的通量，即通量体密度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在直角坐标系内有：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如果矢量场在空间某一点的㪚度大于零，则在这一点一定有正的“源”，它向外发出一系列的流线，也就是矢量线；反之，这个点处有“汇”，它要吸收周围的流线，或者说矢量线要汇入此处。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0485" name="对象 3686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178810" y="2367280"/>
          <a:ext cx="539153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2" imgW="3022600" imgH="520700" progId="Equation.3">
                  <p:embed/>
                </p:oleObj>
              </mc:Choice>
              <mc:Fallback>
                <p:oleObj name="" r:id="rId12" imgW="3022600" imgH="520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78810" y="2367280"/>
                        <a:ext cx="539153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2375" y="3530918"/>
          <a:ext cx="4424916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4" imgW="3035300" imgH="889000" progId="Equation.DSMT4">
                  <p:embed/>
                </p:oleObj>
              </mc:Choice>
              <mc:Fallback>
                <p:oleObj name="" r:id="rId14" imgW="3035300" imgH="889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62375" y="3530918"/>
                        <a:ext cx="4424916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1.2.3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矢量场的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旋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度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00380" y="1445895"/>
            <a:ext cx="9035415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矢量场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F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(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x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, 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y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,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z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)沿闭合路径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l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的环量或环流定义为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如果要精细地考量矢量场中任意一点是否有旋涡，就必须引入旋度的概念。矢量场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F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(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x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, 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y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,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z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的旋度定义为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此式表明，矢量场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旋度仍然是一个矢量。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矢量场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F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(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x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, 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y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,</a:t>
            </a:r>
            <a:r>
              <a:rPr sz="2400" b="1" i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z</a:t>
            </a:r>
            <a:r>
              <a:rPr sz="2400" b="1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sym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的旋度的大小为在空间某点单位面积的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的环量（环流）最大值，即环量面密度，其方向是环量为最大值时面元矢量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dS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的法线上单位矢量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的方向。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1509" name="对象 3789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782060" y="3559810"/>
          <a:ext cx="382270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082800" imgH="482600" progId="Equation.3">
                  <p:embed/>
                </p:oleObj>
              </mc:Choice>
              <mc:Fallback>
                <p:oleObj name="" r:id="rId7" imgW="20828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2060" y="3559810"/>
                        <a:ext cx="3822700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4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392295" y="2067560"/>
          <a:ext cx="302831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1370965" imgH="292100" progId="Equation.3">
                  <p:embed/>
                </p:oleObj>
              </mc:Choice>
              <mc:Fallback>
                <p:oleObj name="" r:id="rId10" imgW="1370965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92295" y="2067560"/>
                        <a:ext cx="3028315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461" descr="环流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r="57360"/>
          <a:stretch>
            <a:fillRect/>
          </a:stretch>
        </p:blipFill>
        <p:spPr>
          <a:xfrm>
            <a:off x="9536430" y="3273425"/>
            <a:ext cx="2498725" cy="2070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19" name="对象 3277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21533" y="681990"/>
          <a:ext cx="217805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719580" imgH="1682750" progId="">
                  <p:embed/>
                </p:oleObj>
              </mc:Choice>
              <mc:Fallback>
                <p:oleObj name="" r:id="rId15" imgW="1719580" imgH="168275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21533" y="681990"/>
                        <a:ext cx="2178050" cy="2132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1.2.3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矢量场的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旋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度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00380" y="1445895"/>
            <a:ext cx="9035415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627380" y="1572895"/>
            <a:ext cx="10798175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在直角坐标系内写为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该旋度的各分量为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沿着与它垂直方向上分量变化率的代数和，亦即旋度是表明矢量场旋转程度的最大环量面密度矢量，可用它来表示在空间各点矢量场F的旋涡强度与其旋涡源的关系。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8" name="对象 3789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79345" y="2204720"/>
          <a:ext cx="6898005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921000" imgH="965200" progId="Equation.3">
                  <p:embed/>
                </p:oleObj>
              </mc:Choice>
              <mc:Fallback>
                <p:oleObj name="" r:id="rId8" imgW="2921000" imgH="965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9345" y="2204720"/>
                        <a:ext cx="6898005" cy="2104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0" y="5080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1.2</a:t>
            </a:r>
            <a:r>
              <a:rPr lang="zh-CN" altLang="en-US" sz="2800" dirty="0" err="1"/>
              <a:t>、</a:t>
            </a:r>
            <a:r>
              <a:rPr lang="zh-CN" sz="2800" dirty="0" err="1"/>
              <a:t>标量场的梯度、矢量场的散度与旋度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1.2.4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标量场的拉普拉斯运算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00380" y="1445895"/>
            <a:ext cx="9035415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627380" y="1572895"/>
            <a:ext cx="10798175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</a:rPr>
              <a:t>二阶微分算子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也称为Laplace算子。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作用于标量函数：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作用于矢量函数：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3555" name="对象 3993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482658" y="1969453"/>
          <a:ext cx="52260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8" imgW="2870200" imgH="457200" progId="Equation.3">
                  <p:embed/>
                </p:oleObj>
              </mc:Choice>
              <mc:Fallback>
                <p:oleObj name="" r:id="rId8" imgW="28702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2658" y="1969453"/>
                        <a:ext cx="522605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6940" y="3850958"/>
          <a:ext cx="273805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0" imgW="1536700" imgH="444500" progId="Equation.DSMT4">
                  <p:embed/>
                </p:oleObj>
              </mc:Choice>
              <mc:Fallback>
                <p:oleObj name="" r:id="rId10" imgW="1536700" imgH="4445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6940" y="3850958"/>
                        <a:ext cx="2738058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5457508"/>
          <a:ext cx="34344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2" imgW="2019300" imgH="254000" progId="Equation.DSMT4">
                  <p:embed/>
                </p:oleObj>
              </mc:Choice>
              <mc:Fallback>
                <p:oleObj name="" r:id="rId12" imgW="2019300" imgH="2540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78325" y="5457508"/>
                        <a:ext cx="34344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1.3.1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高斯散度定理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矢量场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散度的体积分等于该矢量穿出包围体积的封闭曲面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 S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的总通量，即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5333" y="2396490"/>
          <a:ext cx="226631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1320165" imgH="292100" progId="Equation.DSMT4">
                  <p:embed/>
                </p:oleObj>
              </mc:Choice>
              <mc:Fallback>
                <p:oleObj name="" r:id="rId10" imgW="1320165" imgH="2921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5333" y="2396490"/>
                        <a:ext cx="226631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custDataLst>
              <p:tags r:id="rId12"/>
            </p:custDataLst>
          </p:nvPr>
        </p:nvSpPr>
        <p:spPr>
          <a:xfrm>
            <a:off x="836930" y="311150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上式称为高斯散度定理，其中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为包围体积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V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的闭合面，其面元矢量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dS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的方向为闭合曲面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的外法线方向</a:t>
            </a:r>
            <a:r>
              <a:rPr kumimoji="0" 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。</a:t>
            </a:r>
            <a:endParaRPr kumimoji="0" lang="zh-CN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70695" y="3962400"/>
            <a:ext cx="2019300" cy="192405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1.3</a:t>
            </a:r>
            <a:r>
              <a:rPr lang="zh-CN" altLang="en-US" sz="2800" dirty="0" err="1"/>
              <a:t>、</a:t>
            </a:r>
            <a:r>
              <a:rPr lang="zh-CN" sz="2800" dirty="0" err="1"/>
              <a:t>矢量积分定理</a:t>
            </a:r>
            <a:endParaRPr lang="zh-CN" sz="2800" dirty="0" err="1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3924935" y="4812665"/>
            <a:ext cx="3975100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2800" b="1"/>
              <a:t>通量等于㪚度的体积分！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1.3.2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斯托克斯定理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任一矢量场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F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的旋度穿出某一曲面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的通量等于此矢量沿该曲面边缘的闭合路径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l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的环量，即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836930" y="311150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其中，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l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是绕曲面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边缘的闭合路径，且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l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的绕行方向与曲面</a:t>
            </a:r>
            <a:r>
              <a:rPr kumimoji="0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S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的外法线方向之间符合右手螺旋规则</a:t>
            </a:r>
            <a:r>
              <a:rPr kumimoji="0" 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。</a:t>
            </a:r>
            <a:endParaRPr kumimoji="0" lang="zh-CN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1.3</a:t>
            </a:r>
            <a:r>
              <a:rPr lang="zh-CN" altLang="en-US" sz="2800" dirty="0" err="1"/>
              <a:t>、</a:t>
            </a:r>
            <a:r>
              <a:rPr lang="zh-CN" sz="2800" dirty="0" err="1"/>
              <a:t>矢量积分定理</a:t>
            </a:r>
            <a:endParaRPr lang="zh-CN" sz="2800" dirty="0" err="1"/>
          </a:p>
        </p:txBody>
      </p:sp>
      <p:graphicFrame>
        <p:nvGraphicFramePr>
          <p:cNvPr id="27655" name="对象 1946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048443" y="2325370"/>
          <a:ext cx="3851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447800" imgH="292100" progId="Equation.3">
                  <p:embed/>
                </p:oleObj>
              </mc:Choice>
              <mc:Fallback>
                <p:oleObj name="" r:id="rId13" imgW="1447800" imgH="292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48443" y="2325370"/>
                        <a:ext cx="385127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24935" y="4812665"/>
            <a:ext cx="3975100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2800" b="1"/>
              <a:t>环流等于旋度的通量!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524000" y="781685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</a:rPr>
              <a:t>1. 1  </a:t>
            </a:r>
            <a:r>
              <a:rPr lang="zh-CN" sz="2800" dirty="0">
                <a:solidFill>
                  <a:schemeClr val="tx1"/>
                </a:solidFill>
              </a:rPr>
              <a:t>矢量代数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800" dirty="0" err="1"/>
              <a:t>目录</a:t>
            </a:r>
            <a:endParaRPr lang="zh-CN" sz="28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1524000" y="1744345"/>
            <a:ext cx="9893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        </a:t>
            </a:r>
            <a:r>
              <a:rPr lang="en-US" altLang="zh-CN" sz="2800" dirty="0"/>
              <a:t>1.2  </a:t>
            </a:r>
            <a:r>
              <a:rPr lang="zh-CN" sz="2800" dirty="0"/>
              <a:t>标量场的梯度、矢量场的散度与旋度</a:t>
            </a:r>
            <a:endParaRPr 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2707005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        </a:t>
            </a:r>
            <a:r>
              <a:rPr lang="en-US" altLang="zh-CN" sz="2800" dirty="0"/>
              <a:t>1.3  </a:t>
            </a:r>
            <a:r>
              <a:rPr lang="zh-CN" sz="2800" dirty="0"/>
              <a:t>矢量积分定理</a:t>
            </a:r>
            <a:r>
              <a:rPr lang="zh-CN" sz="2800" dirty="0"/>
              <a:t> </a:t>
            </a:r>
            <a:endParaRPr lang="zh-CN" sz="2800" dirty="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524000" y="3669665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        </a:t>
            </a:r>
            <a:r>
              <a:rPr lang="en-US" altLang="zh-CN" sz="2800" dirty="0"/>
              <a:t>1.4  </a:t>
            </a:r>
            <a:r>
              <a:rPr lang="zh-CN" sz="2800" dirty="0"/>
              <a:t>三种常用坐标系</a:t>
            </a:r>
            <a:r>
              <a:rPr lang="zh-CN" sz="2800" dirty="0"/>
              <a:t> </a:t>
            </a:r>
            <a:endParaRPr lang="zh-CN" sz="2800" dirty="0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524000" y="4718685"/>
            <a:ext cx="704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        </a:t>
            </a:r>
            <a:r>
              <a:rPr lang="en-US" altLang="zh-CN" sz="2800" dirty="0"/>
              <a:t>1.5  </a:t>
            </a:r>
            <a:r>
              <a:rPr lang="zh-CN" sz="2800" dirty="0"/>
              <a:t>MATLAB 绘制矢量场和标量场</a:t>
            </a:r>
            <a:endParaRPr 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1.3.3 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格林</a:t>
            </a:r>
            <a:r>
              <a:rPr lang="zh-CN" altLang="en-US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定理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令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     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，</a:t>
            </a: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应用高斯散度定理，有</a:t>
            </a: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两式相减</a:t>
            </a: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格林第二公式又可以写为</a:t>
            </a: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1.3</a:t>
            </a:r>
            <a:r>
              <a:rPr lang="zh-CN" altLang="en-US" sz="2800" dirty="0" err="1"/>
              <a:t>、</a:t>
            </a:r>
            <a:r>
              <a:rPr lang="zh-CN" sz="2800" dirty="0" err="1"/>
              <a:t>矢量积分定理</a:t>
            </a:r>
            <a:endParaRPr lang="zh-CN" sz="2800" dirty="0" err="1"/>
          </a:p>
        </p:txBody>
      </p:sp>
      <p:graphicFrame>
        <p:nvGraphicFramePr>
          <p:cNvPr id="28675" name="对象 2048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752850" y="3010853"/>
          <a:ext cx="476032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2438400" imgH="292100" progId="Equation.3">
                  <p:embed/>
                </p:oleObj>
              </mc:Choice>
              <mc:Fallback>
                <p:oleObj name="" r:id="rId12" imgW="2438400" imgH="292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52850" y="3010853"/>
                        <a:ext cx="476032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048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23440" y="4339908"/>
          <a:ext cx="743109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4216400" imgH="431800" progId="Equation.3">
                  <p:embed/>
                </p:oleObj>
              </mc:Choice>
              <mc:Fallback>
                <p:oleObj name="" r:id="rId15" imgW="4216400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3440" y="4339908"/>
                        <a:ext cx="743109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048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762693" y="2370455"/>
          <a:ext cx="475013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8" imgW="2438400" imgH="292100" progId="Equation.3">
                  <p:embed/>
                </p:oleObj>
              </mc:Choice>
              <mc:Fallback>
                <p:oleObj name="" r:id="rId18" imgW="2438400" imgH="292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62693" y="2370455"/>
                        <a:ext cx="475013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048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257150" y="5452823"/>
          <a:ext cx="688721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1" imgW="4229100" imgH="482600" progId="Equation.3">
                  <p:embed/>
                </p:oleObj>
              </mc:Choice>
              <mc:Fallback>
                <p:oleObj name="" r:id="rId21" imgW="4229100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57150" y="5452823"/>
                        <a:ext cx="6887210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3440" y="1402398"/>
          <a:ext cx="1323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3" imgW="622300" imgH="203200" progId="Equation.DSMT4">
                  <p:embed/>
                </p:oleObj>
              </mc:Choice>
              <mc:Fallback>
                <p:oleObj name="" r:id="rId23" imgW="622300" imgH="2032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3440" y="1402398"/>
                        <a:ext cx="1323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2850" y="1400493"/>
          <a:ext cx="280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25" imgW="1485900" imgH="228600" progId="Equation.DSMT4">
                  <p:embed/>
                </p:oleObj>
              </mc:Choice>
              <mc:Fallback>
                <p:oleObj name="" r:id="rId25" imgW="1485900" imgH="2286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52850" y="1400493"/>
                        <a:ext cx="2808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内容占位符 44034" descr="f3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53095" y="1645920"/>
            <a:ext cx="3938905" cy="364871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6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7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1.4.1 </a:t>
            </a:r>
            <a:r>
              <a:rPr lang="zh-CN" altLang="en-US" sz="2400" b="1">
                <a:sym typeface="+mn-ea"/>
              </a:rPr>
              <a:t>三种坐标系</a:t>
            </a:r>
            <a:endParaRPr lang="zh-CN" altLang="en-US" sz="2400" b="1" kern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pic>
        <p:nvPicPr>
          <p:cNvPr id="47106" name="内容占位符 41986" descr="f3"/>
          <p:cNvPicPr>
            <a:picLocks noGrp="1"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1615" y="1349375"/>
            <a:ext cx="3464560" cy="4079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0" name="内容占位符 43010" descr="f3"/>
          <p:cNvPicPr>
            <a:picLocks noGrp="1"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10610" y="1349375"/>
            <a:ext cx="4808220" cy="3655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0515" y="5748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直角坐标系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5243830" y="5730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柱坐标系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9587865" y="5711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球坐标系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1.4.2 </a:t>
            </a:r>
            <a:r>
              <a:rPr lang="zh-CN" altLang="en-US" sz="2400" b="1">
                <a:sym typeface="+mn-ea"/>
              </a:rPr>
              <a:t>坐标变量之间的关系</a:t>
            </a:r>
            <a:endParaRPr lang="zh-CN" altLang="en-US" sz="24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graphicFrame>
        <p:nvGraphicFramePr>
          <p:cNvPr id="52227" name="对象 4710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73823" y="3770313"/>
          <a:ext cx="403225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816100" imgH="1016000" progId="Equation.3">
                  <p:embed/>
                </p:oleObj>
              </mc:Choice>
              <mc:Fallback>
                <p:oleObj name="" r:id="rId11" imgW="1816100" imgH="1016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3823" y="3770313"/>
                        <a:ext cx="4032250" cy="225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对象 4710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000250" y="1412875"/>
          <a:ext cx="32416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4" imgW="1714500" imgH="1016000" progId="Equation.3">
                  <p:embed/>
                </p:oleObj>
              </mc:Choice>
              <mc:Fallback>
                <p:oleObj name="" r:id="rId14" imgW="1714500" imgH="1016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0250" y="1412875"/>
                        <a:ext cx="3241675" cy="192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对象 4711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915468" y="3808730"/>
          <a:ext cx="4335462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7" imgW="2387600" imgH="1219200" progId="Equation.3">
                  <p:embed/>
                </p:oleObj>
              </mc:Choice>
              <mc:Fallback>
                <p:oleObj name="" r:id="rId17" imgW="2387600" imgH="1219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15468" y="3808730"/>
                        <a:ext cx="4335462" cy="221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文本框 47112"/>
          <p:cNvSpPr txBox="1"/>
          <p:nvPr>
            <p:custDataLst>
              <p:tags r:id="rId19"/>
            </p:custDataLst>
          </p:nvPr>
        </p:nvSpPr>
        <p:spPr>
          <a:xfrm>
            <a:off x="323850" y="17732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柱－球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2233" name="文本框 47113"/>
          <p:cNvSpPr txBox="1"/>
          <p:nvPr>
            <p:custDataLst>
              <p:tags r:id="rId20"/>
            </p:custDataLst>
          </p:nvPr>
        </p:nvSpPr>
        <p:spPr>
          <a:xfrm>
            <a:off x="323533" y="4363085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直－柱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2234" name="文本框 47114"/>
          <p:cNvSpPr txBox="1"/>
          <p:nvPr>
            <p:custDataLst>
              <p:tags r:id="rId21"/>
            </p:custDataLst>
          </p:nvPr>
        </p:nvSpPr>
        <p:spPr>
          <a:xfrm>
            <a:off x="5817235" y="461676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直－球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2235" name="内容占位符 47115"/>
          <p:cNvGraphicFramePr>
            <a:graphicFrameLocks noGrp="1" noChangeAspect="1"/>
          </p:cNvGraphicFramePr>
          <p:nvPr>
            <p:custDataLst>
              <p:tags r:id="rId22"/>
            </p:custDataLst>
          </p:nvPr>
        </p:nvGraphicFramePr>
        <p:xfrm>
          <a:off x="7851140" y="786765"/>
          <a:ext cx="2794635" cy="285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3" imgW="2063750" imgH="2111375" progId="">
                  <p:embed/>
                </p:oleObj>
              </mc:Choice>
              <mc:Fallback>
                <p:oleObj name="" r:id="rId23" imgW="2063750" imgH="2111375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51140" y="786765"/>
                        <a:ext cx="2794635" cy="2859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1.4.3 </a:t>
            </a:r>
            <a:r>
              <a:rPr lang="zh-CN" altLang="en-US" sz="2400" b="1">
                <a:sym typeface="+mn-ea"/>
              </a:rPr>
              <a:t>基本单位矢量之间的关系──单位圆法</a:t>
            </a:r>
            <a:endParaRPr lang="zh-CN" altLang="en-US" sz="24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709930" y="212217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楷体_GB2312"/>
                <a:cs typeface="+mn-cs"/>
              </a:rPr>
              <a:t>在选定的合适坐标平面上，以点P为圆心，以1为半径作一个圆，以P为始点作出所有基矢，将欲转换的基矢作为直角三角形的斜边，目标基矢所在方向画出直角边，此斜边的基矢是目标基矢对应直角边的矢量和。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_GB231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1.4.3 </a:t>
            </a:r>
            <a:r>
              <a:rPr lang="zh-CN" altLang="en-US" sz="2400" b="1">
                <a:sym typeface="+mn-ea"/>
              </a:rPr>
              <a:t>基本单位矢量之间的关系──单位圆法</a:t>
            </a:r>
            <a:endParaRPr lang="zh-CN" altLang="en-US" sz="24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_GB231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48550" y="911225"/>
            <a:ext cx="3679825" cy="3328035"/>
          </a:xfrm>
          <a:prstGeom prst="rect">
            <a:avLst/>
          </a:prstGeom>
        </p:spPr>
      </p:pic>
      <p:sp>
        <p:nvSpPr>
          <p:cNvPr id="52233" name="文本框 47113"/>
          <p:cNvSpPr txBox="1"/>
          <p:nvPr>
            <p:custDataLst>
              <p:tags r:id="rId13"/>
            </p:custDataLst>
          </p:nvPr>
        </p:nvSpPr>
        <p:spPr>
          <a:xfrm>
            <a:off x="709613" y="1383030"/>
            <a:ext cx="34842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dirty="0">
                <a:latin typeface="Arial" panose="020B0604020202020204" pitchFamily="34" charset="0"/>
              </a:rPr>
              <a:t>直－柱</a:t>
            </a:r>
            <a:r>
              <a:rPr lang="en-US" altLang="zh-CN" sz="2400" dirty="0">
                <a:latin typeface="Arial" panose="020B0604020202020204" pitchFamily="34" charset="0"/>
              </a:rPr>
              <a:t>   基矢之间的关系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30935" y="2013903"/>
          <a:ext cx="5813997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5" imgW="3022600" imgH="711200" progId="Equation.DSMT4">
                  <p:embed/>
                </p:oleObj>
              </mc:Choice>
              <mc:Fallback>
                <p:oleObj name="" r:id="rId15" imgW="3022600" imgH="711200" progId="Equation.DSMT4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30935" y="2013903"/>
                        <a:ext cx="5813997" cy="13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6760" y="3831908"/>
          <a:ext cx="3615108" cy="24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7" imgW="2070100" imgH="1422400" progId="Equation.DSMT4">
                  <p:embed/>
                </p:oleObj>
              </mc:Choice>
              <mc:Fallback>
                <p:oleObj name="" r:id="rId17" imgW="2070100" imgH="1422400" progId="Equation.DSMT4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16760" y="3831908"/>
                        <a:ext cx="3615108" cy="24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47113"/>
          <p:cNvSpPr txBox="1"/>
          <p:nvPr>
            <p:custDataLst>
              <p:tags r:id="rId19"/>
            </p:custDataLst>
          </p:nvPr>
        </p:nvSpPr>
        <p:spPr>
          <a:xfrm>
            <a:off x="709613" y="3500755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dirty="0">
                <a:latin typeface="Arial" panose="020B0604020202020204" pitchFamily="34" charset="0"/>
              </a:rPr>
              <a:t>即：</a:t>
            </a:r>
            <a:endParaRPr 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1.4.3 </a:t>
            </a:r>
            <a:r>
              <a:rPr lang="zh-CN" altLang="en-US" sz="2400" b="1">
                <a:sym typeface="+mn-ea"/>
              </a:rPr>
              <a:t>基本单位矢量之间的关系──单位圆法</a:t>
            </a:r>
            <a:endParaRPr lang="zh-CN" altLang="en-US" sz="24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0935" y="2649855"/>
            <a:ext cx="8013065" cy="28613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lvl="0" algn="l" defTabSz="91440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None/>
              <a:defRPr/>
            </a:pPr>
            <a:endParaRPr lang="en-US" altLang="zh-CN" sz="2400" b="1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_GB231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090535" y="1145540"/>
            <a:ext cx="3238500" cy="3105150"/>
          </a:xfrm>
          <a:prstGeom prst="rect">
            <a:avLst/>
          </a:prstGeom>
        </p:spPr>
      </p:pic>
      <p:sp>
        <p:nvSpPr>
          <p:cNvPr id="52232" name="文本框 47112"/>
          <p:cNvSpPr txBox="1"/>
          <p:nvPr>
            <p:custDataLst>
              <p:tags r:id="rId13"/>
            </p:custDataLst>
          </p:nvPr>
        </p:nvSpPr>
        <p:spPr>
          <a:xfrm>
            <a:off x="372110" y="1401763"/>
            <a:ext cx="348424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dirty="0">
                <a:latin typeface="Arial" panose="020B0604020202020204" pitchFamily="34" charset="0"/>
              </a:rPr>
              <a:t>柱－球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   基矢之间的关系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8140" y="1912938"/>
          <a:ext cx="5330482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4" imgW="2870200" imgH="736600" progId="Equation.DSMT4">
                  <p:embed/>
                </p:oleObj>
              </mc:Choice>
              <mc:Fallback>
                <p:oleObj name="" r:id="rId14" imgW="2870200" imgH="736600" progId="Equation.DSMT4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8140" y="1912938"/>
                        <a:ext cx="5330482" cy="13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1580" y="3581400"/>
          <a:ext cx="362331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6" imgW="2057400" imgH="1473200" progId="Equation.DSMT4">
                  <p:embed/>
                </p:oleObj>
              </mc:Choice>
              <mc:Fallback>
                <p:oleObj name="" r:id="rId16" imgW="2057400" imgH="1473200" progId="Equation.DSMT4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1580" y="3581400"/>
                        <a:ext cx="3623310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47113"/>
          <p:cNvSpPr txBox="1"/>
          <p:nvPr>
            <p:custDataLst>
              <p:tags r:id="rId18"/>
            </p:custDataLst>
          </p:nvPr>
        </p:nvSpPr>
        <p:spPr>
          <a:xfrm>
            <a:off x="709613" y="3500755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dirty="0">
                <a:latin typeface="Arial" panose="020B0604020202020204" pitchFamily="34" charset="0"/>
              </a:rPr>
              <a:t>即：</a:t>
            </a:r>
            <a:endParaRPr 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1.4.4 </a:t>
            </a:r>
            <a:r>
              <a:rPr lang="zh-CN" altLang="en-US" sz="2400" b="1">
                <a:sym typeface="+mn-ea"/>
              </a:rPr>
              <a:t>三种常用坐标系中的线元、面元和体元</a:t>
            </a:r>
            <a:endParaRPr lang="zh-CN" altLang="en-US" sz="2400" b="1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_GB2312"/>
              <a:cs typeface="+mn-cs"/>
            </a:endParaRPr>
          </a:p>
        </p:txBody>
      </p:sp>
      <p:sp>
        <p:nvSpPr>
          <p:cNvPr id="52232" name="文本框 47112"/>
          <p:cNvSpPr txBox="1"/>
          <p:nvPr>
            <p:custDataLst>
              <p:tags r:id="rId11"/>
            </p:custDataLst>
          </p:nvPr>
        </p:nvSpPr>
        <p:spPr>
          <a:xfrm>
            <a:off x="372110" y="1401763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sz="2400" b="1" dirty="0">
                <a:latin typeface="Arial" panose="020B0604020202020204" pitchFamily="34" charset="0"/>
              </a:rPr>
              <a:t>直角坐标系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2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线元矢量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面元矢量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体积元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3560" y="2274888"/>
          <a:ext cx="309789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3" imgW="1384300" imgH="241300" progId="Equation.DSMT4">
                  <p:embed/>
                </p:oleObj>
              </mc:Choice>
              <mc:Fallback>
                <p:oleObj name="" r:id="rId13" imgW="1384300" imgH="24130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3560" y="2274888"/>
                        <a:ext cx="3097895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9885" y="3640138"/>
          <a:ext cx="412105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5" imgW="1841500" imgH="241300" progId="Equation.DSMT4">
                  <p:embed/>
                </p:oleObj>
              </mc:Choice>
              <mc:Fallback>
                <p:oleObj name="" r:id="rId15" imgW="1841500" imgH="241300" progId="Equation.DSMT4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9885" y="3640138"/>
                        <a:ext cx="4121052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9490" y="5065713"/>
          <a:ext cx="1901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7" imgW="825500" imgH="203200" progId="Equation.DSMT4">
                  <p:embed/>
                </p:oleObj>
              </mc:Choice>
              <mc:Fallback>
                <p:oleObj name="" r:id="rId17" imgW="825500" imgH="203200" progId="Equation.DSMT4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09490" y="5065713"/>
                        <a:ext cx="190125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1.4.4 </a:t>
            </a:r>
            <a:r>
              <a:rPr lang="zh-CN" altLang="en-US" sz="2400" b="1">
                <a:sym typeface="+mn-ea"/>
              </a:rPr>
              <a:t>三种常用坐标系中的线元、面元和体元</a:t>
            </a:r>
            <a:endParaRPr lang="zh-CN" altLang="en-US" sz="2400" b="1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71683" name="Rectangle 3"/>
          <p:cNvSpPr>
            <a:spLocks noGrp="1" noChangeArrowheads="1"/>
          </p:cNvSpPr>
          <p:nvPr>
            <p:custDataLst>
              <p:tags r:id="rId10"/>
            </p:custDataLst>
          </p:nvPr>
        </p:nvSpPr>
        <p:spPr>
          <a:xfrm>
            <a:off x="709930" y="1297940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</a:t>
            </a:r>
            <a:endParaRPr kumimoji="0" sz="24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楷体_GB2312"/>
              <a:cs typeface="+mn-cs"/>
            </a:endParaRPr>
          </a:p>
        </p:txBody>
      </p:sp>
      <p:sp>
        <p:nvSpPr>
          <p:cNvPr id="52232" name="文本框 47112"/>
          <p:cNvSpPr txBox="1"/>
          <p:nvPr>
            <p:custDataLst>
              <p:tags r:id="rId11"/>
            </p:custDataLst>
          </p:nvPr>
        </p:nvSpPr>
        <p:spPr>
          <a:xfrm>
            <a:off x="372110" y="1401763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圆柱坐标系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12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线元矢量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面元矢量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体积元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5222" y="2275013"/>
          <a:ext cx="355346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3" imgW="1587500" imgH="241300" progId="Equation.DSMT4">
                  <p:embed/>
                </p:oleObj>
              </mc:Choice>
              <mc:Fallback>
                <p:oleObj name="" r:id="rId13" imgW="1587500" imgH="24130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95222" y="2275013"/>
                        <a:ext cx="355346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499" y="3115435"/>
          <a:ext cx="4576445" cy="156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5" imgW="2044700" imgH="698500" progId="Equation.DSMT4">
                  <p:embed/>
                </p:oleObj>
              </mc:Choice>
              <mc:Fallback>
                <p:oleObj name="" r:id="rId15" imgW="2044700" imgH="698500" progId="Equation.DSMT4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3499" y="3115435"/>
                        <a:ext cx="4576445" cy="156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3425" y="5610228"/>
          <a:ext cx="383286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7" imgW="1663700" imgH="228600" progId="Equation.DSMT4">
                  <p:embed/>
                </p:oleObj>
              </mc:Choice>
              <mc:Fallback>
                <p:oleObj name="" r:id="rId17" imgW="1663700" imgH="228600" progId="Equation.DSMT4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33425" y="5610228"/>
                        <a:ext cx="383286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59675" y="1402080"/>
            <a:ext cx="448310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3990" y="1126490"/>
            <a:ext cx="7325360" cy="544576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6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7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1.4.4 </a:t>
            </a:r>
            <a:r>
              <a:rPr lang="zh-CN" altLang="en-US" sz="2400" b="1">
                <a:sym typeface="+mn-ea"/>
              </a:rPr>
              <a:t>三种常用坐标系中的线元、面元和体元</a:t>
            </a:r>
            <a:endParaRPr lang="zh-CN" altLang="en-US" sz="2400" b="1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1.4</a:t>
            </a:r>
            <a:r>
              <a:rPr lang="zh-CN" altLang="en-US" sz="2800" dirty="0" err="1"/>
              <a:t>、</a:t>
            </a:r>
            <a:r>
              <a:rPr lang="zh-CN" sz="2800" dirty="0" err="1"/>
              <a:t>三种常用坐标系</a:t>
            </a:r>
            <a:endParaRPr lang="zh-CN" sz="2800" dirty="0" err="1"/>
          </a:p>
        </p:txBody>
      </p:sp>
      <p:sp>
        <p:nvSpPr>
          <p:cNvPr id="52232" name="文本框 47112"/>
          <p:cNvSpPr txBox="1"/>
          <p:nvPr>
            <p:custDataLst>
              <p:tags r:id="rId12"/>
            </p:custDataLst>
          </p:nvPr>
        </p:nvSpPr>
        <p:spPr>
          <a:xfrm>
            <a:off x="372110" y="1401763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球坐标系</a:t>
            </a:r>
            <a:endParaRPr 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693293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1.4.4 </a:t>
            </a:r>
            <a:r>
              <a:rPr lang="zh-CN" altLang="en-US" sz="2400" b="1">
                <a:sym typeface="+mn-ea"/>
              </a:rPr>
              <a:t>三种常用坐标系中的线元、面元和体元</a:t>
            </a:r>
            <a:endParaRPr lang="zh-CN" altLang="en-US" sz="2400" b="1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1.4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三种常用坐标系</a:t>
            </a:r>
            <a:endParaRPr lang="zh-CN" sz="2800" dirty="0" err="1"/>
          </a:p>
        </p:txBody>
      </p:sp>
      <p:sp>
        <p:nvSpPr>
          <p:cNvPr id="52232" name="文本框 47112"/>
          <p:cNvSpPr txBox="1"/>
          <p:nvPr>
            <p:custDataLst>
              <p:tags r:id="rId10"/>
            </p:custDataLst>
          </p:nvPr>
        </p:nvSpPr>
        <p:spPr>
          <a:xfrm>
            <a:off x="372110" y="1401763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球坐标系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线元矢量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面元矢量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体积元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1141" y="2346325"/>
          <a:ext cx="346392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2" imgW="1905000" imgH="241300" progId="Equation.DSMT4">
                  <p:embed/>
                </p:oleObj>
              </mc:Choice>
              <mc:Fallback>
                <p:oleObj name="" r:id="rId12" imgW="1905000" imgH="2413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01141" y="2346325"/>
                        <a:ext cx="346392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1545" y="3817620"/>
          <a:ext cx="492311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2895600" imgH="254000" progId="Equation.DSMT4">
                  <p:embed/>
                </p:oleObj>
              </mc:Choice>
              <mc:Fallback>
                <p:oleObj name="" r:id="rId14" imgW="2895600" imgH="2540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71545" y="3817620"/>
                        <a:ext cx="4923117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1241" y="5082540"/>
          <a:ext cx="254372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6" imgW="1346200" imgH="228600" progId="Equation.DSMT4">
                  <p:embed/>
                </p:oleObj>
              </mc:Choice>
              <mc:Fallback>
                <p:oleObj name="" r:id="rId16" imgW="1346200" imgH="2286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61241" y="5082540"/>
                        <a:ext cx="254372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zh-CN" sz="2800" dirty="0" err="1"/>
              <a:t>场的分类</a:t>
            </a:r>
            <a:endParaRPr lang="zh-CN" sz="2800" dirty="0" err="1"/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332230" y="751840"/>
            <a:ext cx="7560945" cy="5118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buNone/>
            </a:pPr>
            <a:endParaRPr lang="zh-CN" altLang="en-US" sz="2800" b="1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grpSp>
        <p:nvGrpSpPr>
          <p:cNvPr id="1031" name="组合 15"/>
          <p:cNvGrpSpPr/>
          <p:nvPr/>
        </p:nvGrpSpPr>
        <p:grpSpPr>
          <a:xfrm>
            <a:off x="1500188" y="3628708"/>
            <a:ext cx="4214812" cy="1428750"/>
            <a:chOff x="1500166" y="4000504"/>
            <a:chExt cx="4214842" cy="1428760"/>
          </a:xfrm>
        </p:grpSpPr>
        <p:sp>
          <p:nvSpPr>
            <p:cNvPr id="1036" name="左大括号 10"/>
            <p:cNvSpPr/>
            <p:nvPr>
              <p:custDataLst>
                <p:tags r:id="rId10"/>
              </p:custDataLst>
            </p:nvPr>
          </p:nvSpPr>
          <p:spPr>
            <a:xfrm>
              <a:off x="1500166" y="4000504"/>
              <a:ext cx="214314" cy="142876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TextBox 13"/>
            <p:cNvSpPr txBox="1"/>
            <p:nvPr>
              <p:custDataLst>
                <p:tags r:id="rId11"/>
              </p:custDataLst>
            </p:nvPr>
          </p:nvSpPr>
          <p:spPr>
            <a:xfrm>
              <a:off x="1785918" y="4143380"/>
              <a:ext cx="3929090" cy="5219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u="sng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静态场</a:t>
              </a:r>
              <a:r>
                <a: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：与时间无关</a:t>
              </a:r>
              <a:endPara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endParaRPr>
            </a:p>
          </p:txBody>
        </p:sp>
        <p:sp>
          <p:nvSpPr>
            <p:cNvPr id="1038" name="TextBox 14"/>
            <p:cNvSpPr txBox="1"/>
            <p:nvPr>
              <p:custDataLst>
                <p:tags r:id="rId12"/>
              </p:custDataLst>
            </p:nvPr>
          </p:nvSpPr>
          <p:spPr>
            <a:xfrm>
              <a:off x="1785918" y="4786322"/>
              <a:ext cx="3400449" cy="5219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u="sng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时变场</a:t>
              </a:r>
              <a:r>
                <a: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：与时间有关</a:t>
              </a:r>
              <a:endPara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1497648" y="1408748"/>
            <a:ext cx="5323205" cy="1428750"/>
            <a:chOff x="1500166" y="4000504"/>
            <a:chExt cx="5323243" cy="1428760"/>
          </a:xfrm>
        </p:grpSpPr>
        <p:sp>
          <p:nvSpPr>
            <p:cNvPr id="6" name="左大括号 10"/>
            <p:cNvSpPr/>
            <p:nvPr>
              <p:custDataLst>
                <p:tags r:id="rId13"/>
              </p:custDataLst>
            </p:nvPr>
          </p:nvSpPr>
          <p:spPr>
            <a:xfrm>
              <a:off x="1500166" y="4000504"/>
              <a:ext cx="214314" cy="142876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13"/>
            <p:cNvSpPr txBox="1"/>
            <p:nvPr>
              <p:custDataLst>
                <p:tags r:id="rId14"/>
              </p:custDataLst>
            </p:nvPr>
          </p:nvSpPr>
          <p:spPr>
            <a:xfrm>
              <a:off x="1785918" y="4143380"/>
              <a:ext cx="5037491" cy="95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800" b="1" u="sng" dirty="0">
                  <a:solidFill>
                    <a:schemeClr val="tx1"/>
                  </a:solidFill>
                  <a:effectLst/>
                  <a:sym typeface="+mn-ea"/>
                </a:rPr>
                <a:t>标量场</a:t>
              </a:r>
              <a:r>
                <a: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：</a:t>
              </a:r>
              <a:r>
                <a:rPr lang="zh-CN" altLang="en-US" sz="2800" b="1" dirty="0">
                  <a:solidFill>
                    <a:schemeClr val="tx1"/>
                  </a:solidFill>
                  <a:effectLst/>
                  <a:ea typeface="楷体_GB2312" pitchFamily="49" charset="-122"/>
                  <a:sym typeface="+mn-ea"/>
                </a:rPr>
                <a:t>只有大小，没有方向</a:t>
              </a:r>
              <a:r>
                <a:rPr lang="zh-CN" altLang="en-US" sz="2800" b="1" dirty="0">
                  <a:solidFill>
                    <a:schemeClr val="tx1"/>
                  </a:solidFill>
                  <a:effectLst/>
                  <a:sym typeface="+mn-ea"/>
                </a:rPr>
                <a:t>  </a:t>
              </a:r>
              <a:endParaRPr lang="en-US" altLang="zh-CN" sz="2800" b="1" dirty="0">
                <a:solidFill>
                  <a:schemeClr val="tx1"/>
                </a:solidFill>
                <a:effectLst/>
              </a:endParaRPr>
            </a:p>
            <a:p>
              <a:endPara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楷体_GB2312" pitchFamily="49" charset="-122"/>
              </a:endParaRPr>
            </a:p>
          </p:txBody>
        </p:sp>
        <p:sp>
          <p:nvSpPr>
            <p:cNvPr id="16" name="TextBox 14"/>
            <p:cNvSpPr txBox="1"/>
            <p:nvPr>
              <p:custDataLst>
                <p:tags r:id="rId15"/>
              </p:custDataLst>
            </p:nvPr>
          </p:nvSpPr>
          <p:spPr>
            <a:xfrm>
              <a:off x="1785918" y="4786322"/>
              <a:ext cx="4115464" cy="5219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buNone/>
              </a:pPr>
              <a:r>
                <a:rPr lang="zh-CN" altLang="en-US" sz="2800" b="1" u="sng" dirty="0">
                  <a:solidFill>
                    <a:schemeClr val="tx1"/>
                  </a:solidFill>
                  <a:effectLst/>
                  <a:sym typeface="+mn-ea"/>
                </a:rPr>
                <a:t>矢量场</a:t>
              </a:r>
              <a:r>
                <a:rPr lang="zh-CN" altLang="en-US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：</a:t>
              </a:r>
              <a:r>
                <a:rPr lang="zh-CN" altLang="en-US" sz="2800" b="1" dirty="0">
                  <a:solidFill>
                    <a:schemeClr val="tx1"/>
                  </a:solidFill>
                  <a:effectLst/>
                  <a:ea typeface="楷体_GB2312" pitchFamily="49" charset="-122"/>
                  <a:sym typeface="+mn-ea"/>
                </a:rPr>
                <a:t>有大小，有方向</a:t>
              </a:r>
              <a:endPara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楷体_GB2312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1.4.5 </a:t>
            </a:r>
            <a:r>
              <a:rPr sz="2400" b="1" kern="0">
                <a:sym typeface="+mn-ea"/>
              </a:rPr>
              <a:t>三种常用坐标系中的梯度、散度、旋度及拉普拉斯运算表达式</a:t>
            </a:r>
            <a:endParaRPr sz="2400" b="1" kern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1.4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三种常用坐标系</a:t>
            </a:r>
            <a:endParaRPr lang="zh-CN" sz="2800" dirty="0" err="1"/>
          </a:p>
        </p:txBody>
      </p:sp>
      <p:sp>
        <p:nvSpPr>
          <p:cNvPr id="52232" name="文本框 47112"/>
          <p:cNvSpPr txBox="1"/>
          <p:nvPr>
            <p:custDataLst>
              <p:tags r:id="rId10"/>
            </p:custDataLst>
          </p:nvPr>
        </p:nvSpPr>
        <p:spPr>
          <a:xfrm>
            <a:off x="743585" y="1740218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直角坐标系中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7970" y="1862455"/>
          <a:ext cx="2743200" cy="417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2" imgW="1536700" imgH="2336800" progId="Equation.DSMT4">
                  <p:embed/>
                </p:oleObj>
              </mc:Choice>
              <mc:Fallback>
                <p:oleObj name="" r:id="rId12" imgW="1536700" imgH="23368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7970" y="1862455"/>
                        <a:ext cx="2743200" cy="417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1.4.5 </a:t>
            </a:r>
            <a:r>
              <a:rPr sz="2400" b="1" kern="0">
                <a:sym typeface="+mn-ea"/>
              </a:rPr>
              <a:t>三种常用坐标系中的梯度、散度、旋度及拉普拉斯运算表达式</a:t>
            </a:r>
            <a:endParaRPr sz="2400" b="1" kern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1.4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三种常用坐标系</a:t>
            </a:r>
            <a:endParaRPr lang="zh-CN" sz="2800" dirty="0" err="1"/>
          </a:p>
        </p:txBody>
      </p:sp>
      <p:sp>
        <p:nvSpPr>
          <p:cNvPr id="52232" name="文本框 47112"/>
          <p:cNvSpPr txBox="1"/>
          <p:nvPr>
            <p:custDataLst>
              <p:tags r:id="rId10"/>
            </p:custDataLst>
          </p:nvPr>
        </p:nvSpPr>
        <p:spPr>
          <a:xfrm>
            <a:off x="743585" y="1740218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柱坐标系中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2260" y="2063750"/>
          <a:ext cx="3274060" cy="389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2" imgW="2260600" imgH="2691765" progId="Equation.DSMT4">
                  <p:embed/>
                </p:oleObj>
              </mc:Choice>
              <mc:Fallback>
                <p:oleObj name="" r:id="rId12" imgW="2260600" imgH="2691765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2260" y="2063750"/>
                        <a:ext cx="3274060" cy="389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1.4.5 </a:t>
            </a:r>
            <a:r>
              <a:rPr sz="2400" b="1" kern="0">
                <a:sym typeface="+mn-ea"/>
              </a:rPr>
              <a:t>三种常用坐标系中的梯度、散度、旋度及拉普拉斯运算表达式</a:t>
            </a:r>
            <a:endParaRPr sz="2400" b="1" kern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1.4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三种常用坐标系</a:t>
            </a:r>
            <a:endParaRPr lang="zh-CN" sz="2800" dirty="0" err="1"/>
          </a:p>
        </p:txBody>
      </p:sp>
      <p:sp>
        <p:nvSpPr>
          <p:cNvPr id="52232" name="文本框 47112"/>
          <p:cNvSpPr txBox="1"/>
          <p:nvPr>
            <p:custDataLst>
              <p:tags r:id="rId10"/>
            </p:custDataLst>
          </p:nvPr>
        </p:nvSpPr>
        <p:spPr>
          <a:xfrm>
            <a:off x="743585" y="1740218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2400" b="1" dirty="0">
                <a:latin typeface="Arial" panose="020B0604020202020204" pitchFamily="34" charset="0"/>
              </a:rPr>
              <a:t>球坐标系中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836930" y="181546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8803" y="2200910"/>
          <a:ext cx="5299710" cy="347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2" imgW="4025900" imgH="2641600" progId="Equation.DSMT4">
                  <p:embed/>
                </p:oleObj>
              </mc:Choice>
              <mc:Fallback>
                <p:oleObj name="" r:id="rId12" imgW="4025900" imgH="26416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18803" y="2200910"/>
                        <a:ext cx="5299710" cy="347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3855" y="5106035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4" imgW="114300" imgH="177165" progId="Equation.DSMT4">
                  <p:embed/>
                </p:oleObj>
              </mc:Choice>
              <mc:Fallback>
                <p:oleObj name="" r:id="rId14" imgW="114300" imgH="177165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43855" y="5106035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1.5.1 </a:t>
            </a:r>
            <a:r>
              <a:rPr sz="2400" b="1" kern="0">
                <a:sym typeface="+mn-ea"/>
              </a:rPr>
              <a:t>二维标量场的梯度场</a:t>
            </a:r>
            <a:r>
              <a:rPr lang="zh-CN" sz="2400" b="1" kern="0">
                <a:sym typeface="+mn-ea"/>
              </a:rPr>
              <a:t>和等高线</a:t>
            </a:r>
            <a:r>
              <a:rPr sz="2400" b="1" kern="0">
                <a:sym typeface="+mn-ea"/>
              </a:rPr>
              <a:t>演示</a:t>
            </a:r>
            <a:endParaRPr sz="2400" b="1" kern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1.5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MATLAB 绘制矢量场和标量场</a:t>
            </a:r>
            <a:endParaRPr lang="zh-CN" sz="2800" dirty="0" err="1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3855" y="5106035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0" imgW="114300" imgH="177165" progId="Equation.DSMT4">
                  <p:embed/>
                </p:oleObj>
              </mc:Choice>
              <mc:Fallback>
                <p:oleObj name="" r:id="rId10" imgW="114300" imgH="177165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3855" y="5106035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918845" y="1566545"/>
            <a:ext cx="9824720" cy="3115310"/>
            <a:chOff x="1447" y="2467"/>
            <a:chExt cx="15472" cy="4906"/>
          </a:xfrm>
        </p:grpSpPr>
        <p:sp>
          <p:nvSpPr>
            <p:cNvPr id="18" name="Rectangle 3"/>
            <p:cNvSpPr>
              <a:spLocks noGrp="1" noChangeArrowheads="1"/>
            </p:cNvSpPr>
            <p:nvPr>
              <p:custDataLst>
                <p:tags r:id="rId12"/>
              </p:custDataLst>
            </p:nvPr>
          </p:nvSpPr>
          <p:spPr>
            <a:xfrm>
              <a:off x="1447" y="2467"/>
              <a:ext cx="15472" cy="337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sz="2800" b="1">
                  <a:solidFill>
                    <a:schemeClr val="accent2"/>
                  </a:solidFill>
                  <a:latin typeface="+mn-lt"/>
                  <a:ea typeface="幼圆" panose="02010509060101010101" pitchFamily="49" charset="-122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ð"/>
                <a:defRPr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Wingdings 2" panose="05020102010507070707" pitchFamily="18" charset="2"/>
                <a:buChar char="®"/>
                <a:defRPr sz="2000">
                  <a:solidFill>
                    <a:srgbClr val="006600"/>
                  </a:solidFill>
                  <a:latin typeface="+mn-lt"/>
                  <a:ea typeface="幼圆" panose="02010509060101010101" pitchFamily="49" charset="-122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幼圆" panose="02010509060101010101" pitchFamily="49" charset="-122"/>
                </a:defRPr>
              </a:lvl5pPr>
              <a:lvl6pPr marL="2514600" indent="-228600" algn="l" rtl="0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幼圆" panose="02010509060101010101" pitchFamily="49" charset="-122"/>
                </a:defRPr>
              </a:lvl6pPr>
              <a:lvl7pPr marL="2971800" indent="-228600" algn="l" rtl="0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幼圆" panose="02010509060101010101" pitchFamily="49" charset="-122"/>
                </a:defRPr>
              </a:lvl7pPr>
              <a:lvl8pPr marL="3429000" indent="-228600" algn="l" rtl="0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幼圆" panose="02010509060101010101" pitchFamily="49" charset="-122"/>
                </a:defRPr>
              </a:lvl8pPr>
              <a:lvl9pPr marL="3886200" indent="-228600" algn="l" rtl="0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幼圆" panose="02010509060101010101" pitchFamily="49" charset="-122"/>
                </a:defRPr>
              </a:lvl9pPr>
            </a:lstStyle>
            <a:p>
              <a:pPr marL="342900" marR="0" lvl="0" indent="0" algn="l" defTabSz="914400" rtl="0" eaLnBrk="1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  <a:cs typeface="+mn-cs"/>
                </a:rPr>
                <a:t>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  <a:cs typeface="+mn-cs"/>
                </a:rPr>
                <a:t>对于二维标量函数，可以用gradient函数取梯度，从而得到一个矢量函数；此矢量函数可以用quiver 函数绘制箭头图；如果用contour函数再绘制该标量函数的等值线，还可以发现梯度和等值线是正交的。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endParaRPr>
            </a:p>
            <a:p>
              <a:pPr marL="342900" marR="0" lvl="0" indent="0" algn="l" defTabSz="914400" rtl="0" eaLnBrk="1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endParaRPr>
            </a:p>
            <a:p>
              <a:pPr marL="342900" marR="0" lvl="0" indent="0" algn="l" defTabSz="914400" rtl="0" eaLnBrk="1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  <a:cs typeface="+mn-cs"/>
                </a:rPr>
                <a:t>绘制函数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  <a:cs typeface="+mn-cs"/>
                </a:rPr>
                <a:t>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  <a:cs typeface="+mn-cs"/>
                </a:rPr>
                <a:t>的梯度场和等值线如右图所示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endParaRPr>
            </a:p>
          </p:txBody>
        </p:sp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977" y="6677"/>
            <a:ext cx="205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" r:id="rId13" imgW="825500" imgH="279400" progId="Equation.DSMT4">
                    <p:embed/>
                  </p:oleObj>
                </mc:Choice>
                <mc:Fallback>
                  <p:oleObj name="" r:id="rId13" imgW="825500" imgH="279400" progId="Equation.DSMT4">
                    <p:embed/>
                    <p:pic>
                      <p:nvPicPr>
                        <p:cNvPr id="0" name="图片 512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77" y="6677"/>
                          <a:ext cx="2056" cy="6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" name="图片 2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658860" y="3133090"/>
            <a:ext cx="2969895" cy="285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1.5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MATLAB 绘制矢量场和标量场</a:t>
            </a:r>
            <a:endParaRPr lang="zh-CN" sz="2800" dirty="0" err="1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3855" y="5106035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9" imgW="114300" imgH="177165" progId="Equation.DSMT4">
                  <p:embed/>
                </p:oleObj>
              </mc:Choice>
              <mc:Fallback>
                <p:oleObj name="" r:id="rId9" imgW="114300" imgH="177165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3855" y="5106035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918845" y="156654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绘制函数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的梯度场及等高线如下图所示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     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1.5.1 </a:t>
            </a:r>
            <a:r>
              <a:rPr sz="2400" b="1" kern="0">
                <a:sym typeface="+mn-ea"/>
              </a:rPr>
              <a:t>二维标量场的梯度场</a:t>
            </a:r>
            <a:r>
              <a:rPr lang="zh-CN" sz="2400" b="1" kern="0">
                <a:sym typeface="+mn-ea"/>
              </a:rPr>
              <a:t>和等高线</a:t>
            </a:r>
            <a:r>
              <a:rPr sz="2400" b="1" kern="0">
                <a:sym typeface="+mn-ea"/>
              </a:rPr>
              <a:t>演示</a:t>
            </a:r>
            <a:endParaRPr sz="2400" b="1" kern="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9770" y="1679575"/>
          <a:ext cx="204660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3" imgW="1333500" imgH="279400" progId="Equation.DSMT4">
                  <p:embed/>
                </p:oleObj>
              </mc:Choice>
              <mc:Fallback>
                <p:oleObj name="" r:id="rId13" imgW="1333500" imgH="279400" progId="Equation.DSMT4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9770" y="1679575"/>
                        <a:ext cx="204660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242685" y="2477770"/>
            <a:ext cx="4100195" cy="3349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10920" y="2477770"/>
            <a:ext cx="4098582" cy="33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3" name="Text Box 2"/>
          <p:cNvSpPr txBox="1"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0" y="50800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>
                <a:sym typeface="+mn-ea"/>
              </a:rPr>
              <a:t>1.5</a:t>
            </a:r>
            <a:r>
              <a:rPr lang="zh-CN" altLang="en-US" sz="2800" dirty="0" err="1">
                <a:sym typeface="+mn-ea"/>
              </a:rPr>
              <a:t>、</a:t>
            </a:r>
            <a:r>
              <a:rPr lang="zh-CN" sz="2800" dirty="0" err="1">
                <a:sym typeface="+mn-ea"/>
              </a:rPr>
              <a:t>MATLAB 绘制矢量场和标量场</a:t>
            </a:r>
            <a:endParaRPr lang="zh-CN" sz="2800" dirty="0" err="1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3855" y="5106035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9" imgW="114300" imgH="177165" progId="Equation.DSMT4">
                  <p:embed/>
                </p:oleObj>
              </mc:Choice>
              <mc:Fallback>
                <p:oleObj name="" r:id="rId9" imgW="114300" imgH="177165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3855" y="5106035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Grp="1" noChangeArrowheads="1"/>
          </p:cNvSpPr>
          <p:nvPr>
            <p:custDataLst>
              <p:tags r:id="rId11"/>
            </p:custDataLst>
          </p:nvPr>
        </p:nvSpPr>
        <p:spPr>
          <a:xfrm>
            <a:off x="918845" y="1285875"/>
            <a:ext cx="9824720" cy="21431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342900" marR="0" lvl="0" indent="0" algn="l" defTabSz="914400" rtl="0" eaLnBrk="1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   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对于三维函数，可以用divergence函数取散度，从而得到一个散度函数；可以用curl函数取旋度，从而得到旋度函数</a:t>
            </a:r>
            <a:r>
              <a:rPr kumimoji="0" 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使用pcolor函数绘制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分别绘制散度和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旋度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分布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cs typeface="+mn-cs"/>
              </a:rPr>
              <a:t>。        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楷体_GB231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221615" y="675640"/>
            <a:ext cx="10043795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1.5.2 </a:t>
            </a:r>
            <a:r>
              <a:rPr lang="zh-CN" sz="2400" b="1" kern="0">
                <a:sym typeface="+mn-ea"/>
              </a:rPr>
              <a:t>三</a:t>
            </a:r>
            <a:r>
              <a:rPr sz="2400" b="1" kern="0">
                <a:sym typeface="+mn-ea"/>
              </a:rPr>
              <a:t>维标量场的</a:t>
            </a:r>
            <a:r>
              <a:rPr lang="zh-CN" sz="2400" b="1" kern="0">
                <a:sym typeface="+mn-ea"/>
              </a:rPr>
              <a:t>散度和旋度</a:t>
            </a:r>
            <a:r>
              <a:rPr sz="2400" b="1" kern="0">
                <a:sym typeface="+mn-ea"/>
              </a:rPr>
              <a:t>演示</a:t>
            </a:r>
            <a:endParaRPr sz="2400" b="1" kern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5365" y="2865755"/>
            <a:ext cx="4193527" cy="3348000"/>
          </a:xfrm>
          <a:prstGeom prst="rect">
            <a:avLst/>
          </a:prstGeom>
        </p:spPr>
      </p:pic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5" imgW="114300" imgH="177165" progId="Equation.DSMT4">
                  <p:embed/>
                </p:oleObj>
              </mc:Choice>
              <mc:Fallback>
                <p:oleObj name="" r:id="rId15" imgW="114300" imgH="177165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96695" y="2865755"/>
            <a:ext cx="4193527" cy="33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6" name="Text Box 3"/>
          <p:cNvSpPr txBox="1"/>
          <p:nvPr>
            <p:custDataLst>
              <p:tags r:id="rId8"/>
            </p:custDataLst>
          </p:nvPr>
        </p:nvSpPr>
        <p:spPr>
          <a:xfrm>
            <a:off x="857250" y="757873"/>
            <a:ext cx="3571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楷体_GB2312" pitchFamily="49" charset="-122"/>
              </a:rPr>
              <a:t>矢量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楷体_GB2312" pitchFamily="49" charset="-122"/>
                <a:sym typeface="Wingdings" panose="05000000000000000000" pitchFamily="2" charset="2"/>
              </a:rPr>
              <a:t>：（大小</a:t>
            </a:r>
            <a:r>
              <a:rPr lang="zh-CN" altLang="zh-CN" sz="2800" b="1" dirty="0">
                <a:solidFill>
                  <a:srgbClr val="FF0000"/>
                </a:solidFill>
                <a:latin typeface="幼圆" panose="02010509060101010101" pitchFamily="49" charset="-122"/>
                <a:ea typeface="楷体_GB2312" pitchFamily="49" charset="-122"/>
                <a:sym typeface="Wingdings" panose="05000000000000000000" pitchFamily="2" charset="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楷体_GB2312" pitchFamily="49" charset="-122"/>
                <a:sym typeface="Wingdings" panose="05000000000000000000" pitchFamily="2" charset="2"/>
              </a:rPr>
              <a:t>方向）</a:t>
            </a:r>
            <a:endParaRPr lang="zh-CN" altLang="en-US" sz="2800" b="1" dirty="0">
              <a:solidFill>
                <a:srgbClr val="FF0000"/>
              </a:solidFill>
              <a:latin typeface="幼圆" panose="02010509060101010101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033" name="Rectangle 8"/>
          <p:cNvSpPr/>
          <p:nvPr>
            <p:custDataLst>
              <p:tags r:id="rId9"/>
            </p:custDataLst>
          </p:nvPr>
        </p:nvSpPr>
        <p:spPr>
          <a:xfrm>
            <a:off x="357188" y="2205038"/>
            <a:ext cx="5654675" cy="1445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Aft>
                <a:spcPct val="45000"/>
              </a:spcAft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A : 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表征矢量的大小 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: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为其单位矢量，长度为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，表征矢量的方向；</a:t>
            </a:r>
            <a:endParaRPr lang="zh-CN" altLang="en-US" sz="20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也可以表示为各个坐标分量的和：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28625" y="2633663"/>
          <a:ext cx="285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66370" imgH="230505" progId="Equation.DSMT4">
                  <p:embed/>
                </p:oleObj>
              </mc:Choice>
              <mc:Fallback>
                <p:oleObj name="" r:id="rId11" imgW="166370" imgH="23050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625" y="2633663"/>
                        <a:ext cx="2857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>
            <p:custDataLst>
              <p:tags r:id="rId13"/>
            </p:custDataLst>
          </p:nvPr>
        </p:nvGraphicFramePr>
        <p:xfrm>
          <a:off x="4416425" y="1571625"/>
          <a:ext cx="12398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4" imgW="533400" imgH="241300" progId="Equation.3">
                  <p:embed/>
                </p:oleObj>
              </mc:Choice>
              <mc:Fallback>
                <p:oleObj name="" r:id="rId14" imgW="5334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16425" y="1571625"/>
                        <a:ext cx="123983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"/>
          <p:cNvGraphicFramePr>
            <a:graphicFrameLocks noGrp="1"/>
          </p:cNvGraphicFramePr>
          <p:nvPr>
            <p:custDataLst>
              <p:tags r:id="rId16"/>
            </p:custDataLst>
          </p:nvPr>
        </p:nvGraphicFramePr>
        <p:xfrm>
          <a:off x="7243445" y="1207770"/>
          <a:ext cx="4699635" cy="458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2946400" imgH="3341370" progId="Visio.Drawing.11">
                  <p:embed/>
                </p:oleObj>
              </mc:Choice>
              <mc:Fallback>
                <p:oleObj name="" r:id="rId17" imgW="2946400" imgH="334137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43445" y="1207770"/>
                        <a:ext cx="4699635" cy="4585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9"/>
          <p:cNvGrpSpPr/>
          <p:nvPr/>
        </p:nvGrpSpPr>
        <p:grpSpPr>
          <a:xfrm>
            <a:off x="285750" y="4695825"/>
            <a:ext cx="3616643" cy="471805"/>
            <a:chOff x="539750" y="4508500"/>
            <a:chExt cx="3616643" cy="471805"/>
          </a:xfrm>
        </p:grpSpPr>
        <p:sp>
          <p:nvSpPr>
            <p:cNvPr id="2072" name="Text Box 16"/>
            <p:cNvSpPr txBox="1"/>
            <p:nvPr>
              <p:custDataLst>
                <p:tags r:id="rId19"/>
              </p:custDataLst>
            </p:nvPr>
          </p:nvSpPr>
          <p:spPr>
            <a:xfrm>
              <a:off x="1547813" y="4581525"/>
              <a:ext cx="2608580" cy="39878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单位矢量，长度为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055" name="Object 7"/>
            <p:cNvGraphicFramePr/>
            <p:nvPr>
              <p:custDataLst>
                <p:tags r:id="rId20"/>
              </p:custDataLst>
            </p:nvPr>
          </p:nvGraphicFramePr>
          <p:xfrm>
            <a:off x="539750" y="4508500"/>
            <a:ext cx="10080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1" imgW="520700" imgH="241300" progId="Equation.3">
                    <p:embed/>
                  </p:oleObj>
                </mc:Choice>
                <mc:Fallback>
                  <p:oleObj name="" r:id="rId21" imgW="5207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39750" y="4508500"/>
                          <a:ext cx="1008063" cy="4667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20"/>
          <p:cNvGrpSpPr/>
          <p:nvPr/>
        </p:nvGrpSpPr>
        <p:grpSpPr>
          <a:xfrm>
            <a:off x="3700780" y="4789488"/>
            <a:ext cx="3779838" cy="396875"/>
            <a:chOff x="571472" y="5000636"/>
            <a:chExt cx="3779845" cy="396875"/>
          </a:xfrm>
        </p:grpSpPr>
        <p:sp>
          <p:nvSpPr>
            <p:cNvPr id="2071" name="Rectangle 18"/>
            <p:cNvSpPr/>
            <p:nvPr>
              <p:custDataLst>
                <p:tags r:id="rId23"/>
              </p:custDataLst>
            </p:nvPr>
          </p:nvSpPr>
          <p:spPr>
            <a:xfrm>
              <a:off x="1643042" y="5000636"/>
              <a:ext cx="2708275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标量（数值）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9" name="Object 18"/>
            <p:cNvGraphicFramePr/>
            <p:nvPr>
              <p:custDataLst>
                <p:tags r:id="rId24"/>
              </p:custDataLst>
            </p:nvPr>
          </p:nvGraphicFramePr>
          <p:xfrm>
            <a:off x="571472" y="5000636"/>
            <a:ext cx="990770" cy="384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5" imgW="622300" imgH="241300" progId="Equation.3">
                    <p:embed/>
                  </p:oleObj>
                </mc:Choice>
                <mc:Fallback>
                  <p:oleObj name="" r:id="rId25" imgW="6223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1472" y="5000636"/>
                          <a:ext cx="990770" cy="384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/>
          <p:nvPr>
            <p:custDataLst>
              <p:tags r:id="rId27"/>
            </p:custDataLst>
          </p:nvPr>
        </p:nvGraphicFramePr>
        <p:xfrm>
          <a:off x="3344863" y="3855403"/>
          <a:ext cx="336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8" imgW="1623695" imgH="266065" progId="Equation.3">
                  <p:embed/>
                </p:oleObj>
              </mc:Choice>
              <mc:Fallback>
                <p:oleObj name="" r:id="rId28" imgW="1623695" imgH="2660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44863" y="3855403"/>
                        <a:ext cx="33655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>
            <p:custDataLst>
              <p:tags r:id="rId30"/>
            </p:custDataLst>
          </p:nvPr>
        </p:nvSpPr>
        <p:spPr>
          <a:xfrm>
            <a:off x="214630" y="4695825"/>
            <a:ext cx="6296660" cy="571500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33" grpId="0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075" name="Text Box 7"/>
          <p:cNvSpPr txBox="1"/>
          <p:nvPr>
            <p:custDataLst>
              <p:tags r:id="rId8"/>
            </p:custDataLst>
          </p:nvPr>
        </p:nvSpPr>
        <p:spPr>
          <a:xfrm>
            <a:off x="228600" y="645160"/>
            <a:ext cx="665988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600" b="1" dirty="0">
                <a:solidFill>
                  <a:srgbClr val="FF0000"/>
                </a:solidFill>
                <a:latin typeface="幼圆" panose="020105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幼圆" panose="02010509060101010101" pitchFamily="49" charset="-122"/>
              </a:rPr>
              <a:t>源点、场点、位置矢量（矢径）、距离矢量</a:t>
            </a:r>
            <a:endParaRPr lang="zh-CN" altLang="en-US" sz="2600" b="1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3101" name="Line 27"/>
          <p:cNvSpPr/>
          <p:nvPr>
            <p:custDataLst>
              <p:tags r:id="rId9"/>
            </p:custDataLst>
          </p:nvPr>
        </p:nvSpPr>
        <p:spPr>
          <a:xfrm>
            <a:off x="5777230" y="121158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54" name="Rectangle 30"/>
          <p:cNvSpPr/>
          <p:nvPr>
            <p:custDataLst>
              <p:tags r:id="rId10"/>
            </p:custDataLst>
          </p:nvPr>
        </p:nvSpPr>
        <p:spPr>
          <a:xfrm>
            <a:off x="357188" y="3064193"/>
            <a:ext cx="76517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源点：源所占有的空间位置称源点，用符号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S′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场点：除源以外的其它空间位置称场点，用符号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7855" name="Rectangle 31"/>
          <p:cNvSpPr/>
          <p:nvPr>
            <p:custDataLst>
              <p:tags r:id="rId11"/>
            </p:custDataLst>
          </p:nvPr>
        </p:nvSpPr>
        <p:spPr>
          <a:xfrm>
            <a:off x="304800" y="5423535"/>
            <a:ext cx="7722870" cy="9036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距离矢量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：由源点指向场点的矢量，用符号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表示。 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=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r′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762000" y="3926205"/>
            <a:ext cx="7772400" cy="1390650"/>
            <a:chOff x="480" y="2208"/>
            <a:chExt cx="4896" cy="876"/>
          </a:xfrm>
        </p:grpSpPr>
        <p:sp>
          <p:nvSpPr>
            <p:cNvPr id="3097" name="Rectangle 32"/>
            <p:cNvSpPr/>
            <p:nvPr>
              <p:custDataLst>
                <p:tags r:id="rId12"/>
              </p:custDataLst>
            </p:nvPr>
          </p:nvSpPr>
          <p:spPr>
            <a:xfrm>
              <a:off x="528" y="2784"/>
              <a:ext cx="315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场点：</a:t>
              </a:r>
              <a:r>
                <a:rPr lang="en-US" altLang="zh-CN" sz="2400" b="1" dirty="0">
                  <a:latin typeface="Arial" panose="020B0604020202020204" pitchFamily="34" charset="0"/>
                  <a:ea typeface="华文中宋" panose="02010600040101010101" pitchFamily="2" charset="-122"/>
                </a:rPr>
                <a:t>r</a:t>
              </a:r>
              <a:r>
                <a:rPr lang="en-US" altLang="zh-CN" sz="2400" dirty="0">
                  <a:latin typeface="Arial" panose="020B0604020202020204" pitchFamily="34" charset="0"/>
                  <a:ea typeface="华文中宋" panose="02010600040101010101" pitchFamily="2" charset="-122"/>
                </a:rPr>
                <a:t> = </a:t>
              </a:r>
              <a:r>
                <a:rPr lang="en-US" altLang="zh-CN" sz="2400" i="1" dirty="0">
                  <a:latin typeface="Arial" panose="020B0604020202020204" pitchFamily="34" charset="0"/>
                  <a:ea typeface="华文中宋" panose="02010600040101010101" pitchFamily="2" charset="-122"/>
                </a:rPr>
                <a:t>x 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x 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charset="0"/>
                </a:rPr>
                <a:t>+ y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y 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charset="0"/>
                </a:rPr>
                <a:t>+ z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600" i="1" dirty="0">
                  <a:solidFill>
                    <a:srgbClr val="000000"/>
                  </a:solidFill>
                  <a:latin typeface="Times New Roman" panose="02020603050405020304" charset="0"/>
                </a:rPr>
                <a:t>z </a:t>
              </a:r>
              <a:endParaRPr lang="en-US" altLang="zh-CN" i="1" dirty="0">
                <a:latin typeface="Times New Roman" panose="02020603050405020304" charset="0"/>
              </a:endParaRPr>
            </a:p>
          </p:txBody>
        </p:sp>
        <p:sp>
          <p:nvSpPr>
            <p:cNvPr id="3098" name="Rectangle 33"/>
            <p:cNvSpPr/>
            <p:nvPr>
              <p:custDataLst>
                <p:tags r:id="rId13"/>
              </p:custDataLst>
            </p:nvPr>
          </p:nvSpPr>
          <p:spPr>
            <a:xfrm>
              <a:off x="528" y="2496"/>
              <a:ext cx="484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源点：</a:t>
              </a:r>
              <a:r>
                <a:rPr lang="en-US" altLang="zh-CN" sz="2400" b="1" dirty="0">
                  <a:latin typeface="Arial" panose="020B0604020202020204" pitchFamily="34" charset="0"/>
                  <a:ea typeface="华文中宋" panose="02010600040101010101" pitchFamily="2" charset="-122"/>
                </a:rPr>
                <a:t>r′</a:t>
              </a:r>
              <a:r>
                <a:rPr lang="en-US" altLang="zh-CN" sz="2400" dirty="0">
                  <a:latin typeface="Arial" panose="020B0604020202020204" pitchFamily="34" charset="0"/>
                  <a:ea typeface="华文中宋" panose="02010600040101010101" pitchFamily="2" charset="-122"/>
                </a:rPr>
                <a:t> = </a:t>
              </a:r>
              <a:r>
                <a:rPr lang="en-US" altLang="zh-CN" sz="2400" i="1" dirty="0">
                  <a:latin typeface="Arial" panose="020B0604020202020204" pitchFamily="34" charset="0"/>
                  <a:ea typeface="华文中宋" panose="02010600040101010101" pitchFamily="2" charset="-122"/>
                </a:rPr>
                <a:t>x′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x 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charset="0"/>
                </a:rPr>
                <a:t>+ y′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charset="0"/>
                </a:rPr>
                <a:t>y  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charset="0"/>
                </a:rPr>
                <a:t>+ z′</a:t>
              </a:r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1600" i="1" dirty="0">
                  <a:solidFill>
                    <a:srgbClr val="000000"/>
                  </a:solidFill>
                  <a:latin typeface="Times New Roman" panose="02020603050405020304" charset="0"/>
                </a:rPr>
                <a:t>z </a:t>
              </a:r>
              <a:endParaRPr lang="en-US" altLang="zh-CN" i="1" dirty="0">
                <a:latin typeface="Times New Roman" panose="02020603050405020304" charset="0"/>
              </a:endParaRPr>
            </a:p>
          </p:txBody>
        </p:sp>
        <p:sp>
          <p:nvSpPr>
            <p:cNvPr id="3099" name="Rectangle 34"/>
            <p:cNvSpPr/>
            <p:nvPr>
              <p:custDataLst>
                <p:tags r:id="rId14"/>
              </p:custDataLst>
            </p:nvPr>
          </p:nvSpPr>
          <p:spPr>
            <a:xfrm>
              <a:off x="480" y="2208"/>
              <a:ext cx="2457" cy="3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源点和场点可用矢径表示</a:t>
              </a:r>
              <a:r>
                <a:rPr lang="zh-CN" altLang="en-US" sz="2800" b="1" dirty="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：</a:t>
              </a:r>
              <a:endParaRPr lang="zh-CN" altLang="en-US" sz="28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1" name="Group 54"/>
          <p:cNvGrpSpPr/>
          <p:nvPr/>
        </p:nvGrpSpPr>
        <p:grpSpPr>
          <a:xfrm>
            <a:off x="9219883" y="2976563"/>
            <a:ext cx="2743200" cy="2011362"/>
            <a:chOff x="3696" y="2880"/>
            <a:chExt cx="1728" cy="1267"/>
          </a:xfrm>
        </p:grpSpPr>
        <p:sp>
          <p:nvSpPr>
            <p:cNvPr id="3084" name="Line 36"/>
            <p:cNvSpPr/>
            <p:nvPr>
              <p:custDataLst>
                <p:tags r:id="rId15"/>
              </p:custDataLst>
            </p:nvPr>
          </p:nvSpPr>
          <p:spPr>
            <a:xfrm flipV="1">
              <a:off x="4468" y="2880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5" name="Line 37"/>
            <p:cNvSpPr/>
            <p:nvPr>
              <p:custDataLst>
                <p:tags r:id="rId16"/>
              </p:custDataLst>
            </p:nvPr>
          </p:nvSpPr>
          <p:spPr>
            <a:xfrm flipH="1">
              <a:off x="3696" y="3744"/>
              <a:ext cx="768" cy="4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6" name="Line 38"/>
            <p:cNvSpPr/>
            <p:nvPr>
              <p:custDataLst>
                <p:tags r:id="rId17"/>
              </p:custDataLst>
            </p:nvPr>
          </p:nvSpPr>
          <p:spPr>
            <a:xfrm>
              <a:off x="4468" y="3742"/>
              <a:ext cx="9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8" name="Line 40"/>
            <p:cNvSpPr/>
            <p:nvPr>
              <p:custDataLst>
                <p:tags r:id="rId18"/>
              </p:custDataLst>
            </p:nvPr>
          </p:nvSpPr>
          <p:spPr>
            <a:xfrm flipV="1">
              <a:off x="4468" y="3083"/>
              <a:ext cx="546" cy="65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0" name="Line 42"/>
            <p:cNvSpPr/>
            <p:nvPr>
              <p:custDataLst>
                <p:tags r:id="rId19"/>
              </p:custDataLst>
            </p:nvPr>
          </p:nvSpPr>
          <p:spPr>
            <a:xfrm flipH="1" flipV="1">
              <a:off x="3990" y="3387"/>
              <a:ext cx="478" cy="355"/>
            </a:xfrm>
            <a:prstGeom prst="line">
              <a:avLst/>
            </a:prstGeom>
            <a:ln w="9525" cap="flat" cmpd="sng">
              <a:solidFill>
                <a:srgbClr val="66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1" name="Line 43"/>
            <p:cNvSpPr/>
            <p:nvPr>
              <p:custDataLst>
                <p:tags r:id="rId20"/>
              </p:custDataLst>
            </p:nvPr>
          </p:nvSpPr>
          <p:spPr>
            <a:xfrm flipH="1">
              <a:off x="3990" y="3083"/>
              <a:ext cx="1024" cy="304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2" name="Rectangle 44"/>
            <p:cNvSpPr/>
            <p:nvPr>
              <p:custDataLst>
                <p:tags r:id="rId21"/>
              </p:custDataLst>
            </p:nvPr>
          </p:nvSpPr>
          <p:spPr>
            <a:xfrm>
              <a:off x="4741" y="2929"/>
              <a:ext cx="3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S′</a:t>
              </a:r>
              <a:endPara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093" name="Rectangle 45"/>
            <p:cNvSpPr/>
            <p:nvPr>
              <p:custDataLst>
                <p:tags r:id="rId22"/>
              </p:custDataLst>
            </p:nvPr>
          </p:nvSpPr>
          <p:spPr>
            <a:xfrm>
              <a:off x="3744" y="3264"/>
              <a:ext cx="2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P</a:t>
              </a:r>
              <a:endPara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094" name="Rectangle 46"/>
            <p:cNvSpPr/>
            <p:nvPr>
              <p:custDataLst>
                <p:tags r:id="rId23"/>
              </p:custDataLst>
            </p:nvPr>
          </p:nvSpPr>
          <p:spPr>
            <a:xfrm>
              <a:off x="4468" y="3166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R</a:t>
              </a:r>
              <a:endPara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095" name="Rectangle 48"/>
            <p:cNvSpPr/>
            <p:nvPr>
              <p:custDataLst>
                <p:tags r:id="rId24"/>
              </p:custDataLst>
            </p:nvPr>
          </p:nvSpPr>
          <p:spPr>
            <a:xfrm>
              <a:off x="4673" y="3387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r′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3096" name="Rectangle 49"/>
            <p:cNvSpPr/>
            <p:nvPr>
              <p:custDataLst>
                <p:tags r:id="rId25"/>
              </p:custDataLst>
            </p:nvPr>
          </p:nvSpPr>
          <p:spPr>
            <a:xfrm>
              <a:off x="4058" y="3438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r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3082" name="Rectangle 55"/>
          <p:cNvSpPr/>
          <p:nvPr>
            <p:custDataLst>
              <p:tags r:id="rId26"/>
            </p:custDataLst>
          </p:nvPr>
        </p:nvSpPr>
        <p:spPr>
          <a:xfrm>
            <a:off x="10382885" y="4196715"/>
            <a:ext cx="336550" cy="274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</a:rPr>
              <a:t>○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graphicFrame>
        <p:nvGraphicFramePr>
          <p:cNvPr id="30" name="Object 30"/>
          <p:cNvGraphicFramePr/>
          <p:nvPr>
            <p:custDataLst>
              <p:tags r:id="rId27"/>
            </p:custDataLst>
          </p:nvPr>
        </p:nvGraphicFramePr>
        <p:xfrm>
          <a:off x="4557395" y="2239010"/>
          <a:ext cx="22637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8" imgW="1142365" imgH="241300" progId="Equation.3">
                  <p:embed/>
                </p:oleObj>
              </mc:Choice>
              <mc:Fallback>
                <p:oleObj name="" r:id="rId28" imgW="1142365" imgH="2413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57395" y="2239010"/>
                        <a:ext cx="226377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/>
          <p:nvPr>
            <p:custDataLst>
              <p:tags r:id="rId30"/>
            </p:custDataLst>
          </p:nvPr>
        </p:nvSpPr>
        <p:spPr>
          <a:xfrm>
            <a:off x="228283" y="1137285"/>
            <a:ext cx="858012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矢径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：由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点指向空间任一点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的矢量</a:t>
            </a:r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OP 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表示称矢径。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</a:t>
            </a:r>
            <a:r>
              <a:rPr lang="zh-CN" altLang="en-US" sz="24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表示的是空间位置，没有物理含义。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4103" name="Text Box 4"/>
          <p:cNvSpPr txBox="1"/>
          <p:nvPr>
            <p:custDataLst>
              <p:tags r:id="rId9"/>
            </p:custDataLst>
          </p:nvPr>
        </p:nvSpPr>
        <p:spPr>
          <a:xfrm>
            <a:off x="474345" y="857250"/>
            <a:ext cx="44729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</a:rPr>
              <a:t>矢量的加法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（矢量求和）</a:t>
            </a:r>
            <a:r>
              <a:rPr lang="zh-CN" altLang="zh-CN" sz="2800" b="1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endParaRPr lang="zh-CN" altLang="zh-CN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2488565" y="2909887"/>
            <a:ext cx="7069138" cy="1203326"/>
            <a:chOff x="1142976" y="2695569"/>
            <a:chExt cx="7069144" cy="1203331"/>
          </a:xfrm>
        </p:grpSpPr>
        <p:graphicFrame>
          <p:nvGraphicFramePr>
            <p:cNvPr id="4100" name="Object 5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2071670" y="2695569"/>
            <a:ext cx="6096000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1" imgW="2857500" imgH="254000" progId="Equation.DSMT4">
                    <p:embed/>
                  </p:oleObj>
                </mc:Choice>
                <mc:Fallback>
                  <p:oleObj name="" r:id="rId11" imgW="2857500" imgH="2540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71670" y="2695569"/>
                          <a:ext cx="6096000" cy="541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6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143108" y="3357562"/>
            <a:ext cx="60690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4" imgW="2844800" imgH="254000" progId="Equation.DSMT4">
                    <p:embed/>
                  </p:oleObj>
                </mc:Choice>
                <mc:Fallback>
                  <p:oleObj name="" r:id="rId14" imgW="2844800" imgH="2540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43108" y="3357562"/>
                          <a:ext cx="6069012" cy="541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7"/>
            <p:cNvSpPr/>
            <p:nvPr>
              <p:custDataLst>
                <p:tags r:id="rId16"/>
              </p:custDataLst>
            </p:nvPr>
          </p:nvSpPr>
          <p:spPr>
            <a:xfrm>
              <a:off x="1142976" y="2714620"/>
              <a:ext cx="1027113" cy="460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200" b="1" dirty="0">
                  <a:latin typeface="Times New Roman" panose="02020603050405020304" charset="0"/>
                  <a:ea typeface="楷体_GB2312" pitchFamily="49" charset="-122"/>
                  <a:sym typeface="Wingdings" panose="05000000000000000000" pitchFamily="2" charset="2"/>
                </a:rPr>
                <a:t>已知：</a:t>
              </a:r>
              <a:endParaRPr lang="zh-CN" altLang="en-US" sz="2200" b="1" dirty="0"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4110" name="Rectangle 8"/>
            <p:cNvSpPr/>
            <p:nvPr>
              <p:custDataLst>
                <p:tags r:id="rId17"/>
              </p:custDataLst>
            </p:nvPr>
          </p:nvSpPr>
          <p:spPr>
            <a:xfrm>
              <a:off x="1214414" y="3357560"/>
              <a:ext cx="746125" cy="460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200" b="1" dirty="0">
                  <a:latin typeface="Times New Roman" panose="02020603050405020304" charset="0"/>
                  <a:ea typeface="楷体_GB2312" pitchFamily="49" charset="-122"/>
                  <a:sym typeface="Wingdings" panose="05000000000000000000" pitchFamily="2" charset="2"/>
                </a:rPr>
                <a:t>则：</a:t>
              </a:r>
              <a:endParaRPr lang="zh-CN" altLang="en-US" sz="2200" b="1" dirty="0"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4105" name="矩形 10"/>
          <p:cNvSpPr/>
          <p:nvPr>
            <p:custDataLst>
              <p:tags r:id="rId18"/>
            </p:custDataLst>
          </p:nvPr>
        </p:nvSpPr>
        <p:spPr>
          <a:xfrm>
            <a:off x="2774315" y="1500188"/>
            <a:ext cx="6429375" cy="1128712"/>
          </a:xfrm>
          <a:prstGeom prst="rect">
            <a:avLst/>
          </a:prstGeom>
          <a:noFill/>
          <a:ln w="9525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两个矢量相加，等于两个矢量相应的分量分别相加，它们的和还是一个矢量。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083" name="Object 11"/>
          <p:cNvGraphicFramePr/>
          <p:nvPr>
            <p:custDataLst>
              <p:tags r:id="rId19"/>
            </p:custDataLst>
          </p:nvPr>
        </p:nvGraphicFramePr>
        <p:xfrm>
          <a:off x="2345690" y="4143375"/>
          <a:ext cx="6929438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0" imgW="23021925" imgH="6886575" progId="">
                  <p:embed/>
                </p:oleObj>
              </mc:Choice>
              <mc:Fallback>
                <p:oleObj name="" r:id="rId20" imgW="23021925" imgH="6886575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45690" y="4143375"/>
                        <a:ext cx="6929438" cy="207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custDataLst>
              <p:tags r:id="rId9"/>
            </p:custDataLst>
          </p:nvPr>
        </p:nvSpPr>
        <p:spPr>
          <a:xfrm>
            <a:off x="685800" y="1066800"/>
            <a:ext cx="10384155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2800" b="1">
                <a:solidFill>
                  <a:schemeClr val="accent2"/>
                </a:solidFill>
                <a:latin typeface="+mn-lt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ð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®"/>
              <a:defRPr sz="2000">
                <a:solidFill>
                  <a:srgbClr val="006600"/>
                </a:solidFill>
                <a:latin typeface="+mn-lt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幼圆" panose="02010509060101010101" pitchFamily="49" charset="-122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标量与矢量相乘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标量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与矢量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相乘，结果是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的方向未变，大小改变了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倍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2" name="Object 2"/>
          <p:cNvGraphicFramePr/>
          <p:nvPr>
            <p:custDataLst>
              <p:tags r:id="rId10"/>
            </p:custDataLst>
          </p:nvPr>
        </p:nvGraphicFramePr>
        <p:xfrm>
          <a:off x="2979738" y="3483293"/>
          <a:ext cx="579596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2042160" imgH="266065" progId="Equation.3">
                  <p:embed/>
                </p:oleObj>
              </mc:Choice>
              <mc:Fallback>
                <p:oleObj name="" r:id="rId11" imgW="2042160" imgH="2660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9738" y="3483293"/>
                        <a:ext cx="5795962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sp>
        <p:nvSpPr>
          <p:cNvPr id="233478" name="Text Box 6"/>
          <p:cNvSpPr txBox="1"/>
          <p:nvPr>
            <p:custDataLst>
              <p:tags r:id="rId9"/>
            </p:custDataLst>
          </p:nvPr>
        </p:nvSpPr>
        <p:spPr>
          <a:xfrm>
            <a:off x="1034415" y="571500"/>
            <a:ext cx="9578975" cy="5828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atinLnBrk="1"/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矢量的点积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或称标量积、内积，做功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latinLnBrk="1">
              <a:lnSpc>
                <a:spcPct val="130000"/>
              </a:lnSpc>
              <a:spcBef>
                <a:spcPts val="18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设矢量 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与 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方向的夹角为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到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180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度之间，则 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与 </a:t>
            </a:r>
            <a:r>
              <a:rPr lang="en-US" altLang="zh-CN" sz="2400" b="1" i="1" dirty="0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的点积为：</a:t>
            </a:r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20000"/>
              </a:spcBef>
            </a:pP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ts val="36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endParaRPr lang="zh-CN" altLang="en-US" sz="20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20000"/>
              </a:spcBef>
            </a:pP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atinLnBrk="1">
              <a:lnSpc>
                <a:spcPct val="130000"/>
              </a:lnSpc>
              <a:spcBef>
                <a:spcPct val="80000"/>
              </a:spcBef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122" name="Object 12"/>
          <p:cNvGraphicFramePr/>
          <p:nvPr>
            <p:custDataLst>
              <p:tags r:id="rId10"/>
            </p:custDataLst>
          </p:nvPr>
        </p:nvGraphicFramePr>
        <p:xfrm>
          <a:off x="7320280" y="3891280"/>
          <a:ext cx="4628515" cy="143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2108200" imgH="749300" progId="Equation.DSMT4">
                  <p:embed/>
                </p:oleObj>
              </mc:Choice>
              <mc:Fallback>
                <p:oleObj name="" r:id="rId11" imgW="2108200" imgH="749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20280" y="3891280"/>
                        <a:ext cx="4628515" cy="1433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"/>
          <p:cNvGraphicFramePr/>
          <p:nvPr>
            <p:custDataLst>
              <p:tags r:id="rId13"/>
            </p:custDataLst>
          </p:nvPr>
        </p:nvGraphicFramePr>
        <p:xfrm>
          <a:off x="3982085" y="1873568"/>
          <a:ext cx="237172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4" imgW="1091565" imgH="254000" progId="Equation.3">
                  <p:embed/>
                </p:oleObj>
              </mc:Choice>
              <mc:Fallback>
                <p:oleObj name="" r:id="rId14" imgW="1091565" imgH="254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82085" y="1873568"/>
                        <a:ext cx="2371725" cy="551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>
            <p:custDataLst>
              <p:tags r:id="rId16"/>
            </p:custDataLst>
          </p:nvPr>
        </p:nvGraphicFramePr>
        <p:xfrm>
          <a:off x="2072958" y="3824605"/>
          <a:ext cx="36433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1561465" imgH="482600" progId="Equation.3">
                  <p:embed/>
                </p:oleObj>
              </mc:Choice>
              <mc:Fallback>
                <p:oleObj name="" r:id="rId17" imgW="1561465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2958" y="3824605"/>
                        <a:ext cx="3643312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1"/>
          <p:cNvGraphicFramePr/>
          <p:nvPr>
            <p:custDataLst>
              <p:tags r:id="rId19"/>
            </p:custData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114300" imgH="215900" progId="Equation.3">
                  <p:embed/>
                </p:oleObj>
              </mc:Choice>
              <mc:Fallback>
                <p:oleObj name="" r:id="rId20" imgW="1143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/>
          <p:nvPr>
            <p:custDataLst>
              <p:tags r:id="rId22"/>
            </p:custData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3" imgW="114300" imgH="215265" progId="Equation.3">
                  <p:embed/>
                </p:oleObj>
              </mc:Choice>
              <mc:Fallback>
                <p:oleObj name="" r:id="rId23" imgW="114300" imgH="215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8"/>
          <p:cNvGraphicFramePr/>
          <p:nvPr>
            <p:custDataLst>
              <p:tags r:id="rId25"/>
            </p:custDataLst>
          </p:nvPr>
        </p:nvGraphicFramePr>
        <p:xfrm>
          <a:off x="687388" y="5146358"/>
          <a:ext cx="60213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6" imgW="2908300" imgH="508000" progId="Equation.3">
                  <p:embed/>
                </p:oleObj>
              </mc:Choice>
              <mc:Fallback>
                <p:oleObj name="" r:id="rId26" imgW="2908300" imgH="508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7388" y="5146358"/>
                        <a:ext cx="6021387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28"/>
            </p:custDataLst>
          </p:nvPr>
        </p:nvSpPr>
        <p:spPr>
          <a:xfrm>
            <a:off x="357188" y="3500438"/>
            <a:ext cx="196977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latinLnBrk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点积运算规则：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" name="组合 16"/>
          <p:cNvGrpSpPr/>
          <p:nvPr/>
        </p:nvGrpSpPr>
        <p:grpSpPr>
          <a:xfrm>
            <a:off x="1276033" y="2632393"/>
            <a:ext cx="8605520" cy="628650"/>
            <a:chOff x="928630" y="4929198"/>
            <a:chExt cx="8605581" cy="628650"/>
          </a:xfrm>
        </p:grpSpPr>
        <p:sp>
          <p:nvSpPr>
            <p:cNvPr id="6160" name="Rectangle 16"/>
            <p:cNvSpPr/>
            <p:nvPr>
              <p:custDataLst>
                <p:tags r:id="rId29"/>
              </p:custDataLst>
            </p:nvPr>
          </p:nvSpPr>
          <p:spPr>
            <a:xfrm>
              <a:off x="928630" y="4929198"/>
              <a:ext cx="8215370" cy="62865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1" name="矩形 15"/>
            <p:cNvSpPr/>
            <p:nvPr>
              <p:custDataLst>
                <p:tags r:id="rId30"/>
              </p:custDataLst>
            </p:nvPr>
          </p:nvSpPr>
          <p:spPr>
            <a:xfrm>
              <a:off x="1071506" y="5000953"/>
              <a:ext cx="8462705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当 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 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与 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B 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均不为</a:t>
              </a: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时，若 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·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=0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，则向量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与向量</a:t>
              </a:r>
              <a:r>
                <a:rPr lang="en-US" altLang="zh-CN" sz="2400" i="1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B</a:t>
              </a: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垂直。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>
                                            <p:txEl>
                                              <p:charRg st="2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8">
                                            <p:txEl>
                                              <p:charRg st="2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624143"/>
            <a:ext cx="12192000" cy="0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6316082"/>
            <a:ext cx="12192000" cy="5807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11303" y="6457891"/>
            <a:ext cx="1843236" cy="400109"/>
            <a:chOff x="76140" y="6477345"/>
            <a:chExt cx="1947504" cy="400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0" y="6477345"/>
              <a:ext cx="400109" cy="400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" t="6582" r="-25334" b="26979"/>
            <a:stretch>
              <a:fillRect/>
            </a:stretch>
          </p:blipFill>
          <p:spPr>
            <a:xfrm>
              <a:off x="414611" y="6477345"/>
              <a:ext cx="724874" cy="3806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14" t="12432" r="55484" b="78542"/>
            <a:stretch>
              <a:fillRect/>
            </a:stretch>
          </p:blipFill>
          <p:spPr>
            <a:xfrm rot="1259126">
              <a:off x="895509" y="6508504"/>
              <a:ext cx="402920" cy="31080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print"/>
            <a:srcRect t="-1" b="16526"/>
            <a:stretch>
              <a:fillRect/>
            </a:stretch>
          </p:blipFill>
          <p:spPr>
            <a:xfrm rot="589386">
              <a:off x="1256498" y="6481317"/>
              <a:ext cx="388026" cy="326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print"/>
            <a:srcRect t="18211" b="8984"/>
            <a:stretch>
              <a:fillRect/>
            </a:stretch>
          </p:blipFill>
          <p:spPr>
            <a:xfrm>
              <a:off x="1554468" y="6496881"/>
              <a:ext cx="469176" cy="341581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t="6230"/>
          <a:stretch>
            <a:fillRect/>
          </a:stretch>
        </p:blipFill>
        <p:spPr>
          <a:xfrm>
            <a:off x="10743565" y="137160"/>
            <a:ext cx="1291590" cy="54483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0" y="50800"/>
            <a:ext cx="540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dirty="0" err="1"/>
              <a:t>1.1</a:t>
            </a:r>
            <a:r>
              <a:rPr lang="zh-CN" altLang="en-US" sz="2800" dirty="0" err="1"/>
              <a:t>、</a:t>
            </a:r>
            <a:r>
              <a:rPr lang="zh-CN" sz="2800" dirty="0" err="1"/>
              <a:t>矢量代数</a:t>
            </a:r>
            <a:endParaRPr lang="zh-CN" sz="2800" dirty="0" err="1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custDataLst>
              <p:tags r:id="rId8"/>
            </p:custDataLst>
          </p:nvPr>
        </p:nvSpPr>
        <p:spPr>
          <a:xfrm>
            <a:off x="857250" y="500540"/>
            <a:ext cx="7561263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姚体" panose="02010601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r>
              <a:rPr kumimoji="0" 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楷体" panose="02010600040101010101" pitchFamily="2" charset="-122"/>
                <a:ea typeface="楷体_GB2312"/>
                <a:cs typeface="+mj-cs"/>
              </a:rPr>
              <a:t> 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楷体_GB2312"/>
              <a:cs typeface="+mj-cs"/>
            </a:endParaRPr>
          </a:p>
        </p:txBody>
      </p:sp>
      <p:grpSp>
        <p:nvGrpSpPr>
          <p:cNvPr id="7177" name="组合 6"/>
          <p:cNvGrpSpPr/>
          <p:nvPr/>
        </p:nvGrpSpPr>
        <p:grpSpPr>
          <a:xfrm>
            <a:off x="571500" y="659765"/>
            <a:ext cx="10932160" cy="1676400"/>
            <a:chOff x="500063" y="642938"/>
            <a:chExt cx="10932160" cy="1675795"/>
          </a:xfrm>
        </p:grpSpPr>
        <p:sp>
          <p:nvSpPr>
            <p:cNvPr id="7179" name="Text Box 9"/>
            <p:cNvSpPr txBox="1"/>
            <p:nvPr>
              <p:custDataLst>
                <p:tags r:id="rId9"/>
              </p:custDataLst>
            </p:nvPr>
          </p:nvSpPr>
          <p:spPr>
            <a:xfrm>
              <a:off x="500063" y="642938"/>
              <a:ext cx="10932160" cy="167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Aft>
                  <a:spcPts val="1800"/>
                </a:spcAft>
              </a:pPr>
              <a:r>
                <a:rPr lang="zh-CN" altLang="en-US" sz="2800" b="1" dirty="0">
                  <a:latin typeface="Arial" panose="020B0604020202020204" pitchFamily="34" charset="0"/>
                  <a:ea typeface="楷体_GB2312" pitchFamily="49" charset="-122"/>
                </a:rPr>
                <a:t>外积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latin typeface="Arial" panose="020B0604020202020204" pitchFamily="34" charset="0"/>
                  <a:ea typeface="楷体_GB2312" pitchFamily="49" charset="-122"/>
                </a:rPr>
                <a:t>或称矢量积</a:t>
              </a: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</a:rPr>
                <a:t>)</a:t>
              </a:r>
              <a:endParaRPr lang="en-US" altLang="zh-CN" sz="2800" b="1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Arial" panose="020B0604020202020204" pitchFamily="34" charset="0"/>
                  <a:ea typeface="楷体_GB2312" pitchFamily="49" charset="-122"/>
                </a:rPr>
                <a:t>       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若 </a:t>
              </a:r>
              <a:r>
                <a:rPr lang="en-US" altLang="zh-CN" sz="2000" b="1" i="1" dirty="0">
                  <a:latin typeface="Arial" panose="020B0604020202020204" pitchFamily="34" charset="0"/>
                  <a:ea typeface="楷体_GB2312" pitchFamily="49" charset="-122"/>
                </a:rPr>
                <a:t>A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与 </a:t>
              </a:r>
              <a:r>
                <a:rPr lang="en-US" altLang="zh-CN" sz="2000" b="1" i="1" dirty="0">
                  <a:latin typeface="Arial" panose="020B0604020202020204" pitchFamily="34" charset="0"/>
                  <a:ea typeface="楷体_GB2312" pitchFamily="49" charset="-122"/>
                </a:rPr>
                <a:t>B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的夹角为0到180度之间，则 </a:t>
              </a:r>
              <a:r>
                <a:rPr lang="en-US" altLang="zh-CN" sz="2000" b="1" i="1" dirty="0">
                  <a:latin typeface="Arial" panose="020B0604020202020204" pitchFamily="34" charset="0"/>
                  <a:ea typeface="楷体_GB2312" pitchFamily="49" charset="-122"/>
                </a:rPr>
                <a:t>A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与 </a:t>
              </a:r>
              <a:r>
                <a:rPr lang="en-US" altLang="zh-CN" sz="2000" b="1" i="1" dirty="0">
                  <a:latin typeface="Arial" panose="020B0604020202020204" pitchFamily="34" charset="0"/>
                  <a:ea typeface="楷体_GB2312" pitchFamily="49" charset="-122"/>
                </a:rPr>
                <a:t>B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的</a:t>
              </a: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外积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记为          ，方向与 </a:t>
              </a:r>
              <a:r>
                <a:rPr lang="en-US" altLang="zh-CN" sz="2000" b="1" dirty="0">
                  <a:latin typeface="Arial" panose="020B0604020202020204" pitchFamily="34" charset="0"/>
                  <a:ea typeface="楷体_GB2312" pitchFamily="49" charset="-122"/>
                </a:rPr>
                <a:t>A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、</a:t>
              </a:r>
              <a:r>
                <a:rPr lang="en-US" altLang="zh-CN" sz="2000" b="1" dirty="0">
                  <a:latin typeface="Arial" panose="020B0604020202020204" pitchFamily="34" charset="0"/>
                  <a:ea typeface="楷体_GB2312" pitchFamily="49" charset="-122"/>
                </a:rPr>
                <a:t>B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均垂直，且按                      的顺序构成 </a:t>
              </a:r>
              <a:r>
                <a:rPr lang="zh-CN" altLang="en-US" sz="20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右手螺旋关系</a:t>
              </a:r>
              <a:endParaRPr lang="zh-CN" altLang="en-US" sz="20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7175" name="Object 13"/>
            <p:cNvGraphicFramePr/>
            <p:nvPr>
              <p:custDataLst>
                <p:tags r:id="rId10"/>
              </p:custDataLst>
            </p:nvPr>
          </p:nvGraphicFramePr>
          <p:xfrm>
            <a:off x="7636211" y="1428736"/>
            <a:ext cx="67151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393065" imgH="165100" progId="Equation.DSMT4">
                    <p:embed/>
                  </p:oleObj>
                </mc:Choice>
                <mc:Fallback>
                  <p:oleObj name="" r:id="rId11" imgW="393065" imgH="1651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36211" y="1428736"/>
                          <a:ext cx="671513" cy="333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4"/>
            <p:cNvGraphicFramePr/>
            <p:nvPr>
              <p:custDataLst>
                <p:tags r:id="rId13"/>
              </p:custDataLst>
            </p:nvPr>
          </p:nvGraphicFramePr>
          <p:xfrm>
            <a:off x="1138868" y="1898624"/>
            <a:ext cx="14732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4" imgW="862965" imgH="190500" progId="Equation.DSMT4">
                    <p:embed/>
                  </p:oleObj>
                </mc:Choice>
                <mc:Fallback>
                  <p:oleObj name="" r:id="rId14" imgW="862965" imgH="1905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38868" y="1898624"/>
                          <a:ext cx="147320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>
            <a:graphicFrameLocks noGrp="1"/>
          </p:cNvGraphicFramePr>
          <p:nvPr>
            <p:custDataLst>
              <p:tags r:id="rId16"/>
            </p:custDataLst>
          </p:nvPr>
        </p:nvGraphicFramePr>
        <p:xfrm>
          <a:off x="7286625" y="2539048"/>
          <a:ext cx="467042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14154150" imgH="7800975" progId="">
                  <p:embed/>
                </p:oleObj>
              </mc:Choice>
              <mc:Fallback>
                <p:oleObj name="" r:id="rId17" imgW="14154150" imgH="7800975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86625" y="2539048"/>
                        <a:ext cx="4670425" cy="257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/>
          <p:nvPr>
            <p:custDataLst>
              <p:tags r:id="rId19"/>
            </p:custDataLst>
          </p:nvPr>
        </p:nvGraphicFramePr>
        <p:xfrm>
          <a:off x="643096" y="2402840"/>
          <a:ext cx="238887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0" imgW="1244600" imgH="266700" progId="Equation.3">
                  <p:embed/>
                </p:oleObj>
              </mc:Choice>
              <mc:Fallback>
                <p:oleObj name="" r:id="rId20" imgW="1244600" imgH="266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3096" y="2402840"/>
                        <a:ext cx="2388870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/>
          <p:nvPr>
            <p:custDataLst>
              <p:tags r:id="rId22"/>
            </p:custDataLst>
          </p:nvPr>
        </p:nvGraphicFramePr>
        <p:xfrm>
          <a:off x="642938" y="2891473"/>
          <a:ext cx="396875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3" imgW="1701165" imgH="989965" progId="Equation.3">
                  <p:embed/>
                </p:oleObj>
              </mc:Choice>
              <mc:Fallback>
                <p:oleObj name="" r:id="rId23" imgW="1701165" imgH="9899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2938" y="2891473"/>
                        <a:ext cx="3968750" cy="230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5"/>
          <p:cNvGraphicFramePr/>
          <p:nvPr>
            <p:custDataLst>
              <p:tags r:id="rId25"/>
            </p:custDataLst>
          </p:nvPr>
        </p:nvGraphicFramePr>
        <p:xfrm>
          <a:off x="642938" y="5248275"/>
          <a:ext cx="765016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6" imgW="3695700" imgH="508000" progId="Equation.3">
                  <p:embed/>
                </p:oleObj>
              </mc:Choice>
              <mc:Fallback>
                <p:oleObj name="" r:id="rId26" imgW="3695700" imgH="508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2938" y="5248275"/>
                        <a:ext cx="7650162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PP_MARK_KEY" val="ca523075-3f20-447f-9dad-0f2f675e80f0"/>
  <p:tag name="COMMONDATA" val="eyJoZGlkIjoiNWRhYjRhMTg5YzBkMGU4OWU5MDgzMzQzYjkxZWYyMzUifQ==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Times New Roman"/>
        <a:ea typeface=""/>
        <a:cs typeface=""/>
        <a:font script="Jpan" typeface="游ゴシック Light"/>
        <a:font script="Hang" typeface="맑은 고딕"/>
        <a:font script="Hans" typeface="新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游ゴシック"/>
        <a:font script="Hang" typeface="맑은 고딕"/>
        <a:font script="Hans" typeface="新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新宋体"/>
        <a:ea typeface=""/>
        <a:cs typeface=""/>
        <a:font script="Jpan" typeface="游ゴシック Light"/>
        <a:font script="Hang" typeface="맑은 고딕"/>
        <a:font script="Hans" typeface="新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新宋体"/>
        <a:ea typeface=""/>
        <a:cs typeface=""/>
        <a:font script="Jpan" typeface="游ゴシック"/>
        <a:font script="Hang" typeface="맑은 고딕"/>
        <a:font script="Hans" typeface="新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3396</Words>
  <Application>WPS 演示</Application>
  <PresentationFormat>宽屏</PresentationFormat>
  <Paragraphs>437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35</vt:i4>
      </vt:variant>
    </vt:vector>
  </HeadingPairs>
  <TitlesOfParts>
    <vt:vector size="122" baseType="lpstr">
      <vt:lpstr>Arial</vt:lpstr>
      <vt:lpstr>宋体</vt:lpstr>
      <vt:lpstr>Wingdings</vt:lpstr>
      <vt:lpstr>Times New Roman</vt:lpstr>
      <vt:lpstr>新宋体</vt:lpstr>
      <vt:lpstr>楷体_GB2312</vt:lpstr>
      <vt:lpstr>方正姚体</vt:lpstr>
      <vt:lpstr>华文楷体</vt:lpstr>
      <vt:lpstr>楷体_GB2312</vt:lpstr>
      <vt:lpstr>黑体</vt:lpstr>
      <vt:lpstr>幼圆</vt:lpstr>
      <vt:lpstr>华文中宋</vt:lpstr>
      <vt:lpstr>隶书</vt:lpstr>
      <vt:lpstr>Wingdings 2</vt:lpstr>
      <vt:lpstr>微软雅黑</vt:lpstr>
      <vt:lpstr>Arial Unicode MS</vt:lpstr>
      <vt:lpstr>Office Theme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SHJ</dc:creator>
  <cp:lastModifiedBy>马子寅</cp:lastModifiedBy>
  <cp:revision>916</cp:revision>
  <dcterms:created xsi:type="dcterms:W3CDTF">2021-04-06T02:41:00Z</dcterms:created>
  <dcterms:modified xsi:type="dcterms:W3CDTF">2023-11-30T09:06:50Z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E2A932090A974C82A33C4EE86B8B6C59</vt:lpwstr>
  </property>
  <property fmtid="{D5CDD505-2E9C-101B-9397-08002B2CF9AE}" pid="3" name="KSOProductBuildVer">
    <vt:lpwstr>2052-12.1.0.15990</vt:lpwstr>
  </property>
</Properties>
</file>