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12" r:id="rId4"/>
    <p:sldId id="39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5" r:id="rId15"/>
    <p:sldId id="466" r:id="rId16"/>
    <p:sldId id="467" r:id="rId17"/>
    <p:sldId id="468" r:id="rId18"/>
    <p:sldId id="469" r:id="rId19"/>
    <p:sldId id="474" r:id="rId20"/>
    <p:sldId id="475" r:id="rId21"/>
    <p:sldId id="471" r:id="rId22"/>
    <p:sldId id="472" r:id="rId23"/>
    <p:sldId id="260" r:id="rId24"/>
  </p:sldIdLst>
  <p:sldSz cx="9144000" cy="5143500" type="screen16x9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547" y="86"/>
      </p:cViewPr>
      <p:guideLst>
        <p:guide orient="horz" pos="1526"/>
        <p:guide pos="2807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675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机器人学中的状态估计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大作业讲评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李衡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754380"/>
            <a:ext cx="26269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4.2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IMU 和车速计测量模型 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20670"/>
          <a:stretch>
            <a:fillRect/>
          </a:stretch>
        </p:blipFill>
        <p:spPr>
          <a:xfrm>
            <a:off x="482600" y="1313180"/>
            <a:ext cx="6137910" cy="3475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2056765"/>
            <a:ext cx="6670675" cy="26015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t="78577"/>
          <a:stretch>
            <a:fillRect/>
          </a:stretch>
        </p:blipFill>
        <p:spPr>
          <a:xfrm>
            <a:off x="394970" y="863600"/>
            <a:ext cx="654177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741"/>
          <a:stretch>
            <a:fillRect/>
          </a:stretch>
        </p:blipFill>
        <p:spPr>
          <a:xfrm>
            <a:off x="342265" y="2421255"/>
            <a:ext cx="6383655" cy="929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" y="950595"/>
            <a:ext cx="6633845" cy="1170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754380"/>
            <a:ext cx="23596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4.3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激光传感器测量模型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276350"/>
            <a:ext cx="6554470" cy="16313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566035"/>
            <a:ext cx="3192780" cy="18522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455" y="3556000"/>
            <a:ext cx="55626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538"/>
          <a:stretch>
            <a:fillRect/>
          </a:stretch>
        </p:blipFill>
        <p:spPr>
          <a:xfrm>
            <a:off x="982345" y="1214755"/>
            <a:ext cx="5516245" cy="3679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7530" y="754380"/>
            <a:ext cx="160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五、运动模型：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665" y="2006600"/>
            <a:ext cx="415925" cy="313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30" y="3060065"/>
            <a:ext cx="416560" cy="300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540" y="3503930"/>
            <a:ext cx="431800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920" y="4180840"/>
            <a:ext cx="482600" cy="305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540" y="4624705"/>
            <a:ext cx="427990" cy="269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2265" y="2166620"/>
            <a:ext cx="6758940" cy="960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" y="1029335"/>
            <a:ext cx="6896100" cy="944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385" y="2212975"/>
            <a:ext cx="46482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905" y="2752725"/>
            <a:ext cx="495300" cy="2971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15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530" y="754380"/>
            <a:ext cx="36836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五、批量式 MAP 求解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参考书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8.2.5)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2209800"/>
            <a:ext cx="5186045" cy="298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" y="1506220"/>
            <a:ext cx="6690360" cy="632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0" y="3420110"/>
            <a:ext cx="4138295" cy="9232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380" y="4389120"/>
            <a:ext cx="1741170" cy="30670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2770" y="2875280"/>
            <a:ext cx="35756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误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差项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测量模型中线性化部分已推导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5450" y="3420110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910" y="1813560"/>
            <a:ext cx="435610" cy="3251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910" y="3930015"/>
            <a:ext cx="400685" cy="283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1725295"/>
            <a:ext cx="1667510" cy="350520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5" y="866140"/>
            <a:ext cx="3881755" cy="972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20" y="2978785"/>
            <a:ext cx="1569085" cy="20510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6420" y="91376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220281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4" name="图片 44"/>
          <p:cNvPicPr/>
          <p:nvPr/>
        </p:nvPicPr>
        <p:blipFill>
          <a:blip r:embed="rId5"/>
          <a:stretch>
            <a:fillRect/>
          </a:stretch>
        </p:blipFill>
        <p:spPr>
          <a:xfrm>
            <a:off x="782955" y="3666808"/>
            <a:ext cx="3746500" cy="1141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6420" y="3360420"/>
            <a:ext cx="24415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5.2</a:t>
            </a:r>
            <a:r>
              <a:rPr 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最小化批量式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690" y="2202815"/>
            <a:ext cx="3453765" cy="7378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95" y="1220470"/>
            <a:ext cx="457200" cy="3200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095" y="2385060"/>
            <a:ext cx="495300" cy="3733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1095" y="4102100"/>
            <a:ext cx="50292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30235"/>
          <a:stretch>
            <a:fillRect/>
          </a:stretch>
        </p:blipFill>
        <p:spPr>
          <a:xfrm>
            <a:off x="342265" y="1239520"/>
            <a:ext cx="4686300" cy="829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r="11062"/>
          <a:stretch>
            <a:fillRect/>
          </a:stretch>
        </p:blipFill>
        <p:spPr>
          <a:xfrm>
            <a:off x="129540" y="2068830"/>
            <a:ext cx="5774055" cy="7315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b="45472"/>
          <a:stretch>
            <a:fillRect/>
          </a:stretch>
        </p:blipFill>
        <p:spPr>
          <a:xfrm>
            <a:off x="1696720" y="2791460"/>
            <a:ext cx="3893820" cy="1965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2265" y="821690"/>
            <a:ext cx="1783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5.3 MAP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问题求解：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960" y="2987675"/>
            <a:ext cx="533400" cy="381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225" y="4521835"/>
            <a:ext cx="2179320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18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90" y="4338955"/>
            <a:ext cx="857885" cy="267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95" y="926465"/>
            <a:ext cx="3714750" cy="1932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47724" r="9643"/>
          <a:stretch>
            <a:fillRect/>
          </a:stretch>
        </p:blipFill>
        <p:spPr>
          <a:xfrm>
            <a:off x="1249045" y="2912745"/>
            <a:ext cx="4206875" cy="21151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45" y="4215130"/>
            <a:ext cx="1440815" cy="391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403985"/>
            <a:ext cx="874903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19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895985"/>
            <a:ext cx="68808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000" y="1082040"/>
            <a:ext cx="35521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问题：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、建立离散场景下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SLAM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问题数学模型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使用矩阵李群方法推导线性化模型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给出批量状态估计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解法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15" y="1005205"/>
            <a:ext cx="4553585" cy="3472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590" y="879475"/>
            <a:ext cx="3552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求解思路：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401445"/>
            <a:ext cx="486156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530" y="821690"/>
            <a:ext cx="56502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解答：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imu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、车速计作为运动模型，激光、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RTK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作为测量模型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30" y="1985645"/>
            <a:ext cx="4178300" cy="2076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一、假设及定义：</a:t>
            </a:r>
            <a:endParaRPr lang="zh-CN" altLang="en-US" sz="1600" dirty="0"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1、世界坐标系固定于初始车辆坐标系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2、车辆坐标系与激光传感器坐标系重合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3、忽略地球自转等微小的运动量；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4、较短时间间隔内认为机器人匀速运动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5、RTK频率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&lt;激光雷达频率&lt;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imu频率=车速计频率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754380"/>
            <a:ext cx="160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二、符号说明：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1261110"/>
            <a:ext cx="634746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754380"/>
            <a:ext cx="160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三、状态变量：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30586"/>
          <a:stretch>
            <a:fillRect/>
          </a:stretch>
        </p:blipFill>
        <p:spPr>
          <a:xfrm>
            <a:off x="565150" y="1531620"/>
            <a:ext cx="6423660" cy="1443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975610"/>
            <a:ext cx="693420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754380"/>
            <a:ext cx="17157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四、测量模型：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4.1 RTK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测量模型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584325"/>
            <a:ext cx="6964680" cy="662940"/>
          </a:xfrm>
          <a:prstGeom prst="rect">
            <a:avLst/>
          </a:prstGeom>
        </p:spPr>
      </p:pic>
      <p:pic>
        <p:nvPicPr>
          <p:cNvPr id="4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7208" y="2247265"/>
            <a:ext cx="3006725" cy="312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2559685"/>
            <a:ext cx="654558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6800" y="4756478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5146"/>
            <a:ext cx="8229600" cy="976586"/>
          </a:xfrm>
        </p:spPr>
        <p:txBody>
          <a:bodyPr>
            <a:normAutofit/>
          </a:bodyPr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821690"/>
            <a:ext cx="6705600" cy="1554480"/>
          </a:xfrm>
          <a:prstGeom prst="rect">
            <a:avLst/>
          </a:prstGeom>
        </p:spPr>
      </p:pic>
      <p:pic>
        <p:nvPicPr>
          <p:cNvPr id="11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790" y="2376170"/>
            <a:ext cx="5274310" cy="16497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72f0af2-435c-46e4-a0d8-9fd5068dc72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全屏显示(16:9)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隶书</vt:lpstr>
      <vt:lpstr>Calibri</vt:lpstr>
      <vt:lpstr>Arial Unicode MS</vt:lpstr>
      <vt:lpstr>Calibri Light</vt:lpstr>
      <vt:lpstr>Office 主题</vt:lpstr>
      <vt:lpstr>PowerPoint 演示文稿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大作业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lenovo</cp:lastModifiedBy>
  <cp:revision>1105</cp:revision>
  <dcterms:created xsi:type="dcterms:W3CDTF">2017-03-07T07:29:00Z</dcterms:created>
  <dcterms:modified xsi:type="dcterms:W3CDTF">2020-07-11T11:36:38Z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