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74" r:id="rId15"/>
    <p:sldId id="273" r:id="rId16"/>
    <p:sldId id="277" r:id="rId17"/>
    <p:sldId id="279" r:id="rId18"/>
    <p:sldId id="278" r:id="rId19"/>
    <p:sldId id="265" r:id="rId20"/>
    <p:sldId id="281" r:id="rId21"/>
    <p:sldId id="285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80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>
      <p:cViewPr varScale="1">
        <p:scale>
          <a:sx n="112" d="100"/>
          <a:sy n="112" d="100"/>
        </p:scale>
        <p:origin x="12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4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3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8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7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0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3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5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4/15/2018 10:03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161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4/15/2018 10:03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4/15/2018 10:03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8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4/15/2018 10:03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ED3D3-6235-4F4C-B439-DF277FB555A7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150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CC0C8-36B8-442A-833D-B6AACE86BB77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54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20EC5-AC53-4169-941E-EDF10CD23748}" type="datetime8">
              <a:rPr lang="en-US" smtClean="0"/>
              <a:pPr/>
              <a:t>4/15/2018 10:03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4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4/15/2018 10:03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6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948/when-is-it-ok-to-remove-the-intercept-in-a-linear-regression-mode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r/library/r-library-contrast-coding-systems-for-categorical-variab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liedpredictivemodeling.com/blog/2013/10/23/the-basics-of-encoding-categorical-data-for-predictive-model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r/library/r-library-contrast-coding-systems-for-categorical-variabl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liedpredictivemodeling.com/blog/2013/10/23/the-basics-of-encoding-categorical-data-for-predictive-model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r/library/r-library-contrast-coding-systems-for-categorical-variabl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liedpredictivemodeling.com/blog/2013/10/23/the-basics-of-encoding-categorical-data-for-predictive-model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734300" cy="23622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(not your ordinary)</a:t>
            </a:r>
            <a:br>
              <a:rPr lang="en-US" dirty="0"/>
            </a:br>
            <a:r>
              <a:rPr lang="en-US" dirty="0"/>
              <a:t>Linear Regression Introduction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143000" y="3657600"/>
            <a:ext cx="7124700" cy="1905000"/>
          </a:xfrm>
        </p:spPr>
        <p:txBody>
          <a:bodyPr>
            <a:normAutofit/>
          </a:bodyPr>
          <a:lstStyle/>
          <a:p>
            <a:pPr marL="0" indent="0">
              <a:lnSpc>
                <a:spcPct val="102000"/>
              </a:lnSpc>
              <a:spcAft>
                <a:spcPts val="600"/>
              </a:spcAft>
              <a:buNone/>
            </a:pPr>
            <a:r>
              <a:rPr lang="en-US" dirty="0"/>
              <a:t>PhillyR R User Group</a:t>
            </a:r>
          </a:p>
          <a:p>
            <a:pPr marL="0" indent="0">
              <a:lnSpc>
                <a:spcPct val="102000"/>
              </a:lnSpc>
              <a:spcAft>
                <a:spcPts val="600"/>
              </a:spcAft>
              <a:buNone/>
            </a:pPr>
            <a:r>
              <a:rPr lang="en-US" dirty="0"/>
              <a:t>Leon Kim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Fitting linear regression in R - 2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8153400" cy="5807279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correlation &amp; SD </a:t>
            </a:r>
            <a:r>
              <a:rPr lang="en-US" dirty="0"/>
              <a:t>to regress weight loss on self-esteem</a:t>
            </a:r>
            <a:br>
              <a:rPr lang="en-US" dirty="0"/>
            </a:br>
            <a:endParaRPr lang="en-US" dirty="0"/>
          </a:p>
          <a:p>
            <a:r>
              <a:rPr lang="en-US" sz="900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 because regression coefficient is the slope of a line</a:t>
            </a:r>
          </a:p>
          <a:p>
            <a:pPr lvl="1"/>
            <a:r>
              <a:rPr lang="en-US" i="0" dirty="0"/>
              <a:t>SD(Y) / SD(X) is the “rise over run”</a:t>
            </a:r>
          </a:p>
          <a:p>
            <a:pPr lvl="1"/>
            <a:r>
              <a:rPr lang="en-US" i="0" dirty="0"/>
              <a:t>correlation scales the ratio based on how linear relationship is</a:t>
            </a:r>
          </a:p>
          <a:p>
            <a:r>
              <a:rPr lang="en-US" b="1" u="sng" dirty="0"/>
              <a:t>Only works when you have only one independent variable</a:t>
            </a:r>
          </a:p>
          <a:p>
            <a:r>
              <a:rPr lang="en-US" dirty="0"/>
              <a:t>When your data is standardized, </a:t>
            </a:r>
            <a:r>
              <a:rPr lang="en-US" dirty="0" err="1"/>
              <a:t>cor</a:t>
            </a:r>
            <a:r>
              <a:rPr lang="en-US" dirty="0"/>
              <a:t>(Y,X) = coefficient of X in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143DA-FDC2-4A38-BB62-986C78B85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71"/>
          <a:stretch/>
        </p:blipFill>
        <p:spPr>
          <a:xfrm>
            <a:off x="787167" y="1066800"/>
            <a:ext cx="8052033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FC18F-397A-47D7-BA24-854D2BF8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45" y="5010150"/>
            <a:ext cx="6619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C253E-6E7E-43BE-91F4-5A73D7B9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3259"/>
            <a:ext cx="4800600" cy="6751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CEE6DA-753F-4973-9FD4-CD95B8B49848}"/>
              </a:ext>
            </a:extLst>
          </p:cNvPr>
          <p:cNvSpPr/>
          <p:nvPr/>
        </p:nvSpPr>
        <p:spPr>
          <a:xfrm>
            <a:off x="2590800" y="54864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C253E-6E7E-43BE-91F4-5A73D7B9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3259"/>
            <a:ext cx="4800600" cy="67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36558-1342-4319-BED7-0D1D48F6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"/>
            <a:ext cx="79152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7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Fitting linear regression in R - 3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153400" cy="601980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optim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/>
              <a:t>model matrix </a:t>
            </a:r>
            <a:r>
              <a:rPr lang="en-US" dirty="0"/>
              <a:t>to regress weight loss on self-esteem</a:t>
            </a:r>
          </a:p>
          <a:p>
            <a:pPr lvl="1"/>
            <a:r>
              <a:rPr lang="en-US" b="1" i="0" dirty="0" err="1"/>
              <a:t>optim</a:t>
            </a:r>
            <a:r>
              <a:rPr lang="en-US" b="1" i="0" dirty="0"/>
              <a:t>() </a:t>
            </a:r>
            <a:r>
              <a:rPr lang="en-US" i="0" dirty="0"/>
              <a:t>is a general-purpose optimizer</a:t>
            </a:r>
            <a:endParaRPr lang="en-US" b="1" i="0" dirty="0"/>
          </a:p>
          <a:p>
            <a:pPr lvl="1"/>
            <a:r>
              <a:rPr lang="en-US" i="0" dirty="0"/>
              <a:t>Find coefficients that minimizes the loss function </a:t>
            </a:r>
            <a:r>
              <a:rPr lang="el-GR" i="0" dirty="0"/>
              <a:t>Σ</a:t>
            </a:r>
            <a:r>
              <a:rPr lang="en-US" i="0" baseline="-25000" dirty="0"/>
              <a:t> </a:t>
            </a:r>
            <a:r>
              <a:rPr lang="en-US" i="0" dirty="0"/>
              <a:t>[(</a:t>
            </a:r>
            <a:r>
              <a:rPr lang="en-US" i="0" dirty="0" err="1"/>
              <a:t>y</a:t>
            </a:r>
            <a:r>
              <a:rPr lang="en-US" i="0" baseline="-25000" dirty="0" err="1"/>
              <a:t>i</a:t>
            </a:r>
            <a:r>
              <a:rPr lang="en-US" i="0" dirty="0"/>
              <a:t> – </a:t>
            </a:r>
            <a:r>
              <a:rPr lang="en-US" i="0" dirty="0" err="1"/>
              <a:t>ŷ</a:t>
            </a:r>
            <a:r>
              <a:rPr lang="en-US" i="0" baseline="-25000" dirty="0" err="1"/>
              <a:t>i</a:t>
            </a:r>
            <a:r>
              <a:rPr lang="en-US" i="0" dirty="0"/>
              <a:t>)</a:t>
            </a:r>
            <a:r>
              <a:rPr lang="en-US" i="0" baseline="30000" dirty="0"/>
              <a:t>2</a:t>
            </a:r>
            <a:r>
              <a:rPr lang="en-US" i="0" dirty="0"/>
              <a:t>]</a:t>
            </a:r>
            <a:r>
              <a:rPr lang="en-US" i="0" baseline="-25000" dirty="0"/>
              <a:t> </a:t>
            </a:r>
          </a:p>
          <a:p>
            <a:pPr lvl="1"/>
            <a:r>
              <a:rPr lang="en-US" i="0" dirty="0"/>
              <a:t>Requires user to specify </a:t>
            </a:r>
            <a:r>
              <a:rPr lang="en-US" b="1" i="0" dirty="0"/>
              <a:t>design matrix </a:t>
            </a:r>
            <a:r>
              <a:rPr lang="en-US" i="0" dirty="0"/>
              <a:t>aka </a:t>
            </a:r>
            <a:r>
              <a:rPr lang="en-US" b="1" i="0" dirty="0"/>
              <a:t>model matrix</a:t>
            </a:r>
            <a:endParaRPr lang="en-US" i="0" dirty="0"/>
          </a:p>
          <a:p>
            <a:pPr lvl="1"/>
            <a:endParaRPr lang="en-US" i="0" baseline="-25000" dirty="0"/>
          </a:p>
          <a:p>
            <a:pPr lvl="1"/>
            <a:endParaRPr lang="en-US" i="0" baseline="-25000" dirty="0"/>
          </a:p>
          <a:p>
            <a:pPr lvl="1"/>
            <a:endParaRPr lang="en-US" i="0" baseline="-25000" dirty="0"/>
          </a:p>
          <a:p>
            <a:pPr lvl="1"/>
            <a:endParaRPr lang="en-US" i="0" baseline="-25000" dirty="0"/>
          </a:p>
          <a:p>
            <a:pPr lvl="1"/>
            <a:endParaRPr lang="en-US" i="0" baseline="-25000" dirty="0"/>
          </a:p>
          <a:p>
            <a:pPr lvl="1"/>
            <a:endParaRPr lang="en-US" i="0" baseline="-25000" dirty="0"/>
          </a:p>
          <a:p>
            <a:r>
              <a:rPr lang="en-US" dirty="0"/>
              <a:t>design matrix or model matrix</a:t>
            </a:r>
          </a:p>
          <a:p>
            <a:pPr lvl="1"/>
            <a:r>
              <a:rPr lang="en-US" i="0" dirty="0"/>
              <a:t>This is abstracted away from you when you use </a:t>
            </a:r>
            <a:r>
              <a:rPr lang="en-US" i="0" u="sng" dirty="0"/>
              <a:t>formula</a:t>
            </a:r>
            <a:r>
              <a:rPr lang="en-US" b="1" i="0" dirty="0"/>
              <a:t> </a:t>
            </a:r>
            <a:r>
              <a:rPr lang="en-US" i="0" dirty="0"/>
              <a:t>in </a:t>
            </a:r>
            <a:r>
              <a:rPr lang="en-US" b="1" dirty="0" err="1"/>
              <a:t>lm</a:t>
            </a:r>
            <a:r>
              <a:rPr lang="en-US" b="1" dirty="0"/>
              <a:t>()</a:t>
            </a:r>
          </a:p>
          <a:p>
            <a:pPr marL="530352" lvl="1" indent="0">
              <a:buNone/>
            </a:pPr>
            <a:r>
              <a:rPr lang="en-US" dirty="0"/>
              <a:t>X							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F5074-BED9-4915-9DF8-7510C257A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2"/>
          <a:stretch/>
        </p:blipFill>
        <p:spPr>
          <a:xfrm>
            <a:off x="609600" y="2438400"/>
            <a:ext cx="8458200" cy="148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0513D-6768-4C75-AEE6-30DD4D2A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229225"/>
            <a:ext cx="3790950" cy="14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2E4E9A-9B8B-42DD-AB4C-F136D772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195" y="5229225"/>
            <a:ext cx="3076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91C728-CEDF-4CB4-BCBC-77263EDC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84" y="371475"/>
            <a:ext cx="5772150" cy="4057650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825719E2-227F-4B2B-BE16-52458FA2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95800"/>
            <a:ext cx="8458200" cy="2362200"/>
          </a:xfrm>
        </p:spPr>
        <p:txBody>
          <a:bodyPr>
            <a:normAutofit/>
          </a:bodyPr>
          <a:lstStyle/>
          <a:p>
            <a:r>
              <a:rPr lang="en-US" b="1" i="0" dirty="0" err="1"/>
              <a:t>optim</a:t>
            </a:r>
            <a:r>
              <a:rPr lang="en-US" b="1" i="0" dirty="0"/>
              <a:t>() </a:t>
            </a:r>
            <a:r>
              <a:rPr lang="en-US" i="0" dirty="0"/>
              <a:t>needs initial values to optimize over. Here, we set these values at (0, 0) because we are optimizing over 2 columns in model matrix </a:t>
            </a:r>
            <a:r>
              <a:rPr lang="en-US" b="1" i="0" dirty="0"/>
              <a:t>X</a:t>
            </a:r>
          </a:p>
          <a:p>
            <a:r>
              <a:rPr lang="en-US" b="1" dirty="0" err="1"/>
              <a:t>optim</a:t>
            </a:r>
            <a:r>
              <a:rPr lang="en-US" b="1" dirty="0"/>
              <a:t>() </a:t>
            </a:r>
            <a:r>
              <a:rPr lang="en-US" dirty="0"/>
              <a:t>returns a list with </a:t>
            </a:r>
          </a:p>
          <a:p>
            <a:pPr lvl="1"/>
            <a:r>
              <a:rPr lang="en-US" dirty="0" err="1"/>
              <a:t>argmin</a:t>
            </a:r>
            <a:r>
              <a:rPr lang="en-US" dirty="0"/>
              <a:t> (parameters that minimizes the loss function value given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Minimum value of the loss function</a:t>
            </a:r>
          </a:p>
          <a:p>
            <a:pPr lvl="1"/>
            <a:r>
              <a:rPr lang="en-US" i="0" dirty="0"/>
              <a:t>Other info</a:t>
            </a:r>
          </a:p>
        </p:txBody>
      </p:sp>
    </p:spTree>
    <p:extLst>
      <p:ext uri="{BB962C8B-B14F-4D97-AF65-F5344CB8AC3E}">
        <p14:creationId xmlns:p14="http://schemas.microsoft.com/office/powerpoint/2010/main" val="73164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91C728-CEDF-4CB4-BCBC-77263EDC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84" y="371475"/>
            <a:ext cx="5772150" cy="4057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CD136-4208-4376-A60B-7A198D4742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00331" y="771733"/>
            <a:ext cx="1890669" cy="673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7A514836-FE62-4F26-9297-A17FCDA9F6A9}"/>
              </a:ext>
            </a:extLst>
          </p:cNvPr>
          <p:cNvSpPr txBox="1">
            <a:spLocks/>
          </p:cNvSpPr>
          <p:nvPr/>
        </p:nvSpPr>
        <p:spPr>
          <a:xfrm>
            <a:off x="585831" y="276220"/>
            <a:ext cx="1714500" cy="99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coefficient</a:t>
            </a:r>
          </a:p>
          <a:p>
            <a:pPr marL="0" indent="0">
              <a:buNone/>
            </a:pPr>
            <a:r>
              <a:rPr lang="en-US" dirty="0"/>
              <a:t>i.e. intercept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ED6F49E-E6E2-4762-9D9E-42A9A65D0A3D}"/>
              </a:ext>
            </a:extLst>
          </p:cNvPr>
          <p:cNvSpPr txBox="1">
            <a:spLocks/>
          </p:cNvSpPr>
          <p:nvPr/>
        </p:nvSpPr>
        <p:spPr>
          <a:xfrm>
            <a:off x="609600" y="2514491"/>
            <a:ext cx="1714500" cy="99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coefficient</a:t>
            </a:r>
          </a:p>
          <a:p>
            <a:pPr marL="0" indent="0">
              <a:buNone/>
            </a:pPr>
            <a:r>
              <a:rPr lang="en-US" dirty="0"/>
              <a:t>i.e. slope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69A91-3CCF-41E7-9E68-FBDFC645C09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24100" y="1676400"/>
            <a:ext cx="2095500" cy="1333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B3FBC53-42B7-43A3-A5ED-93857D88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95800"/>
            <a:ext cx="8458200" cy="2362200"/>
          </a:xfrm>
        </p:spPr>
        <p:txBody>
          <a:bodyPr>
            <a:normAutofit/>
          </a:bodyPr>
          <a:lstStyle/>
          <a:p>
            <a:r>
              <a:rPr lang="en-US" b="1" i="0" dirty="0" err="1"/>
              <a:t>optim</a:t>
            </a:r>
            <a:r>
              <a:rPr lang="en-US" b="1" i="0" dirty="0"/>
              <a:t>() </a:t>
            </a:r>
            <a:r>
              <a:rPr lang="en-US" i="0" dirty="0"/>
              <a:t>needs initial values to optimize over. Here, we set these values at (0, 0) because we are optimizing over 2 columns in model matrix </a:t>
            </a:r>
            <a:r>
              <a:rPr lang="en-US" b="1" i="0" dirty="0"/>
              <a:t>X</a:t>
            </a:r>
          </a:p>
          <a:p>
            <a:r>
              <a:rPr lang="en-US" b="1" dirty="0" err="1"/>
              <a:t>optim</a:t>
            </a:r>
            <a:r>
              <a:rPr lang="en-US" b="1" dirty="0"/>
              <a:t>() </a:t>
            </a:r>
            <a:r>
              <a:rPr lang="en-US" dirty="0"/>
              <a:t>returns a list with </a:t>
            </a:r>
          </a:p>
          <a:p>
            <a:pPr lvl="1"/>
            <a:r>
              <a:rPr lang="en-US" dirty="0" err="1"/>
              <a:t>argmin</a:t>
            </a:r>
            <a:r>
              <a:rPr lang="en-US" dirty="0"/>
              <a:t> (parameters that minimizes the loss function value given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Minimum value of the loss function</a:t>
            </a:r>
          </a:p>
          <a:p>
            <a:pPr lvl="1"/>
            <a:r>
              <a:rPr lang="en-US" i="0" dirty="0"/>
              <a:t>Other info</a:t>
            </a:r>
          </a:p>
        </p:txBody>
      </p:sp>
    </p:spTree>
    <p:extLst>
      <p:ext uri="{BB962C8B-B14F-4D97-AF65-F5344CB8AC3E}">
        <p14:creationId xmlns:p14="http://schemas.microsoft.com/office/powerpoint/2010/main" val="17587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91C728-CEDF-4CB4-BCBC-77263EDC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84" y="371475"/>
            <a:ext cx="5772150" cy="4057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CD136-4208-4376-A60B-7A198D4742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24100" y="952713"/>
            <a:ext cx="1114163" cy="795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7A514836-FE62-4F26-9297-A17FCDA9F6A9}"/>
              </a:ext>
            </a:extLst>
          </p:cNvPr>
          <p:cNvSpPr txBox="1">
            <a:spLocks/>
          </p:cNvSpPr>
          <p:nvPr/>
        </p:nvSpPr>
        <p:spPr>
          <a:xfrm>
            <a:off x="609600" y="457200"/>
            <a:ext cx="1714500" cy="99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coefficient </a:t>
            </a:r>
            <a:r>
              <a:rPr lang="en-US" dirty="0" err="1"/>
              <a:t>optim</a:t>
            </a:r>
            <a:r>
              <a:rPr lang="en-US" dirty="0"/>
              <a:t>() result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ED6F49E-E6E2-4762-9D9E-42A9A65D0A3D}"/>
              </a:ext>
            </a:extLst>
          </p:cNvPr>
          <p:cNvSpPr txBox="1">
            <a:spLocks/>
          </p:cNvSpPr>
          <p:nvPr/>
        </p:nvSpPr>
        <p:spPr>
          <a:xfrm>
            <a:off x="596492" y="2486200"/>
            <a:ext cx="1714500" cy="99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coefficient</a:t>
            </a:r>
          </a:p>
          <a:p>
            <a:pPr marL="0" indent="0">
              <a:buNone/>
            </a:pPr>
            <a:r>
              <a:rPr lang="en-US" dirty="0" err="1"/>
              <a:t>optim</a:t>
            </a:r>
            <a:r>
              <a:rPr lang="en-US" dirty="0"/>
              <a:t>()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69A91-3CCF-41E7-9E68-FBDFC645C09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10992" y="2038525"/>
            <a:ext cx="1943100" cy="94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5C9F0AD-313F-43A4-8D7B-2BEC39FB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59" y="4800600"/>
            <a:ext cx="6505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FE1EE1-6323-49C2-81A8-25E9ED91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5BB1EA-92E9-475A-8A20-B4BBC9C7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810500" cy="4267200"/>
          </a:xfrm>
        </p:spPr>
        <p:txBody>
          <a:bodyPr/>
          <a:lstStyle/>
          <a:p>
            <a:r>
              <a:rPr lang="en-US" dirty="0"/>
              <a:t>Linear regression at its most primitive form, is just a line equation that minimizes error based on some loss function</a:t>
            </a:r>
          </a:p>
          <a:p>
            <a:pPr lvl="1"/>
            <a:r>
              <a:rPr lang="en-US" dirty="0"/>
              <a:t>No probability or statistics concepts are required</a:t>
            </a:r>
          </a:p>
          <a:p>
            <a:r>
              <a:rPr lang="en-US" b="1" dirty="0" err="1"/>
              <a:t>optim</a:t>
            </a:r>
            <a:r>
              <a:rPr lang="en-US" b="1" dirty="0"/>
              <a:t>() </a:t>
            </a:r>
            <a:r>
              <a:rPr lang="en-US" dirty="0"/>
              <a:t>is a general optimization function in R </a:t>
            </a:r>
            <a:br>
              <a:rPr lang="en-US" dirty="0"/>
            </a:br>
            <a:r>
              <a:rPr lang="en-US" dirty="0"/>
              <a:t>(more on this in the future)</a:t>
            </a:r>
            <a:endParaRPr lang="en-US" b="1" dirty="0"/>
          </a:p>
          <a:p>
            <a:r>
              <a:rPr lang="en-US" dirty="0"/>
              <a:t>You should still use </a:t>
            </a:r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to fit and assess linear regression models</a:t>
            </a:r>
          </a:p>
          <a:p>
            <a:pPr lvl="1"/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outputs object of class… </a:t>
            </a:r>
            <a:r>
              <a:rPr lang="en-US" b="1" dirty="0"/>
              <a:t>“</a:t>
            </a:r>
            <a:r>
              <a:rPr lang="en-US" b="1" dirty="0" err="1"/>
              <a:t>lm</a:t>
            </a:r>
            <a:r>
              <a:rPr lang="en-US" b="1" dirty="0"/>
              <a:t>” </a:t>
            </a:r>
            <a:r>
              <a:rPr lang="en-US" dirty="0"/>
              <a:t> that has many useful metrics and functions associated with it</a:t>
            </a:r>
          </a:p>
          <a:p>
            <a:pPr lvl="1"/>
            <a:r>
              <a:rPr lang="en-US" dirty="0"/>
              <a:t>but remember your roots! All </a:t>
            </a:r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is using statistical properties and linear algebra to optimize loss functions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51C4B-2CA0-4531-B310-6E9A0C0D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DE74A-012D-420A-BDA1-860158DAFA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FDF7D-823B-40C7-83AE-76A52B0458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PhillyR Logistics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creates a matrix given your dataset</a:t>
            </a:r>
            <a:endParaRPr lang="en-US" b="1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51C4B-2CA0-4531-B310-6E9A0C0D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DE74A-012D-420A-BDA1-860158DAFA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FDF7D-823B-40C7-83AE-76A52B0458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750118-497D-431B-B5B5-6B773133100B}"/>
              </a:ext>
            </a:extLst>
          </p:cNvPr>
          <p:cNvCxnSpPr>
            <a:cxnSpLocks/>
          </p:cNvCxnSpPr>
          <p:nvPr/>
        </p:nvCxnSpPr>
        <p:spPr>
          <a:xfrm flipV="1">
            <a:off x="990600" y="5486400"/>
            <a:ext cx="485426" cy="596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20BCE7-2F74-4F41-881E-FFF63446ECFE}"/>
              </a:ext>
            </a:extLst>
          </p:cNvPr>
          <p:cNvCxnSpPr>
            <a:cxnSpLocks/>
          </p:cNvCxnSpPr>
          <p:nvPr/>
        </p:nvCxnSpPr>
        <p:spPr>
          <a:xfrm flipV="1">
            <a:off x="1236678" y="5259115"/>
            <a:ext cx="634462" cy="8288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64446E-A88B-4FDC-9064-128EAD836BCC}"/>
              </a:ext>
            </a:extLst>
          </p:cNvPr>
          <p:cNvCxnSpPr>
            <a:cxnSpLocks/>
          </p:cNvCxnSpPr>
          <p:nvPr/>
        </p:nvCxnSpPr>
        <p:spPr>
          <a:xfrm flipV="1">
            <a:off x="1233314" y="4510773"/>
            <a:ext cx="2271886" cy="15603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4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r>
              <a:rPr lang="en-US" dirty="0"/>
              <a:t>R does a lot of stuff by default</a:t>
            </a:r>
          </a:p>
          <a:p>
            <a:pPr lvl="1"/>
            <a:r>
              <a:rPr lang="en-US" i="0" dirty="0"/>
              <a:t>For create dummy variable for </a:t>
            </a:r>
            <a:r>
              <a:rPr lang="en-US" dirty="0"/>
              <a:t>k</a:t>
            </a:r>
            <a:r>
              <a:rPr lang="en-US" i="0" dirty="0"/>
              <a:t>-1 choices</a:t>
            </a:r>
            <a:endParaRPr lang="en-US" b="1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7F912D2-0466-4664-9654-B6F648A27C74}"/>
              </a:ext>
            </a:extLst>
          </p:cNvPr>
          <p:cNvSpPr txBox="1">
            <a:spLocks/>
          </p:cNvSpPr>
          <p:nvPr/>
        </p:nvSpPr>
        <p:spPr>
          <a:xfrm>
            <a:off x="7520293" y="4167051"/>
            <a:ext cx="1714500" cy="266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k </a:t>
            </a:r>
            <a:r>
              <a:rPr lang="en-US" dirty="0"/>
              <a:t>is number of categories </a:t>
            </a:r>
            <a:br>
              <a:rPr lang="en-US" dirty="0"/>
            </a:br>
            <a:r>
              <a:rPr lang="en-US" dirty="0"/>
              <a:t>(“levels” in 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DD3BE-A4CA-4842-B864-8F356C3ABFE7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3581400"/>
            <a:ext cx="1133476" cy="58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288B1-F68A-4F74-8D6E-6C1DB2DD1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99281-3185-4985-B418-06D5C3683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ABB11-989A-4D1B-8164-E495C6A84A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r>
              <a:rPr lang="en-US" dirty="0"/>
              <a:t>R does a lot of stuff by default</a:t>
            </a:r>
          </a:p>
          <a:p>
            <a:pPr lvl="1"/>
            <a:r>
              <a:rPr lang="en-US" i="0" dirty="0"/>
              <a:t>Non-numeric values converted to factors</a:t>
            </a:r>
            <a:endParaRPr lang="en-US" b="1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8BDE7-CF64-49D7-8F65-D0E58E54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1E4C01-3440-45EC-A9E8-A66D21530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D2AE25-017F-4B42-9EFC-588C712116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35C43F70-CB5A-437D-9BE2-27ADE29E19C3}"/>
              </a:ext>
            </a:extLst>
          </p:cNvPr>
          <p:cNvSpPr txBox="1">
            <a:spLocks/>
          </p:cNvSpPr>
          <p:nvPr/>
        </p:nvSpPr>
        <p:spPr>
          <a:xfrm>
            <a:off x="7520293" y="4167051"/>
            <a:ext cx="1714500" cy="266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 variables are changed to factor variables by default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8D4DA-EC4A-44D0-95A7-2D81766DCF87}"/>
              </a:ext>
            </a:extLst>
          </p:cNvPr>
          <p:cNvCxnSpPr>
            <a:cxnSpLocks/>
          </p:cNvCxnSpPr>
          <p:nvPr/>
        </p:nvCxnSpPr>
        <p:spPr>
          <a:xfrm flipH="1">
            <a:off x="7010400" y="4167052"/>
            <a:ext cx="600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5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r>
              <a:rPr lang="en-US" dirty="0"/>
              <a:t>R does a lot of stuff by default</a:t>
            </a:r>
          </a:p>
          <a:p>
            <a:pPr lvl="1"/>
            <a:r>
              <a:rPr lang="en-US" i="0" dirty="0"/>
              <a:t>Creates dummy variables to make categories into numeric columns</a:t>
            </a:r>
            <a:endParaRPr lang="en-US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8BDE7-CF64-49D7-8F65-D0E58E54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1E4C01-3440-45EC-A9E8-A66D21530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D2AE25-017F-4B42-9EFC-588C712116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35C43F70-CB5A-437D-9BE2-27ADE29E19C3}"/>
              </a:ext>
            </a:extLst>
          </p:cNvPr>
          <p:cNvSpPr txBox="1">
            <a:spLocks/>
          </p:cNvSpPr>
          <p:nvPr/>
        </p:nvSpPr>
        <p:spPr>
          <a:xfrm>
            <a:off x="7520293" y="4167051"/>
            <a:ext cx="1714500" cy="266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for data rows that are not “Low”,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for data rows that are “Low”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8D4DA-EC4A-44D0-95A7-2D81766DCF87}"/>
              </a:ext>
            </a:extLst>
          </p:cNvPr>
          <p:cNvCxnSpPr>
            <a:cxnSpLocks/>
          </p:cNvCxnSpPr>
          <p:nvPr/>
        </p:nvCxnSpPr>
        <p:spPr>
          <a:xfrm flipH="1">
            <a:off x="3886199" y="5238748"/>
            <a:ext cx="36340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80051942-98D5-4888-9408-D6FF16DFC114}"/>
              </a:ext>
            </a:extLst>
          </p:cNvPr>
          <p:cNvSpPr txBox="1">
            <a:spLocks/>
          </p:cNvSpPr>
          <p:nvPr/>
        </p:nvSpPr>
        <p:spPr>
          <a:xfrm>
            <a:off x="4343401" y="3814544"/>
            <a:ext cx="762000" cy="40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14.91</a:t>
            </a:r>
          </a:p>
        </p:txBody>
      </p:sp>
    </p:spTree>
    <p:extLst>
      <p:ext uri="{BB962C8B-B14F-4D97-AF65-F5344CB8AC3E}">
        <p14:creationId xmlns:p14="http://schemas.microsoft.com/office/powerpoint/2010/main" val="126217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model.matrix</a:t>
            </a:r>
            <a:r>
              <a:rPr lang="en-US" sz="3600" dirty="0"/>
              <a:t>: hidden workhorse in </a:t>
            </a:r>
            <a:r>
              <a:rPr lang="en-US" sz="3600" dirty="0" err="1"/>
              <a:t>lm</a:t>
            </a:r>
            <a:r>
              <a:rPr lang="en-US" sz="3600" dirty="0"/>
              <a:t>()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b="1" dirty="0" err="1"/>
              <a:t>model.matrix</a:t>
            </a:r>
            <a:r>
              <a:rPr lang="en-US" b="1" dirty="0"/>
              <a:t>() </a:t>
            </a:r>
            <a:r>
              <a:rPr lang="en-US" dirty="0"/>
              <a:t>converts your dataset into a matrix of </a:t>
            </a:r>
            <a:r>
              <a:rPr lang="en-US" u="sng" dirty="0"/>
              <a:t>numbers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Most notably:</a:t>
            </a:r>
          </a:p>
          <a:p>
            <a:pPr lvl="1"/>
            <a:r>
              <a:rPr lang="en-US" i="0" dirty="0"/>
              <a:t>Adds intercept column : Existence (or lack of) intercept column has statistical significance to your regression analysis</a:t>
            </a:r>
            <a:br>
              <a:rPr lang="en-US" i="0" dirty="0"/>
            </a:br>
            <a:r>
              <a:rPr lang="en-US" sz="1100" i="0" dirty="0">
                <a:hlinkClick r:id="rId3"/>
              </a:rPr>
              <a:t>https://stats.stackexchange.com/questions/7948/when-is-it-ok-to-remove-the-intercept-in-a-linear-regression-model</a:t>
            </a:r>
            <a:endParaRPr lang="en-US" i="0" dirty="0"/>
          </a:p>
          <a:p>
            <a:pPr lvl="1"/>
            <a:r>
              <a:rPr lang="en-US" i="0" dirty="0"/>
              <a:t> Converts </a:t>
            </a:r>
            <a:r>
              <a:rPr lang="en-US" i="0" u="sng" dirty="0"/>
              <a:t>factor</a:t>
            </a:r>
            <a:r>
              <a:rPr lang="en-US" i="0" dirty="0"/>
              <a:t> variables (aka categorical variables) into numbers</a:t>
            </a:r>
            <a:br>
              <a:rPr lang="en-US" i="0" dirty="0"/>
            </a:br>
            <a:endParaRPr lang="en-US" i="0" baseline="-25000" dirty="0"/>
          </a:p>
          <a:p>
            <a:r>
              <a:rPr lang="en-US" dirty="0"/>
              <a:t>R does a lot of stuff by default</a:t>
            </a:r>
          </a:p>
          <a:p>
            <a:pPr lvl="1"/>
            <a:r>
              <a:rPr lang="en-US" i="0" dirty="0"/>
              <a:t>Follows default </a:t>
            </a:r>
            <a:r>
              <a:rPr lang="en-US" b="1" i="0" dirty="0"/>
              <a:t>factor() </a:t>
            </a:r>
            <a:r>
              <a:rPr lang="en-US" i="0" dirty="0"/>
              <a:t>rules</a:t>
            </a:r>
            <a:endParaRPr lang="en-US" b="1" dirty="0"/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8BDE7-CF64-49D7-8F65-D0E58E54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55" y="3757477"/>
            <a:ext cx="6772275" cy="819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1E4C01-3440-45EC-A9E8-A66D21530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938"/>
          <a:stretch/>
        </p:blipFill>
        <p:spPr>
          <a:xfrm>
            <a:off x="567655" y="5898397"/>
            <a:ext cx="6772275" cy="935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D2AE25-017F-4B42-9EFC-588C712116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38"/>
          <a:stretch/>
        </p:blipFill>
        <p:spPr>
          <a:xfrm>
            <a:off x="567655" y="4604267"/>
            <a:ext cx="6772275" cy="1268963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35C43F70-CB5A-437D-9BE2-27ADE29E19C3}"/>
              </a:ext>
            </a:extLst>
          </p:cNvPr>
          <p:cNvSpPr txBox="1">
            <a:spLocks/>
          </p:cNvSpPr>
          <p:nvPr/>
        </p:nvSpPr>
        <p:spPr>
          <a:xfrm>
            <a:off x="7520293" y="4167051"/>
            <a:ext cx="1714500" cy="266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“Low” gets a new column because default behavior of R is to order levels alphabetically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8D4DA-EC4A-44D0-95A7-2D81766DCF87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4724400"/>
            <a:ext cx="3710293" cy="514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80051942-98D5-4888-9408-D6FF16DFC114}"/>
              </a:ext>
            </a:extLst>
          </p:cNvPr>
          <p:cNvSpPr txBox="1">
            <a:spLocks/>
          </p:cNvSpPr>
          <p:nvPr/>
        </p:nvSpPr>
        <p:spPr>
          <a:xfrm>
            <a:off x="4343401" y="3814544"/>
            <a:ext cx="762000" cy="40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14.91</a:t>
            </a:r>
          </a:p>
        </p:txBody>
      </p:sp>
    </p:spTree>
    <p:extLst>
      <p:ext uri="{BB962C8B-B14F-4D97-AF65-F5344CB8AC3E}">
        <p14:creationId xmlns:p14="http://schemas.microsoft.com/office/powerpoint/2010/main" val="23883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Treating categorical variables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dirty="0"/>
              <a:t>There are whole bunch of different encoding techniques to use</a:t>
            </a:r>
          </a:p>
          <a:p>
            <a:pPr lvl="1"/>
            <a:r>
              <a:rPr lang="en-US" sz="1800" i="0" dirty="0">
                <a:hlinkClick r:id="rId3"/>
              </a:rPr>
              <a:t>https://stats.idre.ucla.edu/r/library/r-library-contrast-coding-systems-for-categorical-variables</a:t>
            </a:r>
            <a:endParaRPr lang="en-US" sz="1800" i="0" dirty="0"/>
          </a:p>
          <a:p>
            <a:pPr lvl="1"/>
            <a:r>
              <a:rPr lang="en-US" sz="1800" i="0" dirty="0">
                <a:hlinkClick r:id="rId4"/>
              </a:rPr>
              <a:t>http://appliedpredictivemodeling.com/blog/2013/10/23/the-basics-of-encoding-categorical-data-for-predictive-models</a:t>
            </a:r>
            <a:endParaRPr lang="en-US" sz="1800" i="0" dirty="0"/>
          </a:p>
          <a:p>
            <a:pPr lvl="1"/>
            <a:r>
              <a:rPr lang="en-US" i="0" dirty="0"/>
              <a:t>They have different effects on analysis, predictive power etc.</a:t>
            </a:r>
          </a:p>
          <a:p>
            <a:pPr lvl="1"/>
            <a:r>
              <a:rPr lang="en-US" i="0" dirty="0"/>
              <a:t>R functions: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contr.treatment</a:t>
            </a:r>
            <a:r>
              <a:rPr lang="en-US" i="0" dirty="0"/>
              <a:t>(),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contr.sum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contr.poly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contr.helmert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contr.SAS</a:t>
            </a:r>
            <a:r>
              <a:rPr lang="en-US" i="0" dirty="0"/>
              <a:t>()</a:t>
            </a:r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0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Treating categorical variables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dirty="0"/>
              <a:t>There are whole bunch of different encoding techniques to use</a:t>
            </a:r>
          </a:p>
          <a:p>
            <a:pPr lvl="1"/>
            <a:r>
              <a:rPr lang="en-US" sz="1800" i="0" dirty="0">
                <a:hlinkClick r:id="rId3"/>
              </a:rPr>
              <a:t>https://stats.idre.ucla.edu/r/library/r-library-contrast-coding-systems-for-categorical-variables</a:t>
            </a:r>
            <a:endParaRPr lang="en-US" sz="1800" i="0" dirty="0"/>
          </a:p>
          <a:p>
            <a:pPr lvl="1"/>
            <a:r>
              <a:rPr lang="en-US" sz="1800" i="0" dirty="0">
                <a:hlinkClick r:id="rId4"/>
              </a:rPr>
              <a:t>http://appliedpredictivemodeling.com/blog/2013/10/23/the-basics-of-encoding-categorical-data-for-predictive-models</a:t>
            </a:r>
            <a:endParaRPr lang="en-US" sz="1800" i="0" dirty="0"/>
          </a:p>
          <a:p>
            <a:pPr lvl="1"/>
            <a:r>
              <a:rPr lang="en-US" i="0" dirty="0"/>
              <a:t>They have different effects on analysis, predictive power etc.</a:t>
            </a:r>
          </a:p>
          <a:p>
            <a:pPr lvl="1"/>
            <a:r>
              <a:rPr lang="en-US" i="0" dirty="0"/>
              <a:t>R functions in </a:t>
            </a:r>
            <a:r>
              <a:rPr lang="en-US" b="1" dirty="0"/>
              <a:t>library(stats)</a:t>
            </a:r>
            <a:r>
              <a:rPr lang="en-US" i="0" dirty="0"/>
              <a:t>: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contr.treatment</a:t>
            </a:r>
            <a:r>
              <a:rPr lang="en-US" i="0" dirty="0"/>
              <a:t>()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contr.sum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contr.poly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contr.helmert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contr.SAS</a:t>
            </a:r>
            <a:r>
              <a:rPr lang="en-US" i="0" dirty="0"/>
              <a:t>()</a:t>
            </a:r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C6707D-50A9-452E-A4B8-BDD365040FD1}"/>
              </a:ext>
            </a:extLst>
          </p:cNvPr>
          <p:cNvSpPr txBox="1">
            <a:spLocks/>
          </p:cNvSpPr>
          <p:nvPr/>
        </p:nvSpPr>
        <p:spPr>
          <a:xfrm>
            <a:off x="5943600" y="2962562"/>
            <a:ext cx="3086100" cy="107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 default, where first level in alphabetical order is reference group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0C0AA9-B8B3-4619-8C47-CF6A4F40C129}"/>
              </a:ext>
            </a:extLst>
          </p:cNvPr>
          <p:cNvCxnSpPr>
            <a:cxnSpLocks/>
          </p:cNvCxnSpPr>
          <p:nvPr/>
        </p:nvCxnSpPr>
        <p:spPr>
          <a:xfrm flipH="1">
            <a:off x="4267200" y="32766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4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Treating categorical variables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305800" cy="6019800"/>
          </a:xfrm>
        </p:spPr>
        <p:txBody>
          <a:bodyPr>
            <a:normAutofit/>
          </a:bodyPr>
          <a:lstStyle/>
          <a:p>
            <a:r>
              <a:rPr lang="en-US" dirty="0"/>
              <a:t>There are whole bunch of different encoding techniques to use</a:t>
            </a:r>
          </a:p>
          <a:p>
            <a:pPr lvl="1"/>
            <a:r>
              <a:rPr lang="en-US" sz="1800" i="0" dirty="0">
                <a:hlinkClick r:id="rId3"/>
              </a:rPr>
              <a:t>https://stats.idre.ucla.edu/r/library/r-library-contrast-coding-systems-for-categorical-variables</a:t>
            </a:r>
            <a:endParaRPr lang="en-US" sz="1800" i="0" dirty="0"/>
          </a:p>
          <a:p>
            <a:pPr lvl="1"/>
            <a:r>
              <a:rPr lang="en-US" sz="1800" i="0" dirty="0">
                <a:hlinkClick r:id="rId4"/>
              </a:rPr>
              <a:t>http://appliedpredictivemodeling.com/blog/2013/10/23/the-basics-of-encoding-categorical-data-for-predictive-models</a:t>
            </a:r>
            <a:endParaRPr lang="en-US" sz="1800" i="0" dirty="0"/>
          </a:p>
          <a:p>
            <a:pPr lvl="1"/>
            <a:r>
              <a:rPr lang="en-US" i="0" dirty="0"/>
              <a:t>They have different effects on analysis, predictive power etc.</a:t>
            </a:r>
          </a:p>
          <a:p>
            <a:pPr lvl="1"/>
            <a:r>
              <a:rPr lang="en-US" i="0" dirty="0"/>
              <a:t>R functions in </a:t>
            </a:r>
            <a:r>
              <a:rPr lang="en-US" b="1" dirty="0"/>
              <a:t>library(stats)</a:t>
            </a:r>
            <a:r>
              <a:rPr lang="en-US" i="0" dirty="0"/>
              <a:t>: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contr.treatment</a:t>
            </a:r>
            <a:r>
              <a:rPr lang="en-US" i="0" dirty="0"/>
              <a:t>() 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contr.sum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contr.poly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contr.helmert</a:t>
            </a:r>
            <a:r>
              <a:rPr lang="en-US" i="0" dirty="0"/>
              <a:t>()</a:t>
            </a:r>
            <a:br>
              <a:rPr lang="en-US" i="0" dirty="0"/>
            </a:br>
            <a:r>
              <a:rPr lang="en-US" i="0" dirty="0"/>
              <a:t>	</a:t>
            </a:r>
            <a:r>
              <a:rPr lang="en-US" i="0" dirty="0" err="1"/>
              <a:t>contr.SAS</a:t>
            </a:r>
            <a:r>
              <a:rPr lang="en-US" i="0" dirty="0"/>
              <a:t>()</a:t>
            </a:r>
          </a:p>
          <a:p>
            <a:pPr marL="530352" lvl="1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0C0AA9-B8B3-4619-8C47-CF6A4F40C129}"/>
              </a:ext>
            </a:extLst>
          </p:cNvPr>
          <p:cNvCxnSpPr>
            <a:cxnSpLocks/>
          </p:cNvCxnSpPr>
          <p:nvPr/>
        </p:nvCxnSpPr>
        <p:spPr>
          <a:xfrm flipH="1">
            <a:off x="3810000" y="3276600"/>
            <a:ext cx="2057400" cy="1152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66A8875-C195-41E2-9B20-BEDE0160B786}"/>
              </a:ext>
            </a:extLst>
          </p:cNvPr>
          <p:cNvSpPr txBox="1">
            <a:spLocks/>
          </p:cNvSpPr>
          <p:nvPr/>
        </p:nvSpPr>
        <p:spPr>
          <a:xfrm>
            <a:off x="595007" y="5257800"/>
            <a:ext cx="8548993" cy="1583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</a:t>
            </a:r>
            <a:r>
              <a:rPr lang="en-US" i="1" dirty="0"/>
              <a:t>This fact is according to the R documentation. As a non SAS programmer, I do not know if this actually true. However, I have had conversations with other statisticians in which they noticed that R’s output and SAS’s output for the same regression model spec are different, leading some SAS users to “distrust” R (or vice-versa). This wouldn’t actually be an issue if these users actually looked at the model outputs carefully and identified that reference group for the categorical variable is different between R and SAS.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5A139D-C9C1-4F83-B2B9-E7B42092254C}"/>
              </a:ext>
            </a:extLst>
          </p:cNvPr>
          <p:cNvSpPr txBox="1">
            <a:spLocks/>
          </p:cNvSpPr>
          <p:nvPr/>
        </p:nvSpPr>
        <p:spPr>
          <a:xfrm>
            <a:off x="5943600" y="2962561"/>
            <a:ext cx="3086100" cy="1304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(most of) SAS’s default, where last level in alphabetical order is reference group*</a:t>
            </a:r>
          </a:p>
        </p:txBody>
      </p:sp>
    </p:spTree>
    <p:extLst>
      <p:ext uri="{BB962C8B-B14F-4D97-AF65-F5344CB8AC3E}">
        <p14:creationId xmlns:p14="http://schemas.microsoft.com/office/powerpoint/2010/main" val="205163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810500" cy="35814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to fit and assess linear regression models</a:t>
            </a:r>
          </a:p>
          <a:p>
            <a:pPr lvl="1"/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outputs object of class… </a:t>
            </a:r>
            <a:r>
              <a:rPr lang="en-US" b="1" dirty="0"/>
              <a:t>“</a:t>
            </a:r>
            <a:r>
              <a:rPr lang="en-US" b="1" dirty="0" err="1"/>
              <a:t>lm</a:t>
            </a:r>
            <a:r>
              <a:rPr lang="en-US" b="1" dirty="0"/>
              <a:t>” </a:t>
            </a:r>
            <a:r>
              <a:rPr lang="en-US" dirty="0"/>
              <a:t> that has many useful metrics and functions associated with it</a:t>
            </a:r>
          </a:p>
          <a:p>
            <a:pPr lvl="1"/>
            <a:r>
              <a:rPr lang="en-US" dirty="0"/>
              <a:t>but remember your roots! </a:t>
            </a:r>
            <a:r>
              <a:rPr lang="en-US" b="1" dirty="0" err="1"/>
              <a:t>lm</a:t>
            </a:r>
            <a:r>
              <a:rPr lang="en-US" b="1" dirty="0"/>
              <a:t>() </a:t>
            </a:r>
            <a:r>
              <a:rPr lang="en-US" dirty="0"/>
              <a:t>just a shortcut for creating regression models without manually constructing design matrix and optimizing over loss functions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9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90DDED-C28C-41AF-9758-34E35502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62000"/>
            <a:ext cx="6991350" cy="54711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8A25484-878C-454D-B197-B855F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67056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plot(m1); # Creates diagnostic plots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http://data.library.virginia.edu/diagnostic-plots/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50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PhillyR News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Things?</a:t>
            </a:r>
          </a:p>
          <a:p>
            <a:pPr lvl="1"/>
            <a:r>
              <a:rPr lang="en-US" dirty="0"/>
              <a:t>Some exciting stuff</a:t>
            </a:r>
          </a:p>
          <a:p>
            <a:r>
              <a:rPr lang="en-US" dirty="0"/>
              <a:t>Thing!</a:t>
            </a:r>
          </a:p>
          <a:p>
            <a:pPr lvl="1"/>
            <a:r>
              <a:rPr lang="en-US" dirty="0"/>
              <a:t>More exciting stuff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28700" y="2286000"/>
            <a:ext cx="7962900" cy="3581400"/>
          </a:xfrm>
        </p:spPr>
        <p:txBody>
          <a:bodyPr/>
          <a:lstStyle/>
          <a:p>
            <a:r>
              <a:rPr lang="en-US" dirty="0"/>
              <a:t>Gain understanding of and appreciation for </a:t>
            </a:r>
            <a:r>
              <a:rPr lang="en-US" b="1" dirty="0" err="1"/>
              <a:t>lm</a:t>
            </a:r>
            <a:r>
              <a:rPr lang="en-US" b="1" dirty="0"/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Be able to create a regression model on your own from scratch *</a:t>
            </a:r>
          </a:p>
          <a:p>
            <a:r>
              <a:rPr lang="en-US" dirty="0"/>
              <a:t>Key points</a:t>
            </a:r>
          </a:p>
          <a:p>
            <a:pPr lvl="1"/>
            <a:r>
              <a:rPr lang="en-US" dirty="0"/>
              <a:t>Mastering linear regression takes more than 1 hour, so this isn’t end-all and be-all guide</a:t>
            </a:r>
          </a:p>
          <a:p>
            <a:pPr lvl="1"/>
            <a:r>
              <a:rPr lang="en-US" dirty="0"/>
              <a:t>Stat 101 – level math knowledge. No linear algebra!</a:t>
            </a:r>
          </a:p>
          <a:p>
            <a:pPr lvl="1"/>
            <a:r>
              <a:rPr lang="en-US" dirty="0"/>
              <a:t>Look at linear regression in a different way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All of statistics*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DB803-14F3-4EC8-873C-018EE7097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2" t="8863" r="312"/>
          <a:stretch/>
        </p:blipFill>
        <p:spPr>
          <a:xfrm>
            <a:off x="1351502" y="1502776"/>
            <a:ext cx="2914650" cy="219623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962900" cy="445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Find relationship between x1 and y1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4C12888-F303-4E4F-ABB1-C5DE30319A6E}"/>
              </a:ext>
            </a:extLst>
          </p:cNvPr>
          <p:cNvSpPr txBox="1">
            <a:spLocks/>
          </p:cNvSpPr>
          <p:nvPr/>
        </p:nvSpPr>
        <p:spPr>
          <a:xfrm>
            <a:off x="838199" y="3907981"/>
            <a:ext cx="4267201" cy="256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2)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What is y1 when x1 is some unobserved value</a:t>
            </a:r>
            <a:br>
              <a:rPr lang="en-US" dirty="0"/>
            </a:br>
            <a:r>
              <a:rPr lang="en-US" dirty="0"/>
              <a:t>e.g. x1 has some hypothetical value = 10.5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566F51-166E-413D-9589-F700B586DAB7}"/>
              </a:ext>
            </a:extLst>
          </p:cNvPr>
          <p:cNvGrpSpPr/>
          <p:nvPr/>
        </p:nvGrpSpPr>
        <p:grpSpPr>
          <a:xfrm>
            <a:off x="5562600" y="3742735"/>
            <a:ext cx="3082406" cy="2962865"/>
            <a:chOff x="5486400" y="3594770"/>
            <a:chExt cx="3082406" cy="29628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535DA5-1950-4510-8EAE-9615CD788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3907981"/>
              <a:ext cx="3082406" cy="2649654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71677F-AF69-45B4-81EC-E4CA236D88D7}"/>
                </a:ext>
              </a:extLst>
            </p:cNvPr>
            <p:cNvCxnSpPr>
              <a:cxnSpLocks/>
            </p:cNvCxnSpPr>
            <p:nvPr/>
          </p:nvCxnSpPr>
          <p:spPr>
            <a:xfrm>
              <a:off x="7566171" y="3594770"/>
              <a:ext cx="0" cy="283062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0F46818B-66C9-4989-9590-FAECF973D127}"/>
              </a:ext>
            </a:extLst>
          </p:cNvPr>
          <p:cNvSpPr txBox="1">
            <a:spLocks/>
          </p:cNvSpPr>
          <p:nvPr/>
        </p:nvSpPr>
        <p:spPr>
          <a:xfrm>
            <a:off x="4914900" y="1502776"/>
            <a:ext cx="3809277" cy="217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Relationship status</a:t>
            </a:r>
          </a:p>
          <a:p>
            <a:pPr lvl="1"/>
            <a:r>
              <a:rPr lang="en-US" dirty="0"/>
              <a:t>direction</a:t>
            </a:r>
          </a:p>
          <a:p>
            <a:pPr lvl="1"/>
            <a:r>
              <a:rPr lang="en-US" dirty="0"/>
              <a:t>strength</a:t>
            </a:r>
          </a:p>
          <a:p>
            <a:pPr lvl="1"/>
            <a:r>
              <a:rPr lang="en-US" dirty="0"/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390657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Do both with one line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140C72-5DA3-49C5-9283-4B6813E2A46B}"/>
              </a:ext>
            </a:extLst>
          </p:cNvPr>
          <p:cNvGrpSpPr/>
          <p:nvPr/>
        </p:nvGrpSpPr>
        <p:grpSpPr>
          <a:xfrm>
            <a:off x="7162800" y="152401"/>
            <a:ext cx="1863206" cy="6550518"/>
            <a:chOff x="7162800" y="152401"/>
            <a:chExt cx="1863206" cy="65505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ACCECC-00FC-46E7-9082-A91FD521F7B6}"/>
                </a:ext>
              </a:extLst>
            </p:cNvPr>
            <p:cNvGrpSpPr/>
            <p:nvPr/>
          </p:nvGrpSpPr>
          <p:grpSpPr>
            <a:xfrm>
              <a:off x="7162801" y="152401"/>
              <a:ext cx="1863205" cy="1490849"/>
              <a:chOff x="1371600" y="1017930"/>
              <a:chExt cx="3082406" cy="264965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9535DA5-1950-4510-8EAE-9615CD788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1017930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71677F-AF69-45B4-81EC-E4CA236D8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43100" y="1219200"/>
                <a:ext cx="2171700" cy="19050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8460CA-DC7B-4481-AF5B-DE8B47B902B5}"/>
                </a:ext>
              </a:extLst>
            </p:cNvPr>
            <p:cNvGrpSpPr/>
            <p:nvPr/>
          </p:nvGrpSpPr>
          <p:grpSpPr>
            <a:xfrm>
              <a:off x="7162800" y="1826087"/>
              <a:ext cx="1863205" cy="1490849"/>
              <a:chOff x="5181600" y="1020027"/>
              <a:chExt cx="3082406" cy="264965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FB29BA1-563A-46DE-B917-8DBB475AC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0" y="1020027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EAE850E-3464-4693-8659-1BE7E209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1200" y="2226578"/>
                <a:ext cx="2286000" cy="0"/>
              </a:xfrm>
              <a:prstGeom prst="line">
                <a:avLst/>
              </a:prstGeom>
              <a:ln w="34925" cmpd="sng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5E933D-E1BD-4767-952F-08A919D2185E}"/>
                </a:ext>
              </a:extLst>
            </p:cNvPr>
            <p:cNvGrpSpPr/>
            <p:nvPr/>
          </p:nvGrpSpPr>
          <p:grpSpPr>
            <a:xfrm>
              <a:off x="7162800" y="3536760"/>
              <a:ext cx="1863205" cy="1490849"/>
              <a:chOff x="1371600" y="4018196"/>
              <a:chExt cx="3082406" cy="264965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BDEC9FC-9F78-47A3-9D00-7F7FB8C08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4018196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92B3A73-5A04-4219-BEAF-56E4FA4D7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800" y="4191000"/>
                <a:ext cx="1905000" cy="1981200"/>
              </a:xfrm>
              <a:prstGeom prst="line">
                <a:avLst/>
              </a:prstGeom>
              <a:ln>
                <a:solidFill>
                  <a:srgbClr val="92D050"/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FD93A8-6D04-4992-994F-FE6342F16C36}"/>
                </a:ext>
              </a:extLst>
            </p:cNvPr>
            <p:cNvGrpSpPr/>
            <p:nvPr/>
          </p:nvGrpSpPr>
          <p:grpSpPr>
            <a:xfrm>
              <a:off x="7162801" y="5212070"/>
              <a:ext cx="1863205" cy="1490849"/>
              <a:chOff x="5181600" y="4018196"/>
              <a:chExt cx="3082406" cy="264965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0266561-43E9-4CE0-96B8-DF235B154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0" y="4018196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E70FA25-9F9F-4F24-81D2-F69614DBB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5000" y="4305300"/>
                <a:ext cx="2362200" cy="1747608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7DC67ADD-F995-43C7-8668-E671E609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962900" cy="253240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dirty="0"/>
              <a:t>Find relationship between x1 and y1</a:t>
            </a:r>
          </a:p>
          <a:p>
            <a:r>
              <a:rPr lang="en-US" dirty="0"/>
              <a:t>Relationship status</a:t>
            </a:r>
          </a:p>
          <a:p>
            <a:pPr lvl="1"/>
            <a:r>
              <a:rPr lang="en-US" dirty="0"/>
              <a:t>direction : slope sign</a:t>
            </a:r>
          </a:p>
          <a:p>
            <a:pPr lvl="1"/>
            <a:r>
              <a:rPr lang="en-US" dirty="0"/>
              <a:t>strength : slope magnitude</a:t>
            </a:r>
          </a:p>
          <a:p>
            <a:pPr lvl="1"/>
            <a:r>
              <a:rPr lang="en-US" dirty="0"/>
              <a:t>significance : p-value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934281F-202C-4E71-8171-70751BD94C50}"/>
              </a:ext>
            </a:extLst>
          </p:cNvPr>
          <p:cNvSpPr txBox="1">
            <a:spLocks/>
          </p:cNvSpPr>
          <p:nvPr/>
        </p:nvSpPr>
        <p:spPr>
          <a:xfrm>
            <a:off x="838200" y="3264249"/>
            <a:ext cx="5791200" cy="256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Franklin Gothic Book" panose="020B0503020102020204" pitchFamily="34" charset="0"/>
              <a:buAutoNum type="arabicParenR" startAt="2"/>
            </a:pPr>
            <a:r>
              <a:rPr lang="en-US" dirty="0"/>
              <a:t>What is y1 when x1 is some unobserved value</a:t>
            </a:r>
            <a:br>
              <a:rPr lang="en-US" dirty="0"/>
            </a:br>
            <a:r>
              <a:rPr lang="en-US" dirty="0"/>
              <a:t>e.g. x1 has some hypothetical value = 10.5</a:t>
            </a:r>
          </a:p>
          <a:p>
            <a:pPr marL="0" indent="0">
              <a:buNone/>
            </a:pPr>
            <a:r>
              <a:rPr lang="en-US" dirty="0"/>
              <a:t>=&gt; Use the high school algebra on y1 = b</a:t>
            </a:r>
            <a:r>
              <a:rPr lang="en-US" baseline="-25000" dirty="0"/>
              <a:t>1</a:t>
            </a:r>
            <a:r>
              <a:rPr lang="en-US" dirty="0"/>
              <a:t>x1 + b</a:t>
            </a:r>
            <a:r>
              <a:rPr lang="en-US" baseline="-25000" dirty="0"/>
              <a:t>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where b</a:t>
            </a:r>
            <a:r>
              <a:rPr lang="en-US" baseline="-25000" dirty="0"/>
              <a:t>0</a:t>
            </a:r>
            <a:r>
              <a:rPr lang="en-US" dirty="0"/>
              <a:t> = y intercept and b</a:t>
            </a:r>
            <a:r>
              <a:rPr lang="en-US" baseline="-25000" dirty="0"/>
              <a:t>1</a:t>
            </a:r>
            <a:r>
              <a:rPr lang="en-US" dirty="0"/>
              <a:t> = slope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C945729-0DA3-4B77-AFB6-4B05A6C21FE6}"/>
              </a:ext>
            </a:extLst>
          </p:cNvPr>
          <p:cNvSpPr txBox="1">
            <a:spLocks/>
          </p:cNvSpPr>
          <p:nvPr/>
        </p:nvSpPr>
        <p:spPr>
          <a:xfrm>
            <a:off x="838200" y="5229547"/>
            <a:ext cx="5943600" cy="975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Question: </a:t>
            </a:r>
          </a:p>
          <a:p>
            <a:pPr marL="0" indent="0">
              <a:buNone/>
            </a:pPr>
            <a:r>
              <a:rPr lang="en-US" dirty="0"/>
              <a:t>which of the lines on the right best represents the data?</a:t>
            </a:r>
          </a:p>
        </p:txBody>
      </p:sp>
    </p:spTree>
    <p:extLst>
      <p:ext uri="{BB962C8B-B14F-4D97-AF65-F5344CB8AC3E}">
        <p14:creationId xmlns:p14="http://schemas.microsoft.com/office/powerpoint/2010/main" val="25709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What is the line of best fit?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9629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line represents the data best?</a:t>
            </a:r>
          </a:p>
          <a:p>
            <a:r>
              <a:rPr lang="en-US" dirty="0"/>
              <a:t>This is where concepts like: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Ordinary Least Squares, </a:t>
            </a:r>
            <a:br>
              <a:rPr lang="en-US" dirty="0"/>
            </a:br>
            <a:r>
              <a:rPr lang="en-US" dirty="0"/>
              <a:t>- Maximum Likelihood Estimator, </a:t>
            </a:r>
            <a:br>
              <a:rPr lang="en-US" dirty="0"/>
            </a:br>
            <a:r>
              <a:rPr lang="en-US" dirty="0"/>
              <a:t>- Sum of Squared Residuals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 and others are thrown around </a:t>
            </a:r>
          </a:p>
          <a:p>
            <a:r>
              <a:rPr lang="en-US" dirty="0" err="1"/>
              <a:t>tl;dr</a:t>
            </a:r>
            <a:r>
              <a:rPr lang="en-US" dirty="0"/>
              <a:t>; Choose the line that has the smallest error</a:t>
            </a:r>
          </a:p>
          <a:p>
            <a:pPr lvl="1"/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 real value 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predicted value : </a:t>
            </a:r>
            <a:r>
              <a:rPr lang="en-US" dirty="0" err="1"/>
              <a:t>ŷ</a:t>
            </a:r>
            <a:r>
              <a:rPr lang="en-US" baseline="-25000" dirty="0" err="1"/>
              <a:t>i</a:t>
            </a:r>
            <a:r>
              <a:rPr lang="en-US" dirty="0"/>
              <a:t> =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 err="1"/>
              <a:t>tl;dr</a:t>
            </a:r>
            <a:r>
              <a:rPr lang="en-US" dirty="0"/>
              <a:t>; All of Statistics: </a:t>
            </a:r>
          </a:p>
          <a:p>
            <a:pPr lvl="1"/>
            <a:r>
              <a:rPr lang="en-US" dirty="0"/>
              <a:t>All models minimize errors in prediction by </a:t>
            </a:r>
            <a:br>
              <a:rPr lang="en-US" dirty="0"/>
            </a:br>
            <a:r>
              <a:rPr lang="en-US" dirty="0"/>
              <a:t>optimizing for a </a:t>
            </a:r>
            <a:r>
              <a:rPr lang="en-US" b="1" u="sng" dirty="0"/>
              <a:t>loss function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 linear regression, this is: </a:t>
            </a:r>
            <a:r>
              <a:rPr lang="el-GR" dirty="0"/>
              <a:t>Σ</a:t>
            </a:r>
            <a:r>
              <a:rPr lang="en-US" baseline="-25000" dirty="0"/>
              <a:t> </a:t>
            </a:r>
            <a:r>
              <a:rPr lang="en-US" dirty="0"/>
              <a:t>[(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ŷ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]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= how much y is expected to change if x increased by 1</a:t>
            </a:r>
            <a:br>
              <a:rPr lang="en-US" dirty="0"/>
            </a:b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= what y is expected to be if x 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374BB1-D7B7-4F8F-815C-C2F36F7B9DD2}"/>
              </a:ext>
            </a:extLst>
          </p:cNvPr>
          <p:cNvGrpSpPr/>
          <p:nvPr/>
        </p:nvGrpSpPr>
        <p:grpSpPr>
          <a:xfrm>
            <a:off x="7033144" y="478230"/>
            <a:ext cx="1863206" cy="3166159"/>
            <a:chOff x="7162800" y="3536760"/>
            <a:chExt cx="1863206" cy="31661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5972854-E9FB-49A9-BD45-22B42DFACDC0}"/>
                </a:ext>
              </a:extLst>
            </p:cNvPr>
            <p:cNvGrpSpPr/>
            <p:nvPr/>
          </p:nvGrpSpPr>
          <p:grpSpPr>
            <a:xfrm>
              <a:off x="7162800" y="3536760"/>
              <a:ext cx="1863205" cy="1490849"/>
              <a:chOff x="1371600" y="4018196"/>
              <a:chExt cx="3082406" cy="264965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206C31B-6783-49AD-8944-452F134D2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4018196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BF7150F-90B0-4145-8A7D-B1CEC0554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800" y="4191001"/>
                <a:ext cx="1905000" cy="1981200"/>
              </a:xfrm>
              <a:prstGeom prst="line">
                <a:avLst/>
              </a:prstGeom>
              <a:ln>
                <a:solidFill>
                  <a:srgbClr val="92D050"/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BC9D0CB-1DA2-4CAA-90D7-96915E016C48}"/>
                </a:ext>
              </a:extLst>
            </p:cNvPr>
            <p:cNvGrpSpPr/>
            <p:nvPr/>
          </p:nvGrpSpPr>
          <p:grpSpPr>
            <a:xfrm>
              <a:off x="7162801" y="5212070"/>
              <a:ext cx="1863205" cy="1490849"/>
              <a:chOff x="5181600" y="4018197"/>
              <a:chExt cx="3082406" cy="264965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DCCC4F7-2952-448B-AAC8-D8ED7251C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0" y="4018197"/>
                <a:ext cx="3082406" cy="2649654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85E0E5C-F013-4AB0-98F1-92EAE1833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4999" y="4305299"/>
                <a:ext cx="2362200" cy="1747609"/>
              </a:xfrm>
              <a:prstGeom prst="line">
                <a:avLst/>
              </a:prstGeom>
              <a:ln>
                <a:solidFill>
                  <a:srgbClr val="7030A0"/>
                </a:solidFill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23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Enough theory, let’s get down to 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err="1"/>
              <a:t>WeightLoss</a:t>
            </a:r>
            <a:r>
              <a:rPr lang="en-US" dirty="0"/>
              <a:t> dataset in </a:t>
            </a:r>
            <a:r>
              <a:rPr lang="en-US" b="1" dirty="0"/>
              <a:t>library(car)</a:t>
            </a:r>
          </a:p>
          <a:p>
            <a:pPr lvl="1"/>
            <a:r>
              <a:rPr lang="en-US" dirty="0"/>
              <a:t>wl1</a:t>
            </a:r>
            <a:r>
              <a:rPr lang="en-US" i="0" dirty="0"/>
              <a:t>: weight loss at 1 month </a:t>
            </a:r>
          </a:p>
          <a:p>
            <a:pPr lvl="1"/>
            <a:r>
              <a:rPr lang="en-US" dirty="0"/>
              <a:t>se1</a:t>
            </a:r>
            <a:r>
              <a:rPr lang="en-US" i="0" dirty="0"/>
              <a:t>: self esteem at 1 month</a:t>
            </a:r>
          </a:p>
          <a:p>
            <a:pPr lvl="1"/>
            <a:r>
              <a:rPr lang="en-US" dirty="0"/>
              <a:t>group</a:t>
            </a:r>
            <a:r>
              <a:rPr lang="en-US" i="0" dirty="0"/>
              <a:t>: weight loss method “control” vs “Diet” vs “</a:t>
            </a:r>
            <a:r>
              <a:rPr lang="en-US" i="0" dirty="0" err="1"/>
              <a:t>DietEx</a:t>
            </a:r>
            <a:r>
              <a:rPr lang="en-US" i="0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https://github.com/ropenscilabs/skimr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E7722-CDC2-488F-A9BE-166D4DAF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590800"/>
            <a:ext cx="77628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Fitting linear regression in R - 1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C297EE-2A0C-4249-A8A3-C0F9F1B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lm</a:t>
            </a:r>
            <a:r>
              <a:rPr lang="en-US" dirty="0"/>
              <a:t>() to regress weight loss on self-esteem</a:t>
            </a:r>
          </a:p>
          <a:p>
            <a:r>
              <a:rPr lang="en-US" dirty="0"/>
              <a:t>Simplest and the preferred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3D015-F3E6-4DB2-BE9A-66877145E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5"/>
          <a:stretch/>
        </p:blipFill>
        <p:spPr>
          <a:xfrm>
            <a:off x="84589" y="1812720"/>
            <a:ext cx="9052220" cy="48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74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1085</Words>
  <Application>Microsoft Office PowerPoint</Application>
  <PresentationFormat>On-screen Show (4:3)</PresentationFormat>
  <Paragraphs>219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Franklin Gothic Book</vt:lpstr>
      <vt:lpstr>Crop</vt:lpstr>
      <vt:lpstr>(not your ordinary) Linear Regression Introduction  </vt:lpstr>
      <vt:lpstr>Overview</vt:lpstr>
      <vt:lpstr>PhillyR News</vt:lpstr>
      <vt:lpstr>Goal</vt:lpstr>
      <vt:lpstr>All of statistics*</vt:lpstr>
      <vt:lpstr>Do both with one line</vt:lpstr>
      <vt:lpstr>What is the line of best fit?</vt:lpstr>
      <vt:lpstr>Enough theory, let’s get down to R</vt:lpstr>
      <vt:lpstr>Fitting linear regression in R - 1</vt:lpstr>
      <vt:lpstr>Fitting linear regression in R - 2</vt:lpstr>
      <vt:lpstr>PowerPoint Presentation</vt:lpstr>
      <vt:lpstr>PowerPoint Presentation</vt:lpstr>
      <vt:lpstr>PowerPoint Presentation</vt:lpstr>
      <vt:lpstr>Fitting linear regression in R - 3</vt:lpstr>
      <vt:lpstr>PowerPoint Presentation</vt:lpstr>
      <vt:lpstr>PowerPoint Presentation</vt:lpstr>
      <vt:lpstr>PowerPoint Presentation</vt:lpstr>
      <vt:lpstr>So far</vt:lpstr>
      <vt:lpstr>model.matrix: hidden workhorse in lm()</vt:lpstr>
      <vt:lpstr>model.matrix: hidden workhorse in lm()</vt:lpstr>
      <vt:lpstr>model.matrix: hidden workhorse in lm()</vt:lpstr>
      <vt:lpstr>model.matrix: hidden workhorse in lm()</vt:lpstr>
      <vt:lpstr>model.matrix: hidden workhorse in lm()</vt:lpstr>
      <vt:lpstr>model.matrix: hidden workhorse in lm()</vt:lpstr>
      <vt:lpstr>Treating categorical variables</vt:lpstr>
      <vt:lpstr>Treating categorical variables</vt:lpstr>
      <vt:lpstr>Treating categorical variables</vt:lpstr>
      <vt:lpstr>Conclusion</vt:lpstr>
      <vt:lpstr>plot(m1); # Creates diagnostic plots                     http://data.library.virginia.edu/diagnostic-plots/ 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2018-04-08T19:45:52Z</dcterms:created>
  <dcterms:modified xsi:type="dcterms:W3CDTF">2018-04-16T00:13:33Z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