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Program Structure</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Console.log Function</a:t>
            </a:r>
          </a:p>
        </p:txBody>
      </p:sp>
      <p:sp>
        <p:nvSpPr>
          <p:cNvPr id="89" name="Shape 8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In past examples, we’ve used </a:t>
            </a: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500" lang="en" i="0">
                <a:solidFill>
                  <a:srgbClr val="000000"/>
                </a:solidFill>
                <a:latin typeface="Georgia"/>
                <a:ea typeface="Georgia"/>
                <a:cs typeface="Georgia"/>
                <a:sym typeface="Georgia"/>
                <a:rtl val="0"/>
              </a:rPr>
              <a:t> to output values. Most JavaScript systems (including </a:t>
            </a:r>
          </a:p>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all modern web browsers and Node.js) provide a </a:t>
            </a: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500" lang="en" i="0">
                <a:solidFill>
                  <a:srgbClr val="000000"/>
                </a:solidFill>
                <a:latin typeface="Georgia"/>
                <a:ea typeface="Georgia"/>
                <a:cs typeface="Georgia"/>
                <a:sym typeface="Georgia"/>
                <a:rtl val="0"/>
              </a:rPr>
              <a:t> function that writes out its arguments to </a:t>
            </a:r>
            <a:r>
              <a:rPr strike="noStrike" u="none" b="0" cap="none" baseline="0" sz="1500" lang="en" i="1">
                <a:solidFill>
                  <a:srgbClr val="000000"/>
                </a:solidFill>
                <a:latin typeface="Georgia"/>
                <a:ea typeface="Georgia"/>
                <a:cs typeface="Georgia"/>
                <a:sym typeface="Georgia"/>
                <a:rtl val="0"/>
              </a:rPr>
              <a:t>some</a:t>
            </a:r>
            <a:r>
              <a:rPr strike="noStrike" u="none" b="0" cap="none" baseline="0" sz="1500" lang="en" i="0">
                <a:solidFill>
                  <a:srgbClr val="000000"/>
                </a:solidFill>
                <a:latin typeface="Georgia"/>
                <a:ea typeface="Georgia"/>
                <a:cs typeface="Georgia"/>
                <a:sym typeface="Georgia"/>
                <a:rtl val="0"/>
              </a:rPr>
              <a:t> text output device. In browsers, the output lands in the JavaScript console. </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When running the examples, or your own code, </a:t>
            </a: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500" lang="en" i="0">
                <a:solidFill>
                  <a:srgbClr val="000000"/>
                </a:solidFill>
                <a:latin typeface="Georgia"/>
                <a:ea typeface="Georgia"/>
                <a:cs typeface="Georgia"/>
                <a:sym typeface="Georgia"/>
                <a:rtl val="0"/>
              </a:rPr>
              <a:t> output will be shown after the example, instead of in the browser’s JavaScript console.</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x = </a:t>
            </a:r>
            <a:r>
              <a:rPr strike="noStrike" u="none" b="0" cap="none" baseline="0" sz="1400" lang="en" i="0">
                <a:solidFill>
                  <a:srgbClr val="004422"/>
                </a:solidFill>
                <a:latin typeface="Verdana"/>
                <a:ea typeface="Verdana"/>
                <a:cs typeface="Verdana"/>
                <a:sym typeface="Verdana"/>
                <a:rtl val="0"/>
              </a:rPr>
              <a:t>30</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400" lang="en" i="0">
                <a:solidFill>
                  <a:srgbClr val="770000"/>
                </a:solidFill>
                <a:latin typeface="Verdana"/>
                <a:ea typeface="Verdana"/>
                <a:cs typeface="Verdana"/>
                <a:sym typeface="Verdana"/>
                <a:rtl val="0"/>
              </a:rPr>
              <a:t>"the value of x is"</a:t>
            </a:r>
            <a:r>
              <a:rPr strike="noStrike" u="none" b="0" cap="none" baseline="0" sz="1400" lang="en" i="0">
                <a:solidFill>
                  <a:srgbClr val="000000"/>
                </a:solidFill>
                <a:latin typeface="Verdana"/>
                <a:ea typeface="Verdana"/>
                <a:cs typeface="Verdana"/>
                <a:sym typeface="Verdana"/>
                <a:rtl val="0"/>
              </a:rPr>
              <a:t>, x);</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 the value of x is 30</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Console.log</a:t>
            </a:r>
          </a:p>
        </p:txBody>
      </p:sp>
      <p:sp>
        <p:nvSpPr>
          <p:cNvPr id="95" name="Shape 9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2400" lang="en" i="0">
                <a:solidFill>
                  <a:srgbClr val="000000"/>
                </a:solidFill>
                <a:latin typeface="Calibri"/>
                <a:ea typeface="Calibri"/>
                <a:cs typeface="Calibri"/>
                <a:sym typeface="Calibri"/>
                <a:rtl val="0"/>
              </a:rPr>
              <a:t>Though variable names cannot contain period characters, console.log clearly has one. This is because console.log isn’t a simple variable. It is actually an expression that retrieves the log property from the value held by the console variable.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Return Values</a:t>
            </a:r>
          </a:p>
        </p:txBody>
      </p:sp>
      <p:sp>
        <p:nvSpPr>
          <p:cNvPr id="101" name="Shape 10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Showing a dialog box or writing text to the screen is a </a:t>
            </a:r>
            <a:r>
              <a:rPr strike="noStrike" u="none" b="0" cap="none" baseline="0" sz="1400" lang="en" i="1">
                <a:solidFill>
                  <a:srgbClr val="000000"/>
                </a:solidFill>
                <a:latin typeface="Calibri"/>
                <a:ea typeface="Calibri"/>
                <a:cs typeface="Calibri"/>
                <a:sym typeface="Calibri"/>
                <a:rtl val="0"/>
              </a:rPr>
              <a:t>side effect</a:t>
            </a:r>
            <a:r>
              <a:rPr strike="noStrike" u="none" b="0" cap="none" baseline="0" sz="1400" lang="en" i="0">
                <a:solidFill>
                  <a:srgbClr val="000000"/>
                </a:solidFill>
                <a:latin typeface="Calibri"/>
                <a:ea typeface="Calibri"/>
                <a:cs typeface="Calibri"/>
                <a:sym typeface="Calibri"/>
                <a:rtl val="0"/>
              </a:rPr>
              <a:t>. A lot of functions are useful because of the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side effects they produce. Functions may also produce values, and in that case, they don’t need to have a side effect to be useful. For example, the function Math.max takes any number of number values and gives back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greatest.</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console.log(Math.max(</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 </a:t>
            </a:r>
            <a:r>
              <a:rPr strike="noStrike" u="none" b="0" cap="none" baseline="0" sz="1400" lang="en" i="0">
                <a:solidFill>
                  <a:srgbClr val="004422"/>
                </a:solidFill>
                <a:latin typeface="Calibri"/>
                <a:ea typeface="Calibri"/>
                <a:cs typeface="Calibri"/>
                <a:sym typeface="Calibri"/>
                <a:rtl val="0"/>
              </a:rPr>
              <a:t>4</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4</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Return Values</a:t>
            </a:r>
          </a:p>
        </p:txBody>
      </p:sp>
      <p:sp>
        <p:nvSpPr>
          <p:cNvPr id="107" name="Shape 10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a function produces a value, it is said to </a:t>
            </a:r>
            <a:r>
              <a:rPr strike="noStrike" u="none" b="0" cap="none" baseline="0" sz="1400" lang="en" i="1">
                <a:solidFill>
                  <a:srgbClr val="000000"/>
                </a:solidFill>
                <a:latin typeface="Calibri"/>
                <a:ea typeface="Calibri"/>
                <a:cs typeface="Calibri"/>
                <a:sym typeface="Calibri"/>
                <a:rtl val="0"/>
              </a:rPr>
              <a:t>return</a:t>
            </a:r>
            <a:r>
              <a:rPr strike="noStrike" u="none" b="0" cap="none" baseline="0" sz="1400" lang="en" i="0">
                <a:solidFill>
                  <a:srgbClr val="000000"/>
                </a:solidFill>
                <a:latin typeface="Calibri"/>
                <a:ea typeface="Calibri"/>
                <a:cs typeface="Calibri"/>
                <a:sym typeface="Calibri"/>
                <a:rtl val="0"/>
              </a:rPr>
              <a:t> that value. Anything that produces a value is an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expression in JavaScript, which means function calls can be used within larger expressions. Here a call to Math.min, which is the opposite of Math.max, is used as an input to the plus operator:</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console.log(Math.min(</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 </a:t>
            </a:r>
            <a:r>
              <a:rPr strike="noStrike" u="none" b="0" cap="none" baseline="0" sz="1400" lang="en" i="0">
                <a:solidFill>
                  <a:srgbClr val="004422"/>
                </a:solidFill>
                <a:latin typeface="Calibri"/>
                <a:ea typeface="Calibri"/>
                <a:cs typeface="Calibri"/>
                <a:sym typeface="Calibri"/>
                <a:rtl val="0"/>
              </a:rPr>
              <a:t>4</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100</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102</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Control Flow</a:t>
            </a:r>
          </a:p>
        </p:txBody>
      </p:sp>
      <p:sp>
        <p:nvSpPr>
          <p:cNvPr id="113" name="Shape 11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your program contains more than one statement, the statements are executed,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predictably, from top to bottom. As a basic example, this program has two statements. The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first one asks the user for a number, and the second, which is executed afterward, shows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square of that number.</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550066"/>
                </a:solidFill>
                <a:latin typeface="Calibri"/>
                <a:ea typeface="Calibri"/>
                <a:cs typeface="Calibri"/>
                <a:sym typeface="Calibri"/>
                <a:rtl val="0"/>
              </a:rPr>
              <a:t>var</a:t>
            </a:r>
            <a:r>
              <a:rPr strike="noStrike" u="none" b="0" cap="none" baseline="0" sz="1400" lang="en" i="0">
                <a:solidFill>
                  <a:srgbClr val="000000"/>
                </a:solidFill>
                <a:latin typeface="Calibri"/>
                <a:ea typeface="Calibri"/>
                <a:cs typeface="Calibri"/>
                <a:sym typeface="Calibri"/>
                <a:rtl val="0"/>
              </a:rPr>
              <a:t> theNumber = Number(prompt(</a:t>
            </a:r>
            <a:r>
              <a:rPr strike="noStrike" u="none" b="0" cap="none" baseline="0" sz="1400" lang="en" i="0">
                <a:solidFill>
                  <a:srgbClr val="770000"/>
                </a:solidFill>
                <a:latin typeface="Calibri"/>
                <a:ea typeface="Calibri"/>
                <a:cs typeface="Calibri"/>
                <a:sym typeface="Calibri"/>
                <a:rtl val="0"/>
              </a:rPr>
              <a:t>"Pick a number"</a:t>
            </a:r>
            <a:r>
              <a:rPr strike="noStrike" u="none" b="0" cap="none" baseline="0" sz="1400" lang="en" i="0">
                <a:solidFill>
                  <a:srgbClr val="000000"/>
                </a:solidFill>
                <a:latin typeface="Calibri"/>
                <a:ea typeface="Calibri"/>
                <a:cs typeface="Calibri"/>
                <a:sym typeface="Calibri"/>
                <a:rtl val="0"/>
              </a:rPr>
              <a:t>, </a:t>
            </a:r>
            <a:r>
              <a:rPr strike="noStrike" u="none" b="0" cap="none" baseline="0" sz="1400" lang="en" i="0">
                <a:solidFill>
                  <a:srgbClr val="770000"/>
                </a:solidFill>
                <a:latin typeface="Calibri"/>
                <a:ea typeface="Calibri"/>
                <a:cs typeface="Calibri"/>
                <a:sym typeface="Calibri"/>
                <a:rtl val="0"/>
              </a:rPr>
              <a:t>""</a:t>
            </a:r>
            <a:r>
              <a:rPr strike="noStrike" u="none" b="0" cap="none" baseline="0" sz="1400" lang="en" i="0">
                <a:solidFill>
                  <a:srgbClr val="000000"/>
                </a:solidFill>
                <a:latin typeface="Calibri"/>
                <a:ea typeface="Calibri"/>
                <a:cs typeface="Calibri"/>
                <a:sym typeface="Calibri"/>
                <a:rtl val="0"/>
              </a:rPr>
              <a:t>));</a:t>
            </a:r>
          </a:p>
          <a:p>
            <a:pPr algn="l" rtl="0" lvl="0" marR="0" indent="0" marL="0">
              <a:lnSpc>
                <a:spcPct val="135000"/>
              </a:lnSpc>
              <a:spcBef>
                <a:spcPts val="0"/>
              </a:spcBef>
              <a:spcAft>
                <a:spcPts val="0"/>
              </a:spcAft>
              <a:buClr>
                <a:schemeClr val="dk1"/>
              </a:buClr>
              <a:buSzPct val="25000"/>
              <a:buFont typeface="Calibri"/>
              <a:buNone/>
            </a:pP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alert(</a:t>
            </a:r>
            <a:r>
              <a:rPr strike="noStrike" u="none" b="0" cap="none" baseline="0" sz="1400" lang="en" i="0">
                <a:solidFill>
                  <a:srgbClr val="770000"/>
                </a:solidFill>
                <a:latin typeface="Calibri"/>
                <a:ea typeface="Calibri"/>
                <a:cs typeface="Calibri"/>
                <a:sym typeface="Calibri"/>
                <a:rtl val="0"/>
              </a:rPr>
              <a:t>"Your number is the square root of "</a:t>
            </a:r>
            <a:r>
              <a:rPr strike="noStrike" u="none" b="0" cap="none" baseline="0" sz="1400" lang="en" i="0">
                <a:solidFill>
                  <a:srgbClr val="000000"/>
                </a:solidFill>
                <a:latin typeface="Calibri"/>
                <a:ea typeface="Calibri"/>
                <a:cs typeface="Calibri"/>
                <a:sym typeface="Calibri"/>
                <a:rtl val="0"/>
              </a:rPr>
              <a:t> +</a:t>
            </a:r>
            <a:r>
              <a:rPr lang="en">
                <a:latin typeface="Calibri"/>
                <a:ea typeface="Calibri"/>
                <a:cs typeface="Calibri"/>
                <a:sym typeface="Calibri"/>
                <a:rtl val="0"/>
              </a:rPr>
              <a:t> theNumber * theNumber)</a:t>
            </a:r>
            <a:r>
              <a:rPr strike="noStrike" u="none" b="0" cap="none" baseline="0" sz="1400" lang="en" i="0">
                <a:solidFill>
                  <a:srgbClr val="000000"/>
                </a:solidFill>
                <a:latin typeface="Calibri"/>
                <a:ea typeface="Calibri"/>
                <a:cs typeface="Calibri"/>
                <a:sym typeface="Calibri"/>
                <a:rtl val="0"/>
              </a:rPr>
              <a:t> ;</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function Number converts a value to a number. We need that conversion because the result of prompt is a string value, and we want a number. There are similar functions called String and Boolean that convert values to those types.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Conditional Execution</a:t>
            </a:r>
          </a:p>
        </p:txBody>
      </p:sp>
      <p:sp>
        <p:nvSpPr>
          <p:cNvPr id="119" name="Shape 11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Executing statements in straight-line order isn’t the only option we have. An alternative is </a:t>
            </a:r>
            <a:r>
              <a:rPr strike="noStrike" u="none" b="0" cap="none" baseline="0" sz="1500" lang="en" i="1">
                <a:solidFill>
                  <a:srgbClr val="000000"/>
                </a:solidFill>
                <a:latin typeface="Georgia"/>
                <a:ea typeface="Georgia"/>
                <a:cs typeface="Georgia"/>
                <a:sym typeface="Georgia"/>
                <a:rtl val="0"/>
              </a:rPr>
              <a:t>conditional execution</a:t>
            </a:r>
            <a:r>
              <a:rPr strike="noStrike" u="none" b="0" cap="none" baseline="0" sz="1500" lang="en" i="0">
                <a:solidFill>
                  <a:srgbClr val="000000"/>
                </a:solidFill>
                <a:latin typeface="Georgia"/>
                <a:ea typeface="Georgia"/>
                <a:cs typeface="Georgia"/>
                <a:sym typeface="Georgia"/>
                <a:rtl val="0"/>
              </a:rPr>
              <a:t>, where we choose between two different routes based on a Boolean value, like this: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pic>
        <p:nvPicPr>
          <p:cNvPr id="120" name="Shape 120"/>
          <p:cNvPicPr preferRelativeResize="0"/>
          <p:nvPr/>
        </p:nvPicPr>
        <p:blipFill rotWithShape="1">
          <a:blip r:embed="rId3">
            <a:alphaModFix/>
          </a:blip>
          <a:srcRect t="0" b="0" r="0" l="0"/>
          <a:stretch/>
        </p:blipFill>
        <p:spPr>
          <a:xfrm>
            <a:off y="2357950" x="514375"/>
            <a:ext cy="819150" cx="19621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Conditional Execution</a:t>
            </a:r>
          </a:p>
        </p:txBody>
      </p:sp>
      <p:sp>
        <p:nvSpPr>
          <p:cNvPr id="126" name="Shape 12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Conditional execution is written with the if keyword in JavaScript. In the simple case, we just want some code to be executed if, and only if, a certain condition holds. For example, in the previous program, we might want to show the square of the input only if the input is actually a number.</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550066"/>
                </a:solidFill>
                <a:latin typeface="Calibri"/>
                <a:ea typeface="Calibri"/>
                <a:cs typeface="Calibri"/>
                <a:sym typeface="Calibri"/>
                <a:rtl val="0"/>
              </a:rPr>
              <a:t>var</a:t>
            </a:r>
            <a:r>
              <a:rPr strike="noStrike" u="none" b="0" cap="none" baseline="0" sz="1400" lang="en" i="0">
                <a:solidFill>
                  <a:srgbClr val="000000"/>
                </a:solidFill>
                <a:latin typeface="Calibri"/>
                <a:ea typeface="Calibri"/>
                <a:cs typeface="Calibri"/>
                <a:sym typeface="Calibri"/>
                <a:rtl val="0"/>
              </a:rPr>
              <a:t> theNumber = prompt(</a:t>
            </a:r>
            <a:r>
              <a:rPr strike="noStrike" u="none" b="0" cap="none" baseline="0" sz="1400" lang="en" i="0">
                <a:solidFill>
                  <a:srgbClr val="770000"/>
                </a:solidFill>
                <a:latin typeface="Calibri"/>
                <a:ea typeface="Calibri"/>
                <a:cs typeface="Calibri"/>
                <a:sym typeface="Calibri"/>
                <a:rtl val="0"/>
              </a:rPr>
              <a:t>"Pick a number"</a:t>
            </a:r>
            <a:r>
              <a:rPr strike="noStrike" u="none" b="0" cap="none" baseline="0" sz="1400" lang="en" i="0">
                <a:solidFill>
                  <a:srgbClr val="000000"/>
                </a:solidFill>
                <a:latin typeface="Calibri"/>
                <a:ea typeface="Calibri"/>
                <a:cs typeface="Calibri"/>
                <a:sym typeface="Calibri"/>
                <a:rtl val="0"/>
              </a:rPr>
              <a:t>, </a:t>
            </a:r>
            <a:r>
              <a:rPr strike="noStrike" u="none" b="0" cap="none" baseline="0" sz="1400" lang="en" i="0">
                <a:solidFill>
                  <a:srgbClr val="770000"/>
                </a:solidFill>
                <a:latin typeface="Calibri"/>
                <a:ea typeface="Calibri"/>
                <a:cs typeface="Calibri"/>
                <a:sym typeface="Calibri"/>
                <a:rtl val="0"/>
              </a:rPr>
              <a:t>""</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550066"/>
                </a:solidFill>
                <a:latin typeface="Calibri"/>
                <a:ea typeface="Calibri"/>
                <a:cs typeface="Calibri"/>
                <a:sym typeface="Calibri"/>
                <a:rtl val="0"/>
              </a:rPr>
              <a:t>if</a:t>
            </a:r>
            <a:r>
              <a:rPr strike="noStrike" u="none" b="0" cap="none" baseline="0" sz="1400" lang="en" i="0">
                <a:solidFill>
                  <a:srgbClr val="000000"/>
                </a:solidFill>
                <a:latin typeface="Calibri"/>
                <a:ea typeface="Calibri"/>
                <a:cs typeface="Calibri"/>
                <a:sym typeface="Calibri"/>
                <a:rtl val="0"/>
              </a:rPr>
              <a:t> (!isNaN(theNumber)) {</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alert(</a:t>
            </a:r>
            <a:r>
              <a:rPr strike="noStrike" u="none" b="0" cap="none" baseline="0" sz="1400" lang="en" i="0">
                <a:solidFill>
                  <a:srgbClr val="770000"/>
                </a:solidFill>
                <a:latin typeface="Calibri"/>
                <a:ea typeface="Calibri"/>
                <a:cs typeface="Calibri"/>
                <a:sym typeface="Calibri"/>
                <a:rtl val="0"/>
              </a:rPr>
              <a:t>"Your number is the square root of "</a:t>
            </a:r>
            <a:r>
              <a:rPr strike="noStrike" u="none" b="0" cap="none" baseline="0" sz="1400" lang="en" i="0">
                <a:solidFill>
                  <a:srgbClr val="000000"/>
                </a:solidFill>
                <a:latin typeface="Calibri"/>
                <a:ea typeface="Calibri"/>
                <a:cs typeface="Calibri"/>
                <a:sym typeface="Calibri"/>
                <a:rtl val="0"/>
              </a:rPr>
              <a:t> +</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        theNumber * theNumber);</a:t>
            </a:r>
          </a:p>
          <a:p>
            <a:pPr algn="l" rtl="0" lvl="0" marR="0" indent="0" marL="0">
              <a:lnSpc>
                <a:spcPct val="135000"/>
              </a:lnSpc>
              <a:spcBef>
                <a:spcPts val="0"/>
              </a:spcBef>
              <a:spcAft>
                <a:spcPts val="0"/>
              </a:spcAft>
              <a:buClr>
                <a:schemeClr val="dk1"/>
              </a:buClr>
              <a:buSzPct val="25000"/>
              <a:buFont typeface="Calibri"/>
              <a:buNone/>
            </a:pPr>
            <a:r>
              <a:rPr lang="en">
                <a:latin typeface="Calibri"/>
                <a:ea typeface="Calibri"/>
                <a:cs typeface="Calibri"/>
                <a:sym typeface="Calibri"/>
                <a:rtl val="0"/>
              </a:rPr>
              <a:t>}</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With this modification, if you enter “cheese”, no output will be shown.</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Indenting Code</a:t>
            </a:r>
          </a:p>
        </p:txBody>
      </p:sp>
      <p:sp>
        <p:nvSpPr>
          <p:cNvPr id="132" name="Shape 132"/>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You’ve probably noticed the spaces I put in front of some statements. In JavaScript, these are not required—the computer will accept the program just fine without them. In fact, even the line breaks in programs are optional. You could write a program as a single long line if you felt like it. The role of the indentation inside blocks is to make the structure of the code stand out. In complex code, where new blocks are opened inside other blocks, it can become hard to see where one block ends and another begins. With proper indentation, the visual shape of a program corresponds to the shape of the blocks inside it. I like to use two spaces for every open block, but tastes differ—some people use four spaces, and some people use tab characters.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Capitalization</a:t>
            </a:r>
          </a:p>
        </p:txBody>
      </p:sp>
      <p:sp>
        <p:nvSpPr>
          <p:cNvPr id="138" name="Shape 138"/>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Variable names may not contain spaces, yet it is often helpful to use multiple words to clearly describe what the variable represents. These are pretty much your choices for writing a variable name with several words in it:</a:t>
            </a:r>
          </a:p>
          <a:p>
            <a:pPr algn="l" rtl="0" lvl="0" marR="0" indent="0" marL="0">
              <a:lnSpc>
                <a:spcPct val="13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fuzzylittleturtle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fuzzy_little_turtle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FuzzyLittleTurtle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fuzzyLittleTurtle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Comments</a:t>
            </a:r>
          </a:p>
        </p:txBody>
      </p:sp>
      <p:sp>
        <p:nvSpPr>
          <p:cNvPr id="144" name="Shape 14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Often, raw code does not convey all the information you want a program to convey to human readers, or it conveys it in such a cryptic way that people might not understand it. At other times, you might just feel poetic or want to include some thoughts as part of your program. This is what </a:t>
            </a:r>
            <a:r>
              <a:rPr strike="noStrike" u="none" b="0" cap="none" baseline="0" sz="1500" lang="en" i="1">
                <a:solidFill>
                  <a:srgbClr val="000000"/>
                </a:solidFill>
                <a:latin typeface="Georgia"/>
                <a:ea typeface="Georgia"/>
                <a:cs typeface="Georgia"/>
                <a:sym typeface="Georgia"/>
                <a:rtl val="0"/>
              </a:rPr>
              <a:t>comments</a:t>
            </a:r>
            <a:r>
              <a:rPr strike="noStrike" u="none" b="0" cap="none" baseline="0" sz="1500" lang="en" i="0">
                <a:solidFill>
                  <a:srgbClr val="000000"/>
                </a:solidFill>
                <a:latin typeface="Georgia"/>
                <a:ea typeface="Georgia"/>
                <a:cs typeface="Georgia"/>
                <a:sym typeface="Georgia"/>
                <a:rtl val="0"/>
              </a:rPr>
              <a:t> are for.</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Expressions and Statements</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 fragment of code that produces a value is called an </a:t>
            </a:r>
            <a:r>
              <a:rPr strike="noStrike" u="none" b="0" cap="none" baseline="0" sz="1400" lang="en" i="1">
                <a:solidFill>
                  <a:srgbClr val="000000"/>
                </a:solidFill>
                <a:latin typeface="Calibri"/>
                <a:ea typeface="Calibri"/>
                <a:cs typeface="Calibri"/>
                <a:sym typeface="Calibri"/>
                <a:rtl val="0"/>
              </a:rPr>
              <a:t>expression</a:t>
            </a:r>
            <a:r>
              <a:rPr strike="noStrike" u="none" b="0" cap="none" baseline="0" sz="1400" lang="en" i="0">
                <a:solidFill>
                  <a:srgbClr val="000000"/>
                </a:solidFill>
                <a:latin typeface="Calibri"/>
                <a:ea typeface="Calibri"/>
                <a:cs typeface="Calibri"/>
                <a:sym typeface="Calibri"/>
                <a:rtl val="0"/>
              </a:rPr>
              <a:t>. Every value that is written literally (such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as 22 or "psychoanalysis") is an expression. An expression between parentheses is also an expression, as is a binary operator applied to two expressions or a unary operator applied to one.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This shows part of the beauty of a language-based interface. Expressions can nest in a way very similar to the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way subsentences in human languages are nested—a subsentence can contain its own subsentences, and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so on. This allows us to combine expressions to express arbitrarily complex computations.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If an expression corresponds to a sentence fragment, a JavaScript </a:t>
            </a:r>
            <a:r>
              <a:rPr strike="noStrike" u="none" b="0" cap="none" baseline="0" sz="1400" lang="en" i="1">
                <a:solidFill>
                  <a:srgbClr val="000000"/>
                </a:solidFill>
                <a:latin typeface="Calibri"/>
                <a:ea typeface="Calibri"/>
                <a:cs typeface="Calibri"/>
                <a:sym typeface="Calibri"/>
                <a:rtl val="0"/>
              </a:rPr>
              <a:t>statement </a:t>
            </a:r>
            <a:r>
              <a:rPr strike="noStrike" u="none" b="0" cap="none" baseline="0" sz="1400" lang="en" i="0">
                <a:solidFill>
                  <a:srgbClr val="000000"/>
                </a:solidFill>
                <a:latin typeface="Calibri"/>
                <a:ea typeface="Calibri"/>
                <a:cs typeface="Calibri"/>
                <a:sym typeface="Calibri"/>
                <a:rtl val="0"/>
              </a:rPr>
              <a:t>corresponds to a full sentence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a human language. A program is simply a list of statements.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Comments</a:t>
            </a:r>
          </a:p>
        </p:txBody>
      </p:sp>
      <p:sp>
        <p:nvSpPr>
          <p:cNvPr id="150" name="Shape 150"/>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A comment is a piece of text that is part of a program but is completely ignored by the computer. JavaScript has two ways of writing comments. To write a single-line comment, you can use two slash characters (</a:t>
            </a:r>
            <a:r>
              <a:rPr strike="noStrike" u="none" b="0" cap="none" baseline="0" sz="1400" lang="en" i="0">
                <a:solidFill>
                  <a:srgbClr val="000000"/>
                </a:solidFill>
                <a:latin typeface="Verdana"/>
                <a:ea typeface="Verdana"/>
                <a:cs typeface="Verdana"/>
                <a:sym typeface="Verdana"/>
                <a:rtl val="0"/>
              </a:rPr>
              <a:t>//</a:t>
            </a:r>
            <a:r>
              <a:rPr strike="noStrike" u="none" b="0" cap="none" baseline="0" sz="1500" lang="en" i="0">
                <a:solidFill>
                  <a:srgbClr val="000000"/>
                </a:solidFill>
                <a:latin typeface="Georgia"/>
                <a:ea typeface="Georgia"/>
                <a:cs typeface="Georgia"/>
                <a:sym typeface="Georgia"/>
                <a:rtl val="0"/>
              </a:rPr>
              <a:t>) and then the comment text after it.</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accountBalance = calculateBalance(account);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It's a green hollow where a river sings</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accountBalance.adjust();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Madly catching white tatters in the grass.</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550066"/>
                </a:solidFill>
                <a:latin typeface="Verdana"/>
                <a:ea typeface="Verdana"/>
                <a:cs typeface="Verdana"/>
                <a:sym typeface="Verdana"/>
                <a:rtl val="0"/>
              </a:rPr>
              <a:t>var</a:t>
            </a:r>
            <a:r>
              <a:rPr strike="noStrike" u="none" b="0" cap="none" baseline="0" sz="1400" lang="en" i="0">
                <a:solidFill>
                  <a:srgbClr val="000000"/>
                </a:solidFill>
                <a:latin typeface="Verdana"/>
                <a:ea typeface="Verdana"/>
                <a:cs typeface="Verdana"/>
                <a:sym typeface="Verdana"/>
                <a:rtl val="0"/>
              </a:rPr>
              <a:t> report = </a:t>
            </a:r>
            <a:r>
              <a:rPr strike="noStrike" u="none" b="0" cap="none" baseline="0" sz="1400" lang="en" i="0">
                <a:solidFill>
                  <a:srgbClr val="550066"/>
                </a:solidFill>
                <a:latin typeface="Verdana"/>
                <a:ea typeface="Verdana"/>
                <a:cs typeface="Verdana"/>
                <a:sym typeface="Verdana"/>
                <a:rtl val="0"/>
              </a:rPr>
              <a:t>new</a:t>
            </a:r>
            <a:r>
              <a:rPr strike="noStrike" u="none" b="0" cap="none" baseline="0" sz="1400" lang="en" i="0">
                <a:solidFill>
                  <a:srgbClr val="000000"/>
                </a:solidFill>
                <a:latin typeface="Verdana"/>
                <a:ea typeface="Verdana"/>
                <a:cs typeface="Verdana"/>
                <a:sym typeface="Verdana"/>
                <a:rtl val="0"/>
              </a:rPr>
              <a:t> Report();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Where the sun on the proud mountain rings:</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addToReport(accountBalance, report);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It's a little valley, foaming like light in a glass.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Comments</a:t>
            </a:r>
          </a:p>
        </p:txBody>
      </p:sp>
      <p:sp>
        <p:nvSpPr>
          <p:cNvPr id="156" name="Shape 156"/>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 // comment goes only to the end of the line. A section of text between /*and */ will be ignored, regardless of whether it contains line breaks. This is often useful for adding blocks of information about a file or a chunk of program.</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7744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I first found this number scrawled on the back of one of</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my notebooks a few years ago. Since then, it has often</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dropped by, showing up in phone numbers and the serial</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numbers of products that I've bought. It obviously likes</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me, so I've decided to keep it.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550066"/>
                </a:solidFill>
                <a:latin typeface="Calibri"/>
                <a:ea typeface="Calibri"/>
                <a:cs typeface="Calibri"/>
                <a:sym typeface="Calibri"/>
                <a:rtl val="0"/>
              </a:rPr>
              <a:t>var</a:t>
            </a:r>
            <a:r>
              <a:rPr strike="noStrike" u="none" b="0" cap="none" baseline="0" sz="1400" lang="en" i="0">
                <a:solidFill>
                  <a:srgbClr val="000000"/>
                </a:solidFill>
                <a:latin typeface="Calibri"/>
                <a:ea typeface="Calibri"/>
                <a:cs typeface="Calibri"/>
                <a:sym typeface="Calibri"/>
                <a:rtl val="0"/>
              </a:rPr>
              <a:t> myNumber = </a:t>
            </a:r>
            <a:r>
              <a:rPr strike="noStrike" u="none" b="0" cap="none" baseline="0" sz="1400" lang="en" i="0">
                <a:solidFill>
                  <a:srgbClr val="004422"/>
                </a:solidFill>
                <a:latin typeface="Calibri"/>
                <a:ea typeface="Calibri"/>
                <a:cs typeface="Calibri"/>
                <a:sym typeface="Calibri"/>
                <a:rtl val="0"/>
              </a:rPr>
              <a:t>11213</a:t>
            </a:r>
            <a:r>
              <a:rPr strike="noStrike" u="none" b="0" cap="none" baseline="0" sz="1400" lang="en" i="0">
                <a:solidFill>
                  <a:srgbClr val="000000"/>
                </a:solidFill>
                <a:latin typeface="Calibri"/>
                <a:ea typeface="Calibri"/>
                <a:cs typeface="Calibri"/>
                <a:sym typeface="Calibri"/>
                <a:rtl val="0"/>
              </a:rPr>
              <a: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Statements</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simplest kind of statement is an expression with a semicolon after it. This is a program:</a:t>
            </a:r>
          </a:p>
          <a:p>
            <a:pPr algn="l" rtl="0" lvl="0" marR="0" indent="0" marL="0">
              <a:lnSpc>
                <a:spcPct val="135000"/>
              </a:lnSpc>
              <a:spcBef>
                <a:spcPts val="0"/>
              </a:spcBef>
              <a:spcAft>
                <a:spcPts val="0"/>
              </a:spcAft>
              <a:buClr>
                <a:schemeClr val="dk1"/>
              </a:buClr>
              <a:buFont typeface="Arial"/>
              <a:buNone/>
            </a:pPr>
            <a:r>
              <a:t/>
            </a:r>
            <a:endParaRPr strike="noStrike" u="none" b="0" cap="none" baseline="0" sz="1400" i="0">
              <a:solidFill>
                <a:srgbClr val="FFFFFF"/>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a:t>
            </a:r>
            <a:r>
              <a:rPr strike="noStrike" u="none" b="0" cap="none" baseline="0" sz="1400" lang="en" i="0">
                <a:solidFill>
                  <a:srgbClr val="110066"/>
                </a:solidFill>
                <a:latin typeface="Calibri"/>
                <a:ea typeface="Calibri"/>
                <a:cs typeface="Calibri"/>
                <a:sym typeface="Calibri"/>
                <a:rtl val="0"/>
              </a:rPr>
              <a:t>false</a:t>
            </a:r>
            <a:r>
              <a:rPr strike="noStrike" u="none" b="0" cap="none" baseline="0" sz="1400" lang="en" i="0">
                <a:solidFill>
                  <a:srgbClr val="000000"/>
                </a:solidFill>
                <a:latin typeface="Calibri"/>
                <a:ea typeface="Calibri"/>
                <a:cs typeface="Calibri"/>
                <a:sym typeface="Calibri"/>
                <a:rtl val="0"/>
              </a:rPr>
              <a:t>;</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It is a useless program, though. An expression can be content to just produce a value, which can then be used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by the enclosing expression. A statement stands on its own and amounts to something only if it affects the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world. It could display something on the screen—that counts as changing the world—or it could change the internal state of the machine in a way that will affect the statements that come after it. These changes are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called </a:t>
            </a:r>
            <a:r>
              <a:rPr strike="noStrike" u="none" b="0" cap="none" baseline="0" sz="1400" lang="en" i="1">
                <a:solidFill>
                  <a:srgbClr val="000000"/>
                </a:solidFill>
                <a:latin typeface="Calibri"/>
                <a:ea typeface="Calibri"/>
                <a:cs typeface="Calibri"/>
                <a:sym typeface="Calibri"/>
                <a:rtl val="0"/>
              </a:rPr>
              <a:t>side effects</a:t>
            </a:r>
            <a:r>
              <a:rPr strike="noStrike" u="none" b="0" cap="none" baseline="0" sz="1400" lang="en" i="0">
                <a:solidFill>
                  <a:srgbClr val="000000"/>
                </a:solidFill>
                <a:latin typeface="Calibri"/>
                <a:ea typeface="Calibri"/>
                <a:cs typeface="Calibri"/>
                <a:sym typeface="Calibri"/>
                <a:rtl val="0"/>
              </a:rPr>
              <a:t>. The statements in the previous example just produce the values 1 and true and then immediately throw them away. </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Variables	</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How does a program keep an internal state? How does it remember things? We have seen how to produce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new values from old values, but this does not change the old values, and the new value has to be immediately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used or it will dissipate again. To catch and hold values, JavaScript provides a thing called a </a:t>
            </a:r>
            <a:r>
              <a:rPr strike="noStrike" u="none" b="0" cap="none" baseline="0" sz="1400" lang="en" i="1">
                <a:solidFill>
                  <a:srgbClr val="000000"/>
                </a:solidFill>
                <a:latin typeface="Calibri"/>
                <a:ea typeface="Calibri"/>
                <a:cs typeface="Calibri"/>
                <a:sym typeface="Calibri"/>
                <a:rtl val="0"/>
              </a:rPr>
              <a:t>variable</a:t>
            </a:r>
            <a:r>
              <a:rPr strike="noStrike" u="none" b="0" cap="none" baseline="0" sz="1400" lang="en" i="0">
                <a:solidFill>
                  <a:srgbClr val="000000"/>
                </a:solidFill>
                <a:latin typeface="Calibri"/>
                <a:ea typeface="Calibri"/>
                <a:cs typeface="Calibri"/>
                <a:sym typeface="Calibri"/>
                <a:rtl val="0"/>
              </a:rPr>
              <a:t>.</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550066"/>
                </a:solidFill>
                <a:latin typeface="Calibri"/>
                <a:ea typeface="Calibri"/>
                <a:cs typeface="Calibri"/>
                <a:sym typeface="Calibri"/>
                <a:rtl val="0"/>
              </a:rPr>
              <a:t>var</a:t>
            </a:r>
            <a:r>
              <a:rPr strike="noStrike" u="none" b="0" cap="none" baseline="0" sz="1400" lang="en" i="0">
                <a:solidFill>
                  <a:srgbClr val="000000"/>
                </a:solidFill>
                <a:latin typeface="Calibri"/>
                <a:ea typeface="Calibri"/>
                <a:cs typeface="Calibri"/>
                <a:sym typeface="Calibri"/>
                <a:rtl val="0"/>
              </a:rPr>
              <a:t> caught = </a:t>
            </a:r>
            <a:r>
              <a:rPr strike="noStrike" u="none" b="0" cap="none" baseline="0" sz="1400" lang="en" i="0">
                <a:solidFill>
                  <a:srgbClr val="004422"/>
                </a:solidFill>
                <a:latin typeface="Calibri"/>
                <a:ea typeface="Calibri"/>
                <a:cs typeface="Calibri"/>
                <a:sym typeface="Calibri"/>
                <a:rtl val="0"/>
              </a:rPr>
              <a:t>5</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5</a:t>
            </a:r>
            <a:r>
              <a:rPr strike="noStrike" u="none" b="0" cap="none" baseline="0" sz="1400" lang="en" i="0">
                <a:solidFill>
                  <a:srgbClr val="000000"/>
                </a:solidFill>
                <a:latin typeface="Calibri"/>
                <a:ea typeface="Calibri"/>
                <a:cs typeface="Calibri"/>
                <a:sym typeface="Calibri"/>
                <a:rtl val="0"/>
              </a:rPr>
              <a:t>;</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And that gives us our second kind of statement. The special word (</a:t>
            </a:r>
            <a:r>
              <a:rPr strike="noStrike" u="none" b="0" cap="none" baseline="0" sz="1400" lang="en" i="1">
                <a:solidFill>
                  <a:srgbClr val="000000"/>
                </a:solidFill>
                <a:latin typeface="Calibri"/>
                <a:ea typeface="Calibri"/>
                <a:cs typeface="Calibri"/>
                <a:sym typeface="Calibri"/>
                <a:rtl val="0"/>
              </a:rPr>
              <a:t>keyword</a:t>
            </a:r>
            <a:r>
              <a:rPr strike="noStrike" u="none" b="0" cap="none" baseline="0" sz="1400" lang="en" i="0">
                <a:solidFill>
                  <a:srgbClr val="000000"/>
                </a:solidFill>
                <a:latin typeface="Calibri"/>
                <a:ea typeface="Calibri"/>
                <a:cs typeface="Calibri"/>
                <a:sym typeface="Calibri"/>
                <a:rtl val="0"/>
              </a:rPr>
              <a:t>)var indicates that this sentence is going to define a variable. It is followed by the name of the variable and, if we want to immediately give it a value, by an =operator and an expression.</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Variables</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Variable names can be any word that isn’t reserved as a keyword (such as var). They may not include spaces. Digits can also be part of variable names—catch22 is a valid name, for example—but the name must not start with a digit. A variable name cannot include punctuation, except for the characters $and _.</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a variable points at a value, that does not mean it is tied to that value forever. The = operator can be used at any time on existing variables to disconnect them from their current value and have them point to a new one.</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550066"/>
                </a:solidFill>
                <a:latin typeface="Calibri"/>
                <a:ea typeface="Calibri"/>
                <a:cs typeface="Calibri"/>
                <a:sym typeface="Calibri"/>
                <a:rtl val="0"/>
              </a:rPr>
              <a:t>var</a:t>
            </a:r>
            <a:r>
              <a:rPr strike="noStrike" u="none" b="0" cap="none" baseline="0" sz="1400" lang="en" i="0">
                <a:solidFill>
                  <a:srgbClr val="000000"/>
                </a:solidFill>
                <a:latin typeface="Calibri"/>
                <a:ea typeface="Calibri"/>
                <a:cs typeface="Calibri"/>
                <a:sym typeface="Calibri"/>
                <a:rtl val="0"/>
              </a:rPr>
              <a:t> mood = </a:t>
            </a:r>
            <a:r>
              <a:rPr strike="noStrike" u="none" b="0" cap="none" baseline="0" sz="1400" lang="en" i="0">
                <a:solidFill>
                  <a:srgbClr val="770000"/>
                </a:solidFill>
                <a:latin typeface="Calibri"/>
                <a:ea typeface="Calibri"/>
                <a:cs typeface="Calibri"/>
                <a:sym typeface="Calibri"/>
                <a:rtl val="0"/>
              </a:rPr>
              <a:t>"light"</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console.log(mood);</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light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mood = </a:t>
            </a:r>
            <a:r>
              <a:rPr strike="noStrike" u="none" b="0" cap="none" baseline="0" sz="1400" lang="en" i="0">
                <a:solidFill>
                  <a:srgbClr val="770000"/>
                </a:solidFill>
                <a:latin typeface="Calibri"/>
                <a:ea typeface="Calibri"/>
                <a:cs typeface="Calibri"/>
                <a:sym typeface="Calibri"/>
                <a:rtl val="0"/>
              </a:rPr>
              <a:t>"dark"</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console.log(mood);</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dark</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Keywords and Reserved Words</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Words with a special meaning, such as var, are </a:t>
            </a:r>
            <a:r>
              <a:rPr strike="noStrike" u="none" b="0" cap="none" baseline="0" sz="1400" lang="en" i="1">
                <a:solidFill>
                  <a:srgbClr val="000000"/>
                </a:solidFill>
                <a:latin typeface="Calibri"/>
                <a:ea typeface="Calibri"/>
                <a:cs typeface="Calibri"/>
                <a:sym typeface="Calibri"/>
                <a:rtl val="0"/>
              </a:rPr>
              <a:t>keywords</a:t>
            </a:r>
            <a:r>
              <a:rPr strike="noStrike" u="none" b="0" cap="none" baseline="0" sz="1400" lang="en" i="0">
                <a:solidFill>
                  <a:srgbClr val="000000"/>
                </a:solidFill>
                <a:latin typeface="Calibri"/>
                <a:ea typeface="Calibri"/>
                <a:cs typeface="Calibri"/>
                <a:sym typeface="Calibri"/>
                <a:rtl val="0"/>
              </a:rPr>
              <a:t>, and they may not be used as variable names. There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are also a number of words that are “reserved for use” in future versions of JavaScript. These are also officially not allowed to be used as variable names, though some JavaScript environments do allow them. The full list of keywords and reserved words is rather long.</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200" lang="en" i="0">
                <a:solidFill>
                  <a:srgbClr val="000000"/>
                </a:solidFill>
                <a:latin typeface="Consolas"/>
                <a:ea typeface="Consolas"/>
                <a:cs typeface="Consolas"/>
                <a:sym typeface="Consolas"/>
                <a:rtl val="0"/>
              </a:rPr>
              <a:t>break case catch continue debugger default delete</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do else false finally for function if implements</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in instanceof interface let new null package private</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protected public return static switch throw true</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try typeof var void while with yield this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Don’t worry about memorizing these, but remember that this might be the problem when a variable definition does not work as expected.</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The Environment</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2400" lang="en" i="0">
                <a:solidFill>
                  <a:srgbClr val="000000"/>
                </a:solidFill>
                <a:latin typeface="Calibri"/>
                <a:ea typeface="Calibri"/>
                <a:cs typeface="Calibri"/>
                <a:sym typeface="Calibri"/>
                <a:rtl val="0"/>
              </a:rPr>
              <a:t>The collection of variables and their values that exist at a given time is called the </a:t>
            </a:r>
            <a:r>
              <a:rPr strike="noStrike" u="none" b="0" cap="none" baseline="0" sz="2400" lang="en" i="1">
                <a:solidFill>
                  <a:srgbClr val="000000"/>
                </a:solidFill>
                <a:latin typeface="Calibri"/>
                <a:ea typeface="Calibri"/>
                <a:cs typeface="Calibri"/>
                <a:sym typeface="Calibri"/>
                <a:rtl val="0"/>
              </a:rPr>
              <a:t>environment</a:t>
            </a:r>
            <a:r>
              <a:rPr strike="noStrike" u="none" b="0" cap="none" baseline="0" sz="2400" lang="en" i="0">
                <a:solidFill>
                  <a:srgbClr val="000000"/>
                </a:solidFill>
                <a:latin typeface="Calibri"/>
                <a:ea typeface="Calibri"/>
                <a:cs typeface="Calibri"/>
                <a:sym typeface="Calibri"/>
                <a:rtl val="0"/>
              </a:rPr>
              <a:t>. When a program starts up, this environment is not empty. It always contains variables that are part of the language standard, and most of the time, it has variables that provide ways to interact with the surrounding system. For example, in a browser, there are variables and functions to inspect and influence the currently loaded website and to read mouse and keyboard input.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Functions</a:t>
            </a:r>
          </a:p>
        </p:txBody>
      </p:sp>
      <p:sp>
        <p:nvSpPr>
          <p:cNvPr id="77" name="Shape 7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 lot of the values provided in the default environment have the type </a:t>
            </a:r>
            <a:r>
              <a:rPr strike="noStrike" u="none" b="0" cap="none" baseline="0" sz="1400" lang="en" i="1">
                <a:solidFill>
                  <a:srgbClr val="000000"/>
                </a:solidFill>
                <a:latin typeface="Calibri"/>
                <a:ea typeface="Calibri"/>
                <a:cs typeface="Calibri"/>
                <a:sym typeface="Calibri"/>
                <a:rtl val="0"/>
              </a:rPr>
              <a:t>function</a:t>
            </a:r>
            <a:r>
              <a:rPr strike="noStrike" u="none" b="0" cap="none" baseline="0" sz="1400" lang="en" i="0">
                <a:solidFill>
                  <a:srgbClr val="000000"/>
                </a:solidFill>
                <a:latin typeface="Calibri"/>
                <a:ea typeface="Calibri"/>
                <a:cs typeface="Calibri"/>
                <a:sym typeface="Calibri"/>
                <a:rtl val="0"/>
              </a:rPr>
              <a:t>. A function is a piece of program wrapped in a value. Such values can be </a:t>
            </a:r>
            <a:r>
              <a:rPr strike="noStrike" u="none" b="0" cap="none" baseline="0" sz="1400" lang="en" i="1">
                <a:solidFill>
                  <a:srgbClr val="000000"/>
                </a:solidFill>
                <a:latin typeface="Calibri"/>
                <a:ea typeface="Calibri"/>
                <a:cs typeface="Calibri"/>
                <a:sym typeface="Calibri"/>
                <a:rtl val="0"/>
              </a:rPr>
              <a:t>applied </a:t>
            </a:r>
            <a:r>
              <a:rPr strike="noStrike" u="none" b="0" cap="none" baseline="0" sz="1400" lang="en" i="0">
                <a:solidFill>
                  <a:srgbClr val="000000"/>
                </a:solidFill>
                <a:latin typeface="Calibri"/>
                <a:ea typeface="Calibri"/>
                <a:cs typeface="Calibri"/>
                <a:sym typeface="Calibri"/>
                <a:rtl val="0"/>
              </a:rPr>
              <a:t>in order to run the wrapped program. For example, in a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browser environment, the variable alert holds a function that shows a little dialog box with a message. It is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used like this: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lang="en">
                <a:latin typeface="Calibri"/>
                <a:ea typeface="Calibri"/>
                <a:cs typeface="Calibri"/>
                <a:sym typeface="Calibri"/>
                <a:rtl val="0"/>
              </a:rPr>
              <a:t>window.</a:t>
            </a:r>
            <a:r>
              <a:rPr strike="noStrike" u="none" b="0" cap="none" baseline="0" sz="1400" lang="en" i="0">
                <a:solidFill>
                  <a:srgbClr val="000000"/>
                </a:solidFill>
                <a:latin typeface="Calibri"/>
                <a:ea typeface="Calibri"/>
                <a:cs typeface="Calibri"/>
                <a:sym typeface="Calibri"/>
                <a:rtl val="0"/>
              </a:rPr>
              <a:t>alert(</a:t>
            </a:r>
            <a:r>
              <a:rPr strike="noStrike" u="none" b="0" cap="none" baseline="0" sz="1400" lang="en" i="0">
                <a:solidFill>
                  <a:srgbClr val="770000"/>
                </a:solidFill>
                <a:latin typeface="Calibri"/>
                <a:ea typeface="Calibri"/>
                <a:cs typeface="Calibri"/>
                <a:sym typeface="Calibri"/>
                <a:rtl val="0"/>
              </a:rPr>
              <a:t>"Good morning!"</a:t>
            </a:r>
            <a:r>
              <a:rPr strike="noStrike" u="none" b="0" cap="none" baseline="0" sz="1400" lang="en" i="0">
                <a:solidFill>
                  <a:srgbClr val="000000"/>
                </a:solidFill>
                <a:latin typeface="Calibri"/>
                <a:ea typeface="Calibri"/>
                <a:cs typeface="Calibri"/>
                <a:sym typeface="Calibri"/>
                <a:rtl val="0"/>
              </a:rPr>
              <a: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Calling Functions</a:t>
            </a:r>
          </a:p>
        </p:txBody>
      </p:sp>
      <p:sp>
        <p:nvSpPr>
          <p:cNvPr id="83" name="Shape 8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2400" lang="en" i="0">
                <a:solidFill>
                  <a:srgbClr val="000000"/>
                </a:solidFill>
                <a:latin typeface="Calibri"/>
                <a:ea typeface="Calibri"/>
                <a:cs typeface="Calibri"/>
                <a:sym typeface="Calibri"/>
                <a:rtl val="0"/>
              </a:rPr>
              <a:t>Executing a function is called </a:t>
            </a:r>
            <a:r>
              <a:rPr strike="noStrike" u="none" b="0" cap="none" baseline="0" sz="2400" lang="en" i="1">
                <a:solidFill>
                  <a:srgbClr val="000000"/>
                </a:solidFill>
                <a:latin typeface="Calibri"/>
                <a:ea typeface="Calibri"/>
                <a:cs typeface="Calibri"/>
                <a:sym typeface="Calibri"/>
                <a:rtl val="0"/>
              </a:rPr>
              <a:t>invoking</a:t>
            </a:r>
            <a:r>
              <a:rPr strike="noStrike" u="none" b="0" cap="none" baseline="0" sz="2400" lang="en" i="0">
                <a:solidFill>
                  <a:srgbClr val="000000"/>
                </a:solidFill>
                <a:latin typeface="Calibri"/>
                <a:ea typeface="Calibri"/>
                <a:cs typeface="Calibri"/>
                <a:sym typeface="Calibri"/>
                <a:rtl val="0"/>
              </a:rPr>
              <a:t>, </a:t>
            </a:r>
            <a:r>
              <a:rPr strike="noStrike" u="none" b="0" cap="none" baseline="0" sz="2400" lang="en" i="1">
                <a:solidFill>
                  <a:srgbClr val="000000"/>
                </a:solidFill>
                <a:latin typeface="Calibri"/>
                <a:ea typeface="Calibri"/>
                <a:cs typeface="Calibri"/>
                <a:sym typeface="Calibri"/>
                <a:rtl val="0"/>
              </a:rPr>
              <a:t>calling</a:t>
            </a:r>
            <a:r>
              <a:rPr strike="noStrike" u="none" b="0" cap="none" baseline="0" sz="2400" lang="en" i="0">
                <a:solidFill>
                  <a:srgbClr val="000000"/>
                </a:solidFill>
                <a:latin typeface="Calibri"/>
                <a:ea typeface="Calibri"/>
                <a:cs typeface="Calibri"/>
                <a:sym typeface="Calibri"/>
                <a:rtl val="0"/>
              </a:rPr>
              <a:t>, or </a:t>
            </a:r>
            <a:r>
              <a:rPr strike="noStrike" u="none" b="0" cap="none" baseline="0" sz="2400" lang="en" i="1">
                <a:solidFill>
                  <a:srgbClr val="000000"/>
                </a:solidFill>
                <a:latin typeface="Calibri"/>
                <a:ea typeface="Calibri"/>
                <a:cs typeface="Calibri"/>
                <a:sym typeface="Calibri"/>
                <a:rtl val="0"/>
              </a:rPr>
              <a:t>applying</a:t>
            </a:r>
            <a:r>
              <a:rPr strike="noStrike" u="none" b="0" cap="none" baseline="0" sz="2400" lang="en" i="0">
                <a:solidFill>
                  <a:srgbClr val="000000"/>
                </a:solidFill>
                <a:latin typeface="Calibri"/>
                <a:ea typeface="Calibri"/>
                <a:cs typeface="Calibri"/>
                <a:sym typeface="Calibri"/>
                <a:rtl val="0"/>
              </a:rPr>
              <a:t> it. You can call a function by putting parentheses after an expression that produces a function value. Usually you’ll directly use the name of the variable that holds the function. The values between the parentheses are given to the program inside the function. In the example, the alert function uses the string that we give it as the text to show in the dialog box. Values given to functions are called</a:t>
            </a:r>
            <a:r>
              <a:rPr strike="noStrike" u="none" b="0" cap="none" baseline="0" sz="2400" lang="en" i="1">
                <a:solidFill>
                  <a:srgbClr val="000000"/>
                </a:solidFill>
                <a:latin typeface="Calibri"/>
                <a:ea typeface="Calibri"/>
                <a:cs typeface="Calibri"/>
                <a:sym typeface="Calibri"/>
                <a:rtl val="0"/>
              </a:rPr>
              <a:t>arguments</a:t>
            </a:r>
            <a:r>
              <a:rPr strike="noStrike" u="none" b="0" cap="none" baseline="0" sz="2400" lang="en" i="0">
                <a:solidFill>
                  <a:srgbClr val="000000"/>
                </a:solidFill>
                <a:latin typeface="Calibri"/>
                <a:ea typeface="Calibri"/>
                <a:cs typeface="Calibri"/>
                <a:sym typeface="Calibri"/>
                <a:rtl val="0"/>
              </a:rPr>
              <a:t>. The alert function needs only one of them, but other functions might need a different number or different types of arguments.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