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7.xml" Type="http://schemas.openxmlformats.org/officeDocument/2006/relationships/slide" Id="rId12"/><Relationship Target="presProps.xml" Type="http://schemas.openxmlformats.org/officeDocument/2006/relationships/presProps" Id="rId2"/><Relationship Target="theme/theme1.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33279" x="372035"/>
            <a:ext cy="3330600" cx="8399999"/>
          </a:xfrm>
          <a:prstGeom prst="roundRect">
            <a:avLst>
              <a:gd fmla="val 365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9" name="Shape 9"/>
          <p:cNvSpPr/>
          <p:nvPr/>
        </p:nvSpPr>
        <p:spPr>
          <a:xfrm>
            <a:off y="3678300" x="372035"/>
            <a:ext cy="904800" cx="8399999"/>
          </a:xfrm>
          <a:prstGeom prst="roundRect">
            <a:avLst>
              <a:gd fmla="val 1524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0" name="Shape 10"/>
          <p:cNvSpPr txBox="1"/>
          <p:nvPr>
            <p:ph type="ctrTitle"/>
          </p:nvPr>
        </p:nvSpPr>
        <p:spPr>
          <a:xfrm>
            <a:off y="473108" x="685800"/>
            <a:ext cy="2842199" cx="77724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11" name="Shape 11"/>
          <p:cNvSpPr txBox="1"/>
          <p:nvPr>
            <p:ph idx="1" type="subTitle"/>
          </p:nvPr>
        </p:nvSpPr>
        <p:spPr>
          <a:xfrm>
            <a:off y="3896921" x="685800"/>
            <a:ext cy="460800" cx="7772400"/>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lnSpc>
                <a:spcPct val="100000"/>
              </a:lnSpc>
              <a:spcBef>
                <a:spcPts val="0"/>
              </a:spcBef>
              <a:spcAft>
                <a:spcPts val="0"/>
              </a:spcAft>
              <a:buClr>
                <a:schemeClr val="dk1"/>
              </a:buClr>
              <a:buFont typeface="Arial"/>
              <a:buNone/>
              <a:defRPr/>
            </a:lvl3pPr>
            <a:lvl4pPr algn="l" rtl="0" marR="0" indent="0" marL="0">
              <a:lnSpc>
                <a:spcPct val="100000"/>
              </a:lnSpc>
              <a:spcBef>
                <a:spcPts val="0"/>
              </a:spcBef>
              <a:spcAft>
                <a:spcPts val="0"/>
              </a:spcAft>
              <a:buClr>
                <a:schemeClr val="dk1"/>
              </a:buClr>
              <a:buFont typeface="Arial"/>
              <a:buNone/>
              <a:defRPr/>
            </a:lvl4pPr>
            <a:lvl5pPr algn="l" rtl="0" marR="0" indent="0" marL="0">
              <a:lnSpc>
                <a:spcPct val="100000"/>
              </a:lnSpc>
              <a:spcBef>
                <a:spcPts val="0"/>
              </a:spcBef>
              <a:spcAft>
                <a:spcPts val="0"/>
              </a:spcAft>
              <a:buClr>
                <a:schemeClr val="dk1"/>
              </a:buClr>
              <a:buFont typeface="Arial"/>
              <a:buNone/>
              <a:defRPr/>
            </a:lvl5pPr>
            <a:lvl6pPr algn="l" rtl="0" marR="0" indent="0" marL="0">
              <a:lnSpc>
                <a:spcPct val="100000"/>
              </a:lnSpc>
              <a:spcBef>
                <a:spcPts val="0"/>
              </a:spcBef>
              <a:spcAft>
                <a:spcPts val="0"/>
              </a:spcAft>
              <a:buClr>
                <a:schemeClr val="dk1"/>
              </a:buClr>
              <a:buFont typeface="Arial"/>
              <a:buNone/>
              <a:defRPr/>
            </a:lvl6pPr>
            <a:lvl7pPr algn="l" rtl="0" marR="0" indent="0" marL="0">
              <a:lnSpc>
                <a:spcPct val="100000"/>
              </a:lnSpc>
              <a:spcBef>
                <a:spcPts val="0"/>
              </a:spcBef>
              <a:spcAft>
                <a:spcPts val="0"/>
              </a:spcAft>
              <a:buClr>
                <a:schemeClr val="dk1"/>
              </a:buClr>
              <a:buFont typeface="Arial"/>
              <a:buNone/>
              <a:defRPr/>
            </a:lvl7pPr>
            <a:lvl8pPr algn="l" rtl="0" marR="0" indent="0" marL="0">
              <a:lnSpc>
                <a:spcPct val="100000"/>
              </a:lnSpc>
              <a:spcBef>
                <a:spcPts val="0"/>
              </a:spcBef>
              <a:spcAft>
                <a:spcPts val="0"/>
              </a:spcAft>
              <a:buClr>
                <a:schemeClr val="dk1"/>
              </a:buClr>
              <a:buFont typeface="Arial"/>
              <a:buNone/>
              <a:defRPr/>
            </a:lvl8pPr>
            <a:lvl9pPr algn="l" rtl="0" marR="0" indent="0" marL="0">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4" name="Shape 14"/>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5" name="Shape 15"/>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1163170" x="372035"/>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9" name="Shape 19"/>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0" name="Shape 20"/>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y="1200150" x="457200"/>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y="1163170" x="4657164"/>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3" name="Shape 23"/>
          <p:cNvSpPr txBox="1"/>
          <p:nvPr>
            <p:ph idx="2" type="body"/>
          </p:nvPr>
        </p:nvSpPr>
        <p:spPr>
          <a:xfrm>
            <a:off y="1200150" x="4761353"/>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6" name="Shape 26"/>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7" name="Shape 27"/>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txBox="1"/>
          <p:nvPr>
            <p:ph idx="1" type="body"/>
          </p:nvPr>
        </p:nvSpPr>
        <p:spPr>
          <a:xfrm>
            <a:off y="4276651" x="372035"/>
            <a:ext cy="649199" cx="8399999"/>
          </a:xfrm>
          <a:prstGeom prst="rect">
            <a:avLst/>
          </a:prstGeom>
          <a:noFill/>
          <a:ln>
            <a:noFill/>
          </a:ln>
        </p:spPr>
        <p:txBody>
          <a:bodyPr bIns="91425" rIns="91425" lIns="91425" t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y="233279" x="372035"/>
            <a:ext cy="3868498" cx="8399999"/>
          </a:xfrm>
          <a:prstGeom prst="roundRect">
            <a:avLst>
              <a:gd fmla="val 2776"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p:nvPr/>
        </p:nvSpPr>
        <p:spPr>
          <a:xfrm>
            <a:off y="235584" x="372035"/>
            <a:ext cy="4672198" cx="8399999"/>
          </a:xfrm>
          <a:prstGeom prst="roundRect">
            <a:avLst>
              <a:gd fmla="val 2255"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6" name="Shape 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473108" x="685800"/>
            <a:ext cy="2842199" cx="77724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7200" lang="en" i="0">
                <a:solidFill>
                  <a:schemeClr val="dk2"/>
                </a:solidFill>
                <a:latin typeface="Arial"/>
                <a:ea typeface="Arial"/>
                <a:cs typeface="Arial"/>
                <a:sym typeface="Arial"/>
                <a:rtl val="0"/>
              </a:rPr>
              <a:t>Error Handling	</a:t>
            </a:r>
          </a:p>
        </p:txBody>
      </p:sp>
      <p:sp>
        <p:nvSpPr>
          <p:cNvPr id="35" name="Shape 35"/>
          <p:cNvSpPr txBox="1"/>
          <p:nvPr>
            <p:ph idx="1" type="subTitle"/>
          </p:nvPr>
        </p:nvSpPr>
        <p:spPr>
          <a:xfrm>
            <a:off y="3896921" x="685800"/>
            <a:ext cy="460800" cx="7772400"/>
          </a:xfrm>
          <a:prstGeom prst="rect">
            <a:avLst/>
          </a:prstGeom>
          <a:noFill/>
          <a:ln>
            <a:noFill/>
          </a:ln>
        </p:spPr>
        <p:txBody>
          <a:bodyPr bIns="91425" rIns="91425" lIns="91425" tIns="91425" anchor="ctr"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Class </a:t>
            </a:r>
            <a:r>
              <a:rPr sz="3000" lang="en">
                <a:solidFill>
                  <a:schemeClr val="dk1"/>
                </a:solidFill>
                <a:rtl val="0"/>
              </a:rPr>
              <a:t>2</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Error Handling</a:t>
            </a:r>
          </a:p>
        </p:txBody>
      </p:sp>
      <p:sp>
        <p:nvSpPr>
          <p:cNvPr id="41" name="Shape 4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2211"/>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Debugging is twice as hard as writing the code in the first place. Therefore, if you write the code as cleverly as possible, you are, by definition, not smart enough to debug it.</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Brian Kernighan and P.J. Plauger, The Elements of Programming Style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“Strict Mode”</a:t>
            </a:r>
          </a:p>
        </p:txBody>
      </p:sp>
      <p:sp>
        <p:nvSpPr>
          <p:cNvPr id="47" name="Shape 4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function</a:t>
            </a:r>
            <a:r>
              <a:rPr strike="noStrike" u="none" b="0" cap="none" baseline="0" sz="1400" lang="en" i="0">
                <a:solidFill>
                  <a:srgbClr val="000000"/>
                </a:solidFill>
                <a:latin typeface="Verdana"/>
                <a:ea typeface="Verdana"/>
                <a:cs typeface="Verdana"/>
                <a:sym typeface="Verdana"/>
                <a:rtl val="0"/>
              </a:rPr>
              <a:t> canYouSpotTheProblem()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"use strict"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for</a:t>
            </a:r>
            <a:r>
              <a:rPr strike="noStrike" u="none" b="0" cap="none" baseline="0" sz="1400" lang="en" i="0">
                <a:solidFill>
                  <a:srgbClr val="000000"/>
                </a:solidFill>
                <a:latin typeface="Verdana"/>
                <a:ea typeface="Verdana"/>
                <a:cs typeface="Verdana"/>
                <a:sym typeface="Verdana"/>
                <a:rtl val="0"/>
              </a:rPr>
              <a:t> (counter = </a:t>
            </a:r>
            <a:r>
              <a:rPr strike="noStrike" u="none" b="0" cap="none" baseline="0" sz="1400" lang="en" i="0">
                <a:solidFill>
                  <a:srgbClr val="004422"/>
                </a:solidFill>
                <a:latin typeface="Verdana"/>
                <a:ea typeface="Verdana"/>
                <a:cs typeface="Verdana"/>
                <a:sym typeface="Verdana"/>
                <a:rtl val="0"/>
              </a:rPr>
              <a:t>0</a:t>
            </a:r>
            <a:r>
              <a:rPr strike="noStrike" u="none" b="0" cap="none" baseline="0" sz="1400" lang="en" i="0">
                <a:solidFill>
                  <a:srgbClr val="000000"/>
                </a:solidFill>
                <a:latin typeface="Verdana"/>
                <a:ea typeface="Verdana"/>
                <a:cs typeface="Verdana"/>
                <a:sym typeface="Verdana"/>
                <a:rtl val="0"/>
              </a:rPr>
              <a:t>; counter &lt; </a:t>
            </a:r>
            <a:r>
              <a:rPr strike="noStrike" u="none" b="0" cap="none" baseline="0" sz="1400" lang="en" i="0">
                <a:solidFill>
                  <a:srgbClr val="004422"/>
                </a:solidFill>
                <a:latin typeface="Verdana"/>
                <a:ea typeface="Verdana"/>
                <a:cs typeface="Verdana"/>
                <a:sym typeface="Verdana"/>
                <a:rtl val="0"/>
              </a:rPr>
              <a:t>10</a:t>
            </a:r>
            <a:r>
              <a:rPr strike="noStrike" u="none" b="0" cap="none" baseline="0" sz="1400" lang="en" i="0">
                <a:solidFill>
                  <a:srgbClr val="000000"/>
                </a:solidFill>
                <a:latin typeface="Verdana"/>
                <a:ea typeface="Verdana"/>
                <a:cs typeface="Verdana"/>
                <a:sym typeface="Verdana"/>
                <a:rtl val="0"/>
              </a:rPr>
              <a:t>; counter++)</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console.log(</a:t>
            </a:r>
            <a:r>
              <a:rPr strike="noStrike" u="none" b="0" cap="none" baseline="0" sz="1400" lang="en" i="0">
                <a:solidFill>
                  <a:srgbClr val="770000"/>
                </a:solidFill>
                <a:latin typeface="Verdana"/>
                <a:ea typeface="Verdana"/>
                <a:cs typeface="Verdana"/>
                <a:sym typeface="Verdana"/>
                <a:rtl val="0"/>
              </a:rPr>
              <a:t>"Happy happy"</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canYouSpotTheProblem();</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774400"/>
                </a:solidFill>
                <a:latin typeface="Verdana"/>
                <a:ea typeface="Verdana"/>
                <a:cs typeface="Verdana"/>
                <a:sym typeface="Verdana"/>
                <a:rtl val="0"/>
              </a:rPr>
              <a:t>// → ReferenceError: counter is not defined</a:t>
            </a:r>
          </a:p>
          <a:p>
            <a:pPr algn="l"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774400"/>
              </a:solidFill>
              <a:latin typeface="Verdana"/>
              <a:ea typeface="Verdana"/>
              <a:cs typeface="Verdana"/>
              <a:sym typeface="Verdan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Raise an Exception</a:t>
            </a:r>
          </a:p>
        </p:txBody>
      </p:sp>
      <p:sp>
        <p:nvSpPr>
          <p:cNvPr id="53" name="Shape 5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function</a:t>
            </a:r>
            <a:r>
              <a:rPr strike="noStrike" u="none" b="0" cap="none" baseline="0" sz="1400" lang="en" i="0">
                <a:solidFill>
                  <a:srgbClr val="000000"/>
                </a:solidFill>
                <a:latin typeface="Verdana"/>
                <a:ea typeface="Verdana"/>
                <a:cs typeface="Verdana"/>
                <a:sym typeface="Verdana"/>
                <a:rtl val="0"/>
              </a:rPr>
              <a:t> promptDirection(</a:t>
            </a:r>
            <a:r>
              <a:rPr strike="noStrike" u="none" b="0" cap="none" baseline="0" sz="1400" lang="en" i="0">
                <a:solidFill>
                  <a:srgbClr val="000099"/>
                </a:solidFill>
                <a:latin typeface="Verdana"/>
                <a:ea typeface="Verdana"/>
                <a:cs typeface="Verdana"/>
                <a:sym typeface="Verdana"/>
                <a:rtl val="0"/>
              </a:rPr>
              <a:t>question</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000099"/>
                </a:solidFill>
                <a:latin typeface="Verdana"/>
                <a:ea typeface="Verdana"/>
                <a:cs typeface="Verdana"/>
                <a:sym typeface="Verdana"/>
                <a:rtl val="0"/>
              </a:rPr>
              <a:t>result</a:t>
            </a:r>
            <a:r>
              <a:rPr strike="noStrike" u="none" b="0" cap="none" baseline="0" sz="1400" lang="en" i="0">
                <a:solidFill>
                  <a:srgbClr val="000000"/>
                </a:solidFill>
                <a:latin typeface="Verdana"/>
                <a:ea typeface="Verdana"/>
                <a:cs typeface="Verdana"/>
                <a:sym typeface="Verdana"/>
                <a:rtl val="0"/>
              </a:rPr>
              <a:t> = prompt(</a:t>
            </a:r>
            <a:r>
              <a:rPr strike="noStrike" u="none" b="0" cap="none" baseline="0" sz="1400" lang="en" i="0">
                <a:solidFill>
                  <a:srgbClr val="002277"/>
                </a:solidFill>
                <a:latin typeface="Verdana"/>
                <a:ea typeface="Verdana"/>
                <a:cs typeface="Verdana"/>
                <a:sym typeface="Verdana"/>
                <a:rtl val="0"/>
              </a:rPr>
              <a:t>question</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if</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002277"/>
                </a:solidFill>
                <a:latin typeface="Verdana"/>
                <a:ea typeface="Verdana"/>
                <a:cs typeface="Verdana"/>
                <a:sym typeface="Verdana"/>
                <a:rtl val="0"/>
              </a:rPr>
              <a:t>result</a:t>
            </a:r>
            <a:r>
              <a:rPr strike="noStrike" u="none" b="0" cap="none" baseline="0" sz="1400" lang="en" i="0">
                <a:solidFill>
                  <a:srgbClr val="000000"/>
                </a:solidFill>
                <a:latin typeface="Verdana"/>
                <a:ea typeface="Verdana"/>
                <a:cs typeface="Verdana"/>
                <a:sym typeface="Verdana"/>
                <a:rtl val="0"/>
              </a:rPr>
              <a:t>.toLowerCase() == </a:t>
            </a:r>
            <a:r>
              <a:rPr strike="noStrike" u="none" b="0" cap="none" baseline="0" sz="1400" lang="en" i="0">
                <a:solidFill>
                  <a:srgbClr val="770000"/>
                </a:solidFill>
                <a:latin typeface="Verdana"/>
                <a:ea typeface="Verdana"/>
                <a:cs typeface="Verdana"/>
                <a:sym typeface="Verdana"/>
                <a:rtl val="0"/>
              </a:rPr>
              <a:t>"left"</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return</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"L"</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if</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002277"/>
                </a:solidFill>
                <a:latin typeface="Verdana"/>
                <a:ea typeface="Verdana"/>
                <a:cs typeface="Verdana"/>
                <a:sym typeface="Verdana"/>
                <a:rtl val="0"/>
              </a:rPr>
              <a:t>result</a:t>
            </a:r>
            <a:r>
              <a:rPr strike="noStrike" u="none" b="0" cap="none" baseline="0" sz="1400" lang="en" i="0">
                <a:solidFill>
                  <a:srgbClr val="000000"/>
                </a:solidFill>
                <a:latin typeface="Verdana"/>
                <a:ea typeface="Verdana"/>
                <a:cs typeface="Verdana"/>
                <a:sym typeface="Verdana"/>
                <a:rtl val="0"/>
              </a:rPr>
              <a:t>.toLowerCase() == </a:t>
            </a:r>
            <a:r>
              <a:rPr strike="noStrike" u="none" b="0" cap="none" baseline="0" sz="1400" lang="en" i="0">
                <a:solidFill>
                  <a:srgbClr val="770000"/>
                </a:solidFill>
                <a:latin typeface="Verdana"/>
                <a:ea typeface="Verdana"/>
                <a:cs typeface="Verdana"/>
                <a:sym typeface="Verdana"/>
                <a:rtl val="0"/>
              </a:rPr>
              <a:t>"right"</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return</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"R"</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throw</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new</a:t>
            </a:r>
            <a:r>
              <a:rPr strike="noStrike" u="none" b="0" cap="none" baseline="0" sz="1400" lang="en" i="0">
                <a:solidFill>
                  <a:srgbClr val="000000"/>
                </a:solidFill>
                <a:latin typeface="Verdana"/>
                <a:ea typeface="Verdana"/>
                <a:cs typeface="Verdana"/>
                <a:sym typeface="Verdana"/>
                <a:rtl val="0"/>
              </a:rPr>
              <a:t> Error(</a:t>
            </a:r>
            <a:r>
              <a:rPr strike="noStrike" u="none" b="0" cap="none" baseline="0" sz="1400" lang="en" i="0">
                <a:solidFill>
                  <a:srgbClr val="770000"/>
                </a:solidFill>
                <a:latin typeface="Verdana"/>
                <a:ea typeface="Verdana"/>
                <a:cs typeface="Verdana"/>
                <a:sym typeface="Verdana"/>
                <a:rtl val="0"/>
              </a:rPr>
              <a:t>"Invalid direction: "</a:t>
            </a:r>
            <a:r>
              <a:rPr strike="noStrike" u="none" b="0" cap="none" baseline="0" sz="1400" lang="en" i="0">
                <a:solidFill>
                  <a:srgbClr val="000000"/>
                </a:solidFill>
                <a:latin typeface="Verdana"/>
                <a:ea typeface="Verdana"/>
                <a:cs typeface="Verdana"/>
                <a:sym typeface="Verdana"/>
                <a:rtl val="0"/>
              </a:rPr>
              <a:t> + </a:t>
            </a:r>
            <a:r>
              <a:rPr strike="noStrike" u="none" b="0" cap="none" baseline="0" sz="1400" lang="en" i="0">
                <a:solidFill>
                  <a:srgbClr val="002277"/>
                </a:solidFill>
                <a:latin typeface="Verdana"/>
                <a:ea typeface="Verdana"/>
                <a:cs typeface="Verdana"/>
                <a:sym typeface="Verdana"/>
                <a:rtl val="0"/>
              </a:rPr>
              <a:t>result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a:t>
            </a:r>
          </a:p>
          <a:p>
            <a:pPr algn="l" rtl="0" lvl="0" marR="0" indent="0" marL="0">
              <a:lnSpc>
                <a:spcPct val="135000"/>
              </a:lnSpc>
              <a:spcBef>
                <a:spcPts val="0"/>
              </a:spcBef>
              <a:spcAft>
                <a:spcPts val="0"/>
              </a:spcAft>
              <a:buClr>
                <a:schemeClr val="dk1"/>
              </a:buClr>
              <a:buFont typeface="Arial"/>
              <a:buNone/>
            </a:pPr>
            <a:r>
              <a:t/>
            </a:r>
            <a:endParaRPr strike="noStrike" u="none" b="0" cap="none" baseline="0" sz="1400" i="0">
              <a:solidFill>
                <a:srgbClr val="550066"/>
              </a:solidFill>
              <a:latin typeface="Verdana"/>
              <a:ea typeface="Verdana"/>
              <a:cs typeface="Verdana"/>
              <a:sym typeface="Verdan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try { catch }</a:t>
            </a:r>
          </a:p>
        </p:txBody>
      </p:sp>
      <p:sp>
        <p:nvSpPr>
          <p:cNvPr id="59" name="Shape 5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try{</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   console.log(concatNames('', "Hertzog"));</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 catch (error) {</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    console.log("ERROR: " + error);</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try, catch, finally</a:t>
            </a:r>
          </a:p>
        </p:txBody>
      </p:sp>
      <p:sp>
        <p:nvSpPr>
          <p:cNvPr id="65" name="Shape 6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There is one more feature that try statements have. They may be followed by afinally block either instead of or in addition to a catch block. A finally block means “No matter </a:t>
            </a:r>
            <a:r>
              <a:rPr strike="noStrike" u="none" b="0" cap="none" baseline="0" sz="1800" lang="en" i="1">
                <a:solidFill>
                  <a:srgbClr val="000000"/>
                </a:solidFill>
                <a:latin typeface="Calibri"/>
                <a:ea typeface="Calibri"/>
                <a:cs typeface="Calibri"/>
                <a:sym typeface="Calibri"/>
                <a:rtl val="0"/>
              </a:rPr>
              <a:t>what</a:t>
            </a:r>
            <a:r>
              <a:rPr strike="noStrike" u="none" b="0" cap="none" baseline="0" sz="1800" lang="en" i="0">
                <a:solidFill>
                  <a:srgbClr val="000000"/>
                </a:solidFill>
                <a:latin typeface="Calibri"/>
                <a:ea typeface="Calibri"/>
                <a:cs typeface="Calibri"/>
                <a:sym typeface="Calibri"/>
                <a:rtl val="0"/>
              </a:rPr>
              <a:t> happens, run this code after trying to run the code in the try block”.</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function</a:t>
            </a:r>
            <a:r>
              <a:rPr strike="noStrike" u="none" b="0" cap="none" baseline="0" sz="1400" lang="en" i="0">
                <a:solidFill>
                  <a:srgbClr val="000000"/>
                </a:solidFill>
                <a:latin typeface="Verdana"/>
                <a:ea typeface="Verdana"/>
                <a:cs typeface="Verdana"/>
                <a:sym typeface="Verdana"/>
                <a:rtl val="0"/>
              </a:rPr>
              <a:t> withContext(</a:t>
            </a:r>
            <a:r>
              <a:rPr strike="noStrike" u="none" b="0" cap="none" baseline="0" sz="1400" lang="en" i="0">
                <a:solidFill>
                  <a:srgbClr val="000099"/>
                </a:solidFill>
                <a:latin typeface="Verdana"/>
                <a:ea typeface="Verdana"/>
                <a:cs typeface="Verdana"/>
                <a:sym typeface="Verdana"/>
                <a:rtl val="0"/>
              </a:rPr>
              <a:t>newContext</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000099"/>
                </a:solidFill>
                <a:latin typeface="Verdana"/>
                <a:ea typeface="Verdana"/>
                <a:cs typeface="Verdana"/>
                <a:sym typeface="Verdana"/>
                <a:rtl val="0"/>
              </a:rPr>
              <a:t>body</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000099"/>
                </a:solidFill>
                <a:latin typeface="Verdana"/>
                <a:ea typeface="Verdana"/>
                <a:cs typeface="Verdana"/>
                <a:sym typeface="Verdana"/>
                <a:rtl val="0"/>
              </a:rPr>
              <a:t>oldContext</a:t>
            </a:r>
            <a:r>
              <a:rPr strike="noStrike" u="none" b="0" cap="none" baseline="0" sz="1400" lang="en" i="0">
                <a:solidFill>
                  <a:srgbClr val="000000"/>
                </a:solidFill>
                <a:latin typeface="Verdana"/>
                <a:ea typeface="Verdana"/>
                <a:cs typeface="Verdana"/>
                <a:sym typeface="Verdana"/>
                <a:rtl val="0"/>
              </a:rPr>
              <a:t> = context;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context = </a:t>
            </a:r>
            <a:r>
              <a:rPr strike="noStrike" u="none" b="0" cap="none" baseline="0" sz="1400" lang="en" i="0">
                <a:solidFill>
                  <a:srgbClr val="002277"/>
                </a:solidFill>
                <a:latin typeface="Verdana"/>
                <a:ea typeface="Verdana"/>
                <a:cs typeface="Verdana"/>
                <a:sym typeface="Verdana"/>
                <a:rtl val="0"/>
              </a:rPr>
              <a:t>newContext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try</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return</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002277"/>
                </a:solidFill>
                <a:latin typeface="Verdana"/>
                <a:ea typeface="Verdana"/>
                <a:cs typeface="Verdana"/>
                <a:sym typeface="Verdana"/>
                <a:rtl val="0"/>
              </a:rPr>
              <a:t>body</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 </a:t>
            </a:r>
            <a:r>
              <a:rPr strike="noStrike" u="none" b="0" cap="none" baseline="0" sz="1400" lang="en" i="0">
                <a:solidFill>
                  <a:srgbClr val="550066"/>
                </a:solidFill>
                <a:latin typeface="Verdana"/>
                <a:ea typeface="Verdana"/>
                <a:cs typeface="Verdana"/>
                <a:sym typeface="Verdana"/>
                <a:rtl val="0"/>
              </a:rPr>
              <a:t>finally</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context = </a:t>
            </a:r>
            <a:r>
              <a:rPr strike="noStrike" u="none" b="0" cap="none" baseline="0" sz="1400" lang="en" i="0">
                <a:solidFill>
                  <a:srgbClr val="002277"/>
                </a:solidFill>
                <a:latin typeface="Verdana"/>
                <a:ea typeface="Verdana"/>
                <a:cs typeface="Verdana"/>
                <a:sym typeface="Verdana"/>
                <a:rtl val="0"/>
              </a:rPr>
              <a:t>oldContext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Assertions</a:t>
            </a:r>
          </a:p>
        </p:txBody>
      </p:sp>
      <p:sp>
        <p:nvSpPr>
          <p:cNvPr id="71" name="Shape 7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1">
                <a:solidFill>
                  <a:srgbClr val="000000"/>
                </a:solidFill>
                <a:latin typeface="Georgia"/>
                <a:ea typeface="Georgia"/>
                <a:cs typeface="Georgia"/>
                <a:sym typeface="Georgia"/>
                <a:rtl val="0"/>
              </a:rPr>
              <a:t>Assertions</a:t>
            </a:r>
            <a:r>
              <a:rPr strike="noStrike" u="none" b="0" cap="none" baseline="0" sz="1500" lang="en" i="0">
                <a:solidFill>
                  <a:srgbClr val="000000"/>
                </a:solidFill>
                <a:latin typeface="Georgia"/>
                <a:ea typeface="Georgia"/>
                <a:cs typeface="Georgia"/>
                <a:sym typeface="Georgia"/>
                <a:rtl val="0"/>
              </a:rPr>
              <a:t> are a tool to do basic sanity checking for programmer errors. Consider this helper function, </a:t>
            </a:r>
            <a:r>
              <a:rPr strike="noStrike" u="none" b="0" cap="none" baseline="0" sz="1400" lang="en" i="0">
                <a:solidFill>
                  <a:srgbClr val="000000"/>
                </a:solidFill>
                <a:latin typeface="Verdana"/>
                <a:ea typeface="Verdana"/>
                <a:cs typeface="Verdana"/>
                <a:sym typeface="Verdana"/>
                <a:rtl val="0"/>
              </a:rPr>
              <a:t>assert</a:t>
            </a:r>
            <a:r>
              <a:rPr strike="noStrike" u="none" b="0" cap="none" baseline="0" sz="1500" lang="en" i="0">
                <a:solidFill>
                  <a:srgbClr val="000000"/>
                </a:solidFill>
                <a:latin typeface="Georgia"/>
                <a:ea typeface="Georgia"/>
                <a:cs typeface="Georgia"/>
                <a:sym typeface="Georgia"/>
                <a:rtl val="0"/>
              </a:rPr>
              <a:t>:</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200" lang="en" i="0">
                <a:solidFill>
                  <a:srgbClr val="550066"/>
                </a:solidFill>
                <a:latin typeface="Calibri"/>
                <a:ea typeface="Calibri"/>
                <a:cs typeface="Calibri"/>
                <a:sym typeface="Calibri"/>
                <a:rtl val="0"/>
              </a:rPr>
              <a:t>function</a:t>
            </a:r>
            <a:r>
              <a:rPr strike="noStrike" u="none" b="0" cap="none" baseline="0" sz="1200" lang="en" i="0">
                <a:solidFill>
                  <a:srgbClr val="000000"/>
                </a:solidFill>
                <a:latin typeface="Calibri"/>
                <a:ea typeface="Calibri"/>
                <a:cs typeface="Calibri"/>
                <a:sym typeface="Calibri"/>
                <a:rtl val="0"/>
              </a:rPr>
              <a:t> AssertionFailed(</a:t>
            </a:r>
            <a:r>
              <a:rPr strike="noStrike" u="none" b="0" cap="none" baseline="0" sz="1200" lang="en" i="0">
                <a:solidFill>
                  <a:srgbClr val="000099"/>
                </a:solidFill>
                <a:latin typeface="Calibri"/>
                <a:ea typeface="Calibri"/>
                <a:cs typeface="Calibri"/>
                <a:sym typeface="Calibri"/>
                <a:rtl val="0"/>
              </a:rPr>
              <a:t>message</a:t>
            </a:r>
            <a:r>
              <a:rPr strike="noStrike" u="none" b="0" cap="none" baseline="0" sz="1200" lang="en" i="0">
                <a:solidFill>
                  <a:srgbClr val="000000"/>
                </a:solidFill>
                <a:latin typeface="Calibri"/>
                <a:ea typeface="Calibri"/>
                <a:cs typeface="Calibri"/>
                <a:sym typeface="Calibri"/>
                <a:rtl val="0"/>
              </a:rPr>
              <a:t>) {</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550066"/>
                </a:solidFill>
                <a:latin typeface="Calibri"/>
                <a:ea typeface="Calibri"/>
                <a:cs typeface="Calibri"/>
                <a:sym typeface="Calibri"/>
                <a:rtl val="0"/>
              </a:rPr>
              <a:t>this</a:t>
            </a:r>
            <a:r>
              <a:rPr strike="noStrike" u="none" b="0" cap="none" baseline="0" sz="1200" lang="en" i="0">
                <a:solidFill>
                  <a:srgbClr val="000000"/>
                </a:solidFill>
                <a:latin typeface="Calibri"/>
                <a:ea typeface="Calibri"/>
                <a:cs typeface="Calibri"/>
                <a:sym typeface="Calibri"/>
                <a:rtl val="0"/>
              </a:rPr>
              <a:t>.message = </a:t>
            </a:r>
            <a:r>
              <a:rPr strike="noStrike" u="none" b="0" cap="none" baseline="0" sz="1200" lang="en" i="0">
                <a:solidFill>
                  <a:srgbClr val="002277"/>
                </a:solidFill>
                <a:latin typeface="Calibri"/>
                <a:ea typeface="Calibri"/>
                <a:cs typeface="Calibri"/>
                <a:sym typeface="Calibri"/>
                <a:rtl val="0"/>
              </a:rPr>
              <a:t>message</a:t>
            </a: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AssertionFailed.prototype = Object.create(Error.prototype);</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550066"/>
                </a:solidFill>
                <a:latin typeface="Calibri"/>
                <a:ea typeface="Calibri"/>
                <a:cs typeface="Calibri"/>
                <a:sym typeface="Calibri"/>
                <a:rtl val="0"/>
              </a:rPr>
              <a:t>function</a:t>
            </a:r>
            <a:r>
              <a:rPr strike="noStrike" u="none" b="0" cap="none" baseline="0" sz="1200" lang="en" i="0">
                <a:solidFill>
                  <a:srgbClr val="000000"/>
                </a:solidFill>
                <a:latin typeface="Calibri"/>
                <a:ea typeface="Calibri"/>
                <a:cs typeface="Calibri"/>
                <a:sym typeface="Calibri"/>
                <a:rtl val="0"/>
              </a:rPr>
              <a:t> assert(</a:t>
            </a:r>
            <a:r>
              <a:rPr strike="noStrike" u="none" b="0" cap="none" baseline="0" sz="1200" lang="en" i="0">
                <a:solidFill>
                  <a:srgbClr val="000099"/>
                </a:solidFill>
                <a:latin typeface="Calibri"/>
                <a:ea typeface="Calibri"/>
                <a:cs typeface="Calibri"/>
                <a:sym typeface="Calibri"/>
                <a:rtl val="0"/>
              </a:rPr>
              <a:t>test</a:t>
            </a: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000099"/>
                </a:solidFill>
                <a:latin typeface="Calibri"/>
                <a:ea typeface="Calibri"/>
                <a:cs typeface="Calibri"/>
                <a:sym typeface="Calibri"/>
                <a:rtl val="0"/>
              </a:rPr>
              <a:t>message</a:t>
            </a:r>
            <a:r>
              <a:rPr strike="noStrike" u="none" b="0" cap="none" baseline="0" sz="1200" lang="en" i="0">
                <a:solidFill>
                  <a:srgbClr val="000000"/>
                </a:solidFill>
                <a:latin typeface="Calibri"/>
                <a:ea typeface="Calibri"/>
                <a:cs typeface="Calibri"/>
                <a:sym typeface="Calibri"/>
                <a:rtl val="0"/>
              </a:rPr>
              <a:t>) {</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550066"/>
                </a:solidFill>
                <a:latin typeface="Calibri"/>
                <a:ea typeface="Calibri"/>
                <a:cs typeface="Calibri"/>
                <a:sym typeface="Calibri"/>
                <a:rtl val="0"/>
              </a:rPr>
              <a:t>if</a:t>
            </a: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002277"/>
                </a:solidFill>
                <a:latin typeface="Calibri"/>
                <a:ea typeface="Calibri"/>
                <a:cs typeface="Calibri"/>
                <a:sym typeface="Calibri"/>
                <a:rtl val="0"/>
              </a:rPr>
              <a:t>test</a:t>
            </a: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550066"/>
                </a:solidFill>
                <a:latin typeface="Calibri"/>
                <a:ea typeface="Calibri"/>
                <a:cs typeface="Calibri"/>
                <a:sym typeface="Calibri"/>
                <a:rtl val="0"/>
              </a:rPr>
              <a:t>throw</a:t>
            </a: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550066"/>
                </a:solidFill>
                <a:latin typeface="Calibri"/>
                <a:ea typeface="Calibri"/>
                <a:cs typeface="Calibri"/>
                <a:sym typeface="Calibri"/>
                <a:rtl val="0"/>
              </a:rPr>
              <a:t>new</a:t>
            </a:r>
            <a:r>
              <a:rPr strike="noStrike" u="none" b="0" cap="none" baseline="0" sz="1200" lang="en" i="0">
                <a:solidFill>
                  <a:srgbClr val="000000"/>
                </a:solidFill>
                <a:latin typeface="Calibri"/>
                <a:ea typeface="Calibri"/>
                <a:cs typeface="Calibri"/>
                <a:sym typeface="Calibri"/>
                <a:rtl val="0"/>
              </a:rPr>
              <a:t> AssertionFailed(</a:t>
            </a:r>
            <a:r>
              <a:rPr strike="noStrike" u="none" b="0" cap="none" baseline="0" sz="1200" lang="en" i="0">
                <a:solidFill>
                  <a:srgbClr val="002277"/>
                </a:solidFill>
                <a:latin typeface="Calibri"/>
                <a:ea typeface="Calibri"/>
                <a:cs typeface="Calibri"/>
                <a:sym typeface="Calibri"/>
                <a:rtl val="0"/>
              </a:rPr>
              <a:t>message</a:t>
            </a: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550066"/>
                </a:solidFill>
                <a:latin typeface="Calibri"/>
                <a:ea typeface="Calibri"/>
                <a:cs typeface="Calibri"/>
                <a:sym typeface="Calibri"/>
                <a:rtl val="0"/>
              </a:rPr>
              <a:t>function</a:t>
            </a:r>
            <a:r>
              <a:rPr strike="noStrike" u="none" b="0" cap="none" baseline="0" sz="1200" lang="en" i="0">
                <a:solidFill>
                  <a:srgbClr val="000000"/>
                </a:solidFill>
                <a:latin typeface="Calibri"/>
                <a:ea typeface="Calibri"/>
                <a:cs typeface="Calibri"/>
                <a:sym typeface="Calibri"/>
                <a:rtl val="0"/>
              </a:rPr>
              <a:t> lastElement(</a:t>
            </a:r>
            <a:r>
              <a:rPr strike="noStrike" u="none" b="0" cap="none" baseline="0" sz="1200" lang="en" i="0">
                <a:solidFill>
                  <a:srgbClr val="000099"/>
                </a:solidFill>
                <a:latin typeface="Calibri"/>
                <a:ea typeface="Calibri"/>
                <a:cs typeface="Calibri"/>
                <a:sym typeface="Calibri"/>
                <a:rtl val="0"/>
              </a:rPr>
              <a:t>array</a:t>
            </a:r>
            <a:r>
              <a:rPr strike="noStrike" u="none" b="0" cap="none" baseline="0" sz="1200" lang="en" i="0">
                <a:solidFill>
                  <a:srgbClr val="000000"/>
                </a:solidFill>
                <a:latin typeface="Calibri"/>
                <a:ea typeface="Calibri"/>
                <a:cs typeface="Calibri"/>
                <a:sym typeface="Calibri"/>
                <a:rtl val="0"/>
              </a:rPr>
              <a:t>) {</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  assert(</a:t>
            </a:r>
            <a:r>
              <a:rPr strike="noStrike" u="none" b="0" cap="none" baseline="0" sz="1200" lang="en" i="0">
                <a:solidFill>
                  <a:srgbClr val="002277"/>
                </a:solidFill>
                <a:latin typeface="Calibri"/>
                <a:ea typeface="Calibri"/>
                <a:cs typeface="Calibri"/>
                <a:sym typeface="Calibri"/>
                <a:rtl val="0"/>
              </a:rPr>
              <a:t>array</a:t>
            </a:r>
            <a:r>
              <a:rPr strike="noStrike" u="none" b="0" cap="none" baseline="0" sz="1200" lang="en" i="0">
                <a:solidFill>
                  <a:srgbClr val="000000"/>
                </a:solidFill>
                <a:latin typeface="Calibri"/>
                <a:ea typeface="Calibri"/>
                <a:cs typeface="Calibri"/>
                <a:sym typeface="Calibri"/>
                <a:rtl val="0"/>
              </a:rPr>
              <a:t>.length &gt; </a:t>
            </a:r>
            <a:r>
              <a:rPr strike="noStrike" u="none" b="0" cap="none" baseline="0" sz="1200" lang="en" i="0">
                <a:solidFill>
                  <a:srgbClr val="004422"/>
                </a:solidFill>
                <a:latin typeface="Calibri"/>
                <a:ea typeface="Calibri"/>
                <a:cs typeface="Calibri"/>
                <a:sym typeface="Calibri"/>
                <a:rtl val="0"/>
              </a:rPr>
              <a:t>0</a:t>
            </a: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770000"/>
                </a:solidFill>
                <a:latin typeface="Calibri"/>
                <a:ea typeface="Calibri"/>
                <a:cs typeface="Calibri"/>
                <a:sym typeface="Calibri"/>
                <a:rtl val="0"/>
              </a:rPr>
              <a:t>"empty array in lastElement"</a:t>
            </a: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550066"/>
                </a:solidFill>
                <a:latin typeface="Calibri"/>
                <a:ea typeface="Calibri"/>
                <a:cs typeface="Calibri"/>
                <a:sym typeface="Calibri"/>
                <a:rtl val="0"/>
              </a:rPr>
              <a:t>return</a:t>
            </a: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002277"/>
                </a:solidFill>
                <a:latin typeface="Calibri"/>
                <a:ea typeface="Calibri"/>
                <a:cs typeface="Calibri"/>
                <a:sym typeface="Calibri"/>
                <a:rtl val="0"/>
              </a:rPr>
              <a:t>array</a:t>
            </a:r>
            <a:r>
              <a:rPr strike="noStrike" u="none" b="0" cap="none" baseline="0" sz="1200" lang="en" i="0">
                <a:solidFill>
                  <a:srgbClr val="000000"/>
                </a:solidFill>
                <a:latin typeface="Calibri"/>
                <a:ea typeface="Calibri"/>
                <a:cs typeface="Calibri"/>
                <a:sym typeface="Calibri"/>
                <a:rtl val="0"/>
              </a:rPr>
              <a:t>[</a:t>
            </a:r>
            <a:r>
              <a:rPr strike="noStrike" u="none" b="0" cap="none" baseline="0" sz="1200" lang="en" i="0">
                <a:solidFill>
                  <a:srgbClr val="002277"/>
                </a:solidFill>
                <a:latin typeface="Calibri"/>
                <a:ea typeface="Calibri"/>
                <a:cs typeface="Calibri"/>
                <a:sym typeface="Calibri"/>
                <a:rtl val="0"/>
              </a:rPr>
              <a:t>array</a:t>
            </a:r>
            <a:r>
              <a:rPr strike="noStrike" u="none" b="0" cap="none" baseline="0" sz="1200" lang="en" i="0">
                <a:solidFill>
                  <a:srgbClr val="000000"/>
                </a:solidFill>
                <a:latin typeface="Calibri"/>
                <a:ea typeface="Calibri"/>
                <a:cs typeface="Calibri"/>
                <a:sym typeface="Calibri"/>
                <a:rtl val="0"/>
              </a:rPr>
              <a:t>.length - </a:t>
            </a:r>
            <a:r>
              <a:rPr strike="noStrike" u="none" b="0" cap="none" baseline="0" sz="1200" lang="en" i="0">
                <a:solidFill>
                  <a:srgbClr val="004422"/>
                </a:solidFill>
                <a:latin typeface="Calibri"/>
                <a:ea typeface="Calibri"/>
                <a:cs typeface="Calibri"/>
                <a:sym typeface="Calibri"/>
                <a:rtl val="0"/>
              </a:rPr>
              <a:t>1</a:t>
            </a: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a:t>
            </a:r>
          </a:p>
          <a:p>
            <a:pPr algn="l"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000000"/>
              </a:solidFill>
              <a:latin typeface="Verdana"/>
              <a:ea typeface="Verdana"/>
              <a:cs typeface="Verdana"/>
              <a:sym typeface="Verdan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