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0045763-1E86-45F9-ABA4-62D6E17085E2}">
  <a:tblStyle styleName="Table_0" styleId="{50045763-1E86-45F9-ABA4-62D6E17085E2}">
    <a:wholeTbl>
      <a:tcStyle>
        <a:tcBdr>
          <a:left>
            <a:ln w="12700" cap="flat">
              <a:solidFill>
                <a:srgbClr val="AAAAAA"/>
              </a:solidFill>
              <a:prstDash val="solid"/>
              <a:round/>
              <a:headEnd w="med" len="med" type="none"/>
              <a:tailEnd w="med" len="med" type="none"/>
            </a:ln>
          </a:left>
          <a:right>
            <a:ln w="12700" cap="flat">
              <a:solidFill>
                <a:srgbClr val="AAAAAA"/>
              </a:solidFill>
              <a:prstDash val="solid"/>
              <a:round/>
              <a:headEnd w="med" len="med" type="none"/>
              <a:tailEnd w="med" len="med" type="none"/>
            </a:ln>
          </a:right>
          <a:top>
            <a:ln w="12700" cap="flat">
              <a:solidFill>
                <a:srgbClr val="AAAAAA"/>
              </a:solidFill>
              <a:prstDash val="solid"/>
              <a:round/>
              <a:headEnd w="med" len="med" type="none"/>
              <a:tailEnd w="med" len="med" type="none"/>
            </a:ln>
          </a:top>
          <a:bottom>
            <a:ln w="12700" cap="flat">
              <a:solidFill>
                <a:srgbClr val="AAAAAA"/>
              </a:solidFill>
              <a:prstDash val="solid"/>
              <a:round/>
              <a:headEnd w="med" len="med" type="none"/>
              <a:tailEnd w="med" len="med" type="none"/>
            </a:ln>
          </a:bottom>
          <a:insideH>
            <a:ln w="12700" cap="flat">
              <a:solidFill>
                <a:srgbClr val="AAAAAA"/>
              </a:solidFill>
              <a:prstDash val="solid"/>
              <a:round/>
              <a:headEnd w="med" len="med" type="none"/>
              <a:tailEnd w="med" len="med" type="none"/>
            </a:ln>
          </a:insideH>
          <a:insideV>
            <a:ln w="12700" cap="flat">
              <a:solidFill>
                <a:srgbClr val="AAAAAA"/>
              </a:solidFill>
              <a:prstDash val="solid"/>
              <a:round/>
              <a:headEnd w="med" len="med" type="none"/>
              <a:tailEnd w="med" len="med" type="none"/>
            </a:ln>
          </a:insideV>
        </a:tcBdr>
      </a:tcStyle>
    </a:wholeTbl>
  </a:tblStyle>
  <a:tblStyle styleName="Table_1" styleId="{95F2CDD1-4584-498D-860C-50C596412A44}">
    <a:wholeTbl>
      <a:tcStyle>
        <a:tcBdr>
          <a:left>
            <a:ln w="12700" cap="flat">
              <a:solidFill>
                <a:srgbClr val="AAAAAA"/>
              </a:solidFill>
              <a:prstDash val="solid"/>
              <a:round/>
              <a:headEnd w="med" len="med" type="none"/>
              <a:tailEnd w="med" len="med" type="none"/>
            </a:ln>
          </a:left>
          <a:right>
            <a:ln w="12700" cap="flat">
              <a:solidFill>
                <a:srgbClr val="AAAAAA"/>
              </a:solidFill>
              <a:prstDash val="solid"/>
              <a:round/>
              <a:headEnd w="med" len="med" type="none"/>
              <a:tailEnd w="med" len="med" type="none"/>
            </a:ln>
          </a:right>
          <a:top>
            <a:ln w="12700" cap="flat">
              <a:solidFill>
                <a:srgbClr val="AAAAAA"/>
              </a:solidFill>
              <a:prstDash val="solid"/>
              <a:round/>
              <a:headEnd w="med" len="med" type="none"/>
              <a:tailEnd w="med" len="med" type="none"/>
            </a:ln>
          </a:top>
          <a:bottom>
            <a:ln w="12700" cap="flat">
              <a:solidFill>
                <a:srgbClr val="AAAAAA"/>
              </a:solidFill>
              <a:prstDash val="solid"/>
              <a:round/>
              <a:headEnd w="med" len="med" type="none"/>
              <a:tailEnd w="med" len="med" type="none"/>
            </a:ln>
          </a:bottom>
          <a:insideH>
            <a:ln w="12700" cap="flat">
              <a:solidFill>
                <a:srgbClr val="AAAAAA"/>
              </a:solidFill>
              <a:prstDash val="solid"/>
              <a:round/>
              <a:headEnd w="med" len="med" type="none"/>
              <a:tailEnd w="med" len="med" type="none"/>
            </a:ln>
          </a:insideH>
          <a:insideV>
            <a:ln w="12700" cap="flat">
              <a:solidFill>
                <a:srgbClr val="AAAAAA"/>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32.xml" Type="http://schemas.openxmlformats.org/officeDocument/2006/relationships/slide" Id="rId37"/><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2.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 name="Shape 3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5" name="Shape 9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1" name="Shape 10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7" name="Shape 10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1" name="Shape 111"/>
        <p:cNvGrpSpPr/>
        <p:nvPr/>
      </p:nvGrpSpPr>
      <p:grpSpPr>
        <a:xfrm>
          <a:off y="0" x="0"/>
          <a:ext cy="0" cx="0"/>
          <a:chOff y="0" x="0"/>
          <a:chExt cy="0" cx="0"/>
        </a:xfrm>
      </p:grpSpPr>
      <p:sp>
        <p:nvSpPr>
          <p:cNvPr id="112" name="Shape 1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3" name="Shape 11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9" name="Shape 11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5" name="Shape 12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9" name="Shape 129"/>
        <p:cNvGrpSpPr/>
        <p:nvPr/>
      </p:nvGrpSpPr>
      <p:grpSpPr>
        <a:xfrm>
          <a:off y="0" x="0"/>
          <a:ext cy="0" cx="0"/>
          <a:chOff y="0" x="0"/>
          <a:chExt cy="0" cx="0"/>
        </a:xfrm>
      </p:grpSpPr>
      <p:sp>
        <p:nvSpPr>
          <p:cNvPr id="130" name="Shape 1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1" name="Shape 13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5" name="Shape 135"/>
        <p:cNvGrpSpPr/>
        <p:nvPr/>
      </p:nvGrpSpPr>
      <p:grpSpPr>
        <a:xfrm>
          <a:off y="0" x="0"/>
          <a:ext cy="0" cx="0"/>
          <a:chOff y="0" x="0"/>
          <a:chExt cy="0" cx="0"/>
        </a:xfrm>
      </p:grpSpPr>
      <p:sp>
        <p:nvSpPr>
          <p:cNvPr id="136" name="Shape 1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7" name="Shape 13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1" name="Shape 141"/>
        <p:cNvGrpSpPr/>
        <p:nvPr/>
      </p:nvGrpSpPr>
      <p:grpSpPr>
        <a:xfrm>
          <a:off y="0" x="0"/>
          <a:ext cy="0" cx="0"/>
          <a:chOff y="0" x="0"/>
          <a:chExt cy="0" cx="0"/>
        </a:xfrm>
      </p:grpSpPr>
      <p:sp>
        <p:nvSpPr>
          <p:cNvPr id="142" name="Shape 1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3" name="Shape 14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7" name="Shape 147"/>
        <p:cNvGrpSpPr/>
        <p:nvPr/>
      </p:nvGrpSpPr>
      <p:grpSpPr>
        <a:xfrm>
          <a:off y="0" x="0"/>
          <a:ext cy="0" cx="0"/>
          <a:chOff y="0" x="0"/>
          <a:chExt cy="0" cx="0"/>
        </a:xfrm>
      </p:grpSpPr>
      <p:sp>
        <p:nvSpPr>
          <p:cNvPr id="148" name="Shape 1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9" name="Shape 14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3" name="Shape 153"/>
        <p:cNvGrpSpPr/>
        <p:nvPr/>
      </p:nvGrpSpPr>
      <p:grpSpPr>
        <a:xfrm>
          <a:off y="0" x="0"/>
          <a:ext cy="0" cx="0"/>
          <a:chOff y="0" x="0"/>
          <a:chExt cy="0" cx="0"/>
        </a:xfrm>
      </p:grpSpPr>
      <p:sp>
        <p:nvSpPr>
          <p:cNvPr id="154" name="Shape 1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5" name="Shape 15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9" name="Shape 159"/>
        <p:cNvGrpSpPr/>
        <p:nvPr/>
      </p:nvGrpSpPr>
      <p:grpSpPr>
        <a:xfrm>
          <a:off y="0" x="0"/>
          <a:ext cy="0" cx="0"/>
          <a:chOff y="0" x="0"/>
          <a:chExt cy="0" cx="0"/>
        </a:xfrm>
      </p:grpSpPr>
      <p:sp>
        <p:nvSpPr>
          <p:cNvPr id="160" name="Shape 1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1" name="Shape 16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5" name="Shape 165"/>
        <p:cNvGrpSpPr/>
        <p:nvPr/>
      </p:nvGrpSpPr>
      <p:grpSpPr>
        <a:xfrm>
          <a:off y="0" x="0"/>
          <a:ext cy="0" cx="0"/>
          <a:chOff y="0" x="0"/>
          <a:chExt cy="0" cx="0"/>
        </a:xfrm>
      </p:grpSpPr>
      <p:sp>
        <p:nvSpPr>
          <p:cNvPr id="166" name="Shape 1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7" name="Shape 16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1" name="Shape 171"/>
        <p:cNvGrpSpPr/>
        <p:nvPr/>
      </p:nvGrpSpPr>
      <p:grpSpPr>
        <a:xfrm>
          <a:off y="0" x="0"/>
          <a:ext cy="0" cx="0"/>
          <a:chOff y="0" x="0"/>
          <a:chExt cy="0" cx="0"/>
        </a:xfrm>
      </p:grpSpPr>
      <p:sp>
        <p:nvSpPr>
          <p:cNvPr id="172" name="Shape 1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3" name="Shape 17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7" name="Shape 177"/>
        <p:cNvGrpSpPr/>
        <p:nvPr/>
      </p:nvGrpSpPr>
      <p:grpSpPr>
        <a:xfrm>
          <a:off y="0" x="0"/>
          <a:ext cy="0" cx="0"/>
          <a:chOff y="0" x="0"/>
          <a:chExt cy="0" cx="0"/>
        </a:xfrm>
      </p:grpSpPr>
      <p:sp>
        <p:nvSpPr>
          <p:cNvPr id="178" name="Shape 1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9" name="Shape 17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3" name="Shape 183"/>
        <p:cNvGrpSpPr/>
        <p:nvPr/>
      </p:nvGrpSpPr>
      <p:grpSpPr>
        <a:xfrm>
          <a:off y="0" x="0"/>
          <a:ext cy="0" cx="0"/>
          <a:chOff y="0" x="0"/>
          <a:chExt cy="0" cx="0"/>
        </a:xfrm>
      </p:grpSpPr>
      <p:sp>
        <p:nvSpPr>
          <p:cNvPr id="184" name="Shape 1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5" name="Shape 18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9" name="Shape 189"/>
        <p:cNvGrpSpPr/>
        <p:nvPr/>
      </p:nvGrpSpPr>
      <p:grpSpPr>
        <a:xfrm>
          <a:off y="0" x="0"/>
          <a:ext cy="0" cx="0"/>
          <a:chOff y="0" x="0"/>
          <a:chExt cy="0" cx="0"/>
        </a:xfrm>
      </p:grpSpPr>
      <p:sp>
        <p:nvSpPr>
          <p:cNvPr id="190" name="Shape 1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1" name="Shape 19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5" name="Shape 195"/>
        <p:cNvGrpSpPr/>
        <p:nvPr/>
      </p:nvGrpSpPr>
      <p:grpSpPr>
        <a:xfrm>
          <a:off y="0" x="0"/>
          <a:ext cy="0" cx="0"/>
          <a:chOff y="0" x="0"/>
          <a:chExt cy="0" cx="0"/>
        </a:xfrm>
      </p:grpSpPr>
      <p:sp>
        <p:nvSpPr>
          <p:cNvPr id="196" name="Shape 19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7" name="Shape 19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1" name="Shape 201"/>
        <p:cNvGrpSpPr/>
        <p:nvPr/>
      </p:nvGrpSpPr>
      <p:grpSpPr>
        <a:xfrm>
          <a:off y="0" x="0"/>
          <a:ext cy="0" cx="0"/>
          <a:chOff y="0" x="0"/>
          <a:chExt cy="0" cx="0"/>
        </a:xfrm>
      </p:grpSpPr>
      <p:sp>
        <p:nvSpPr>
          <p:cNvPr id="202" name="Shape 20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3" name="Shape 20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7" name="Shape 207"/>
        <p:cNvGrpSpPr/>
        <p:nvPr/>
      </p:nvGrpSpPr>
      <p:grpSpPr>
        <a:xfrm>
          <a:off y="0" x="0"/>
          <a:ext cy="0" cx="0"/>
          <a:chOff y="0" x="0"/>
          <a:chExt cy="0" cx="0"/>
        </a:xfrm>
      </p:grpSpPr>
      <p:sp>
        <p:nvSpPr>
          <p:cNvPr id="208" name="Shape 20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9" name="Shape 20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3" name="Shape 213"/>
        <p:cNvGrpSpPr/>
        <p:nvPr/>
      </p:nvGrpSpPr>
      <p:grpSpPr>
        <a:xfrm>
          <a:off y="0" x="0"/>
          <a:ext cy="0" cx="0"/>
          <a:chOff y="0" x="0"/>
          <a:chExt cy="0" cx="0"/>
        </a:xfrm>
      </p:grpSpPr>
      <p:sp>
        <p:nvSpPr>
          <p:cNvPr id="214" name="Shape 2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5" name="Shape 21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9" name="Shape 219"/>
        <p:cNvGrpSpPr/>
        <p:nvPr/>
      </p:nvGrpSpPr>
      <p:grpSpPr>
        <a:xfrm>
          <a:off y="0" x="0"/>
          <a:ext cy="0" cx="0"/>
          <a:chOff y="0" x="0"/>
          <a:chExt cy="0" cx="0"/>
        </a:xfrm>
      </p:grpSpPr>
      <p:sp>
        <p:nvSpPr>
          <p:cNvPr id="220" name="Shape 22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1" name="Shape 22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5" name="Shape 225"/>
        <p:cNvGrpSpPr/>
        <p:nvPr/>
      </p:nvGrpSpPr>
      <p:grpSpPr>
        <a:xfrm>
          <a:off y="0" x="0"/>
          <a:ext cy="0" cx="0"/>
          <a:chOff y="0" x="0"/>
          <a:chExt cy="0" cx="0"/>
        </a:xfrm>
      </p:grpSpPr>
      <p:sp>
        <p:nvSpPr>
          <p:cNvPr id="226" name="Shape 2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7" name="Shape 22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 name="Shape 6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2" name="Shape 8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233279" x="372035"/>
            <a:ext cy="3330600" cx="8399999"/>
          </a:xfrm>
          <a:prstGeom prst="roundRect">
            <a:avLst>
              <a:gd fmla="val 3653"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9" name="Shape 9"/>
          <p:cNvSpPr/>
          <p:nvPr/>
        </p:nvSpPr>
        <p:spPr>
          <a:xfrm>
            <a:off y="3678300" x="372035"/>
            <a:ext cy="904800" cx="8399999"/>
          </a:xfrm>
          <a:prstGeom prst="roundRect">
            <a:avLst>
              <a:gd fmla="val 15243"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0" name="Shape 10"/>
          <p:cNvSpPr txBox="1"/>
          <p:nvPr>
            <p:ph type="ctrTitle"/>
          </p:nvPr>
        </p:nvSpPr>
        <p:spPr>
          <a:xfrm>
            <a:off y="473108" x="685800"/>
            <a:ext cy="2842199" cx="77724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2"/>
              </a:buClr>
              <a:buFont typeface="Arial"/>
              <a:buNone/>
              <a:defRPr/>
            </a:lvl1pPr>
            <a:lvl2pPr algn="l" rtl="0" marR="0" indent="0" marL="0">
              <a:lnSpc>
                <a:spcPct val="100000"/>
              </a:lnSpc>
              <a:spcBef>
                <a:spcPts val="0"/>
              </a:spcBef>
              <a:spcAft>
                <a:spcPts val="0"/>
              </a:spcAft>
              <a:buClr>
                <a:schemeClr val="dk2"/>
              </a:buClr>
              <a:buFont typeface="Arial"/>
              <a:buNone/>
              <a:defRPr/>
            </a:lvl2pPr>
            <a:lvl3pPr algn="l" rtl="0" marR="0" indent="0" marL="0">
              <a:spcBef>
                <a:spcPts val="0"/>
              </a:spcBef>
              <a:buClr>
                <a:schemeClr val="dk2"/>
              </a:buClr>
              <a:buFont typeface="Arial"/>
              <a:buNone/>
              <a:defRPr/>
            </a:lvl3pPr>
            <a:lvl4pPr algn="l" rtl="0" marR="0" indent="0" marL="0">
              <a:spcBef>
                <a:spcPts val="0"/>
              </a:spcBef>
              <a:buClr>
                <a:schemeClr val="dk2"/>
              </a:buClr>
              <a:buFont typeface="Arial"/>
              <a:buNone/>
              <a:defRPr/>
            </a:lvl4pPr>
            <a:lvl5pPr algn="l" rtl="0" marR="0" indent="0" marL="0">
              <a:spcBef>
                <a:spcPts val="0"/>
              </a:spcBef>
              <a:buClr>
                <a:schemeClr val="dk2"/>
              </a:buClr>
              <a:buFont typeface="Arial"/>
              <a:buNone/>
              <a:defRPr/>
            </a:lvl5pPr>
            <a:lvl6pPr algn="l" rtl="0" marR="0" indent="0" marL="0">
              <a:spcBef>
                <a:spcPts val="0"/>
              </a:spcBef>
              <a:buClr>
                <a:schemeClr val="dk2"/>
              </a:buClr>
              <a:buFont typeface="Arial"/>
              <a:buNone/>
              <a:defRPr/>
            </a:lvl6pPr>
            <a:lvl7pPr algn="l" rtl="0" marR="0" indent="0" marL="0">
              <a:spcBef>
                <a:spcPts val="0"/>
              </a:spcBef>
              <a:buClr>
                <a:schemeClr val="dk2"/>
              </a:buClr>
              <a:buFont typeface="Arial"/>
              <a:buNone/>
              <a:defRPr/>
            </a:lvl7pPr>
            <a:lvl8pPr algn="l" rtl="0" marR="0" indent="0" marL="0">
              <a:spcBef>
                <a:spcPts val="0"/>
              </a:spcBef>
              <a:buClr>
                <a:schemeClr val="dk2"/>
              </a:buClr>
              <a:buFont typeface="Arial"/>
              <a:buNone/>
              <a:defRPr/>
            </a:lvl8pPr>
            <a:lvl9pPr algn="l" rtl="0" marR="0" indent="0" marL="0">
              <a:spcBef>
                <a:spcPts val="0"/>
              </a:spcBef>
              <a:buClr>
                <a:schemeClr val="dk2"/>
              </a:buClr>
              <a:buFont typeface="Arial"/>
              <a:buNone/>
              <a:defRPr/>
            </a:lvl9pPr>
          </a:lstStyle>
          <a:p/>
        </p:txBody>
      </p:sp>
      <p:sp>
        <p:nvSpPr>
          <p:cNvPr id="11" name="Shape 11"/>
          <p:cNvSpPr txBox="1"/>
          <p:nvPr>
            <p:ph idx="1" type="subTitle"/>
          </p:nvPr>
        </p:nvSpPr>
        <p:spPr>
          <a:xfrm>
            <a:off y="3896921" x="685800"/>
            <a:ext cy="460800" cx="7772400"/>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chemeClr val="dk1"/>
              </a:buClr>
              <a:buFont typeface="Arial"/>
              <a:buNone/>
              <a:defRPr/>
            </a:lvl1pPr>
            <a:lvl2pPr algn="l" rtl="0" marR="0" indent="0" marL="0">
              <a:lnSpc>
                <a:spcPct val="100000"/>
              </a:lnSpc>
              <a:spcBef>
                <a:spcPts val="0"/>
              </a:spcBef>
              <a:spcAft>
                <a:spcPts val="0"/>
              </a:spcAft>
              <a:buClr>
                <a:schemeClr val="dk1"/>
              </a:buClr>
              <a:buFont typeface="Arial"/>
              <a:buNone/>
              <a:defRPr/>
            </a:lvl2pPr>
            <a:lvl3pPr algn="l" rtl="0" marR="0" indent="0" marL="0">
              <a:lnSpc>
                <a:spcPct val="100000"/>
              </a:lnSpc>
              <a:spcBef>
                <a:spcPts val="0"/>
              </a:spcBef>
              <a:spcAft>
                <a:spcPts val="0"/>
              </a:spcAft>
              <a:buClr>
                <a:schemeClr val="dk1"/>
              </a:buClr>
              <a:buFont typeface="Arial"/>
              <a:buNone/>
              <a:defRPr/>
            </a:lvl3pPr>
            <a:lvl4pPr algn="l" rtl="0" marR="0" indent="0" marL="0">
              <a:lnSpc>
                <a:spcPct val="100000"/>
              </a:lnSpc>
              <a:spcBef>
                <a:spcPts val="0"/>
              </a:spcBef>
              <a:spcAft>
                <a:spcPts val="0"/>
              </a:spcAft>
              <a:buClr>
                <a:schemeClr val="dk1"/>
              </a:buClr>
              <a:buFont typeface="Arial"/>
              <a:buNone/>
              <a:defRPr/>
            </a:lvl4pPr>
            <a:lvl5pPr algn="l" rtl="0" marR="0" indent="0" marL="0">
              <a:lnSpc>
                <a:spcPct val="100000"/>
              </a:lnSpc>
              <a:spcBef>
                <a:spcPts val="0"/>
              </a:spcBef>
              <a:spcAft>
                <a:spcPts val="0"/>
              </a:spcAft>
              <a:buClr>
                <a:schemeClr val="dk1"/>
              </a:buClr>
              <a:buFont typeface="Arial"/>
              <a:buNone/>
              <a:defRPr/>
            </a:lvl5pPr>
            <a:lvl6pPr algn="l" rtl="0" marR="0" indent="0" marL="0">
              <a:lnSpc>
                <a:spcPct val="100000"/>
              </a:lnSpc>
              <a:spcBef>
                <a:spcPts val="0"/>
              </a:spcBef>
              <a:spcAft>
                <a:spcPts val="0"/>
              </a:spcAft>
              <a:buClr>
                <a:schemeClr val="dk1"/>
              </a:buClr>
              <a:buFont typeface="Arial"/>
              <a:buNone/>
              <a:defRPr/>
            </a:lvl6pPr>
            <a:lvl7pPr algn="l" rtl="0" marR="0" indent="0" marL="0">
              <a:lnSpc>
                <a:spcPct val="100000"/>
              </a:lnSpc>
              <a:spcBef>
                <a:spcPts val="0"/>
              </a:spcBef>
              <a:spcAft>
                <a:spcPts val="0"/>
              </a:spcAft>
              <a:buClr>
                <a:schemeClr val="dk1"/>
              </a:buClr>
              <a:buFont typeface="Arial"/>
              <a:buNone/>
              <a:defRPr/>
            </a:lvl7pPr>
            <a:lvl8pPr algn="l" rtl="0" marR="0" indent="0" marL="0">
              <a:lnSpc>
                <a:spcPct val="100000"/>
              </a:lnSpc>
              <a:spcBef>
                <a:spcPts val="0"/>
              </a:spcBef>
              <a:spcAft>
                <a:spcPts val="0"/>
              </a:spcAft>
              <a:buClr>
                <a:schemeClr val="dk1"/>
              </a:buClr>
              <a:buFont typeface="Arial"/>
              <a:buNone/>
              <a:defRPr/>
            </a:lvl8pPr>
            <a:lvl9pPr algn="l" rtl="0" marR="0" indent="0" marL="0">
              <a:lnSpc>
                <a:spcPct val="100000"/>
              </a:lnSpc>
              <a:spcBef>
                <a:spcPts val="0"/>
              </a:spcBef>
              <a:spcAft>
                <a:spcPts val="0"/>
              </a:spcAft>
              <a:buClr>
                <a:schemeClr val="dk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4" name="Shape 14"/>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5" name="Shape 15"/>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1163170" x="372035"/>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9" name="Shape 19"/>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0" name="Shape 20"/>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y="1200150" x="457200"/>
            <a:ext cy="3725698" cx="3925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p:nvPr/>
        </p:nvSpPr>
        <p:spPr>
          <a:xfrm>
            <a:off y="1163170" x="4657164"/>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3" name="Shape 23"/>
          <p:cNvSpPr txBox="1"/>
          <p:nvPr>
            <p:ph idx="2" type="body"/>
          </p:nvPr>
        </p:nvSpPr>
        <p:spPr>
          <a:xfrm>
            <a:off y="1200150" x="4761353"/>
            <a:ext cy="3725698" cx="3925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y="0" x="0"/>
          <a:ext cy="0" cx="0"/>
          <a:chOff y="0" x="0"/>
          <a:chExt cy="0" cx="0"/>
        </a:xfrm>
      </p:grpSpPr>
      <p:sp>
        <p:nvSpPr>
          <p:cNvPr id="25" name="Shape 25"/>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6" name="Shape 26"/>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7" name="Shape 27"/>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y="0" x="0"/>
          <a:ext cy="0" cx="0"/>
          <a:chOff y="0" x="0"/>
          <a:chExt cy="0" cx="0"/>
        </a:xfrm>
      </p:grpSpPr>
      <p:sp>
        <p:nvSpPr>
          <p:cNvPr id="29" name="Shape 29"/>
          <p:cNvSpPr txBox="1"/>
          <p:nvPr>
            <p:ph idx="1" type="body"/>
          </p:nvPr>
        </p:nvSpPr>
        <p:spPr>
          <a:xfrm>
            <a:off y="4276651" x="372035"/>
            <a:ext cy="649199" cx="8399999"/>
          </a:xfrm>
          <a:prstGeom prst="rect">
            <a:avLst/>
          </a:prstGeom>
          <a:noFill/>
          <a:ln>
            <a:noFill/>
          </a:ln>
        </p:spPr>
        <p:txBody>
          <a:bodyPr bIns="91425" rIns="91425" lIns="91425" t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p:nvPr/>
        </p:nvSpPr>
        <p:spPr>
          <a:xfrm>
            <a:off y="233279" x="372035"/>
            <a:ext cy="3868498" cx="8399999"/>
          </a:xfrm>
          <a:prstGeom prst="roundRect">
            <a:avLst>
              <a:gd fmla="val 2776"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y="0" x="0"/>
          <a:ext cy="0" cx="0"/>
          <a:chOff y="0" x="0"/>
          <a:chExt cy="0" cx="0"/>
        </a:xfrm>
      </p:grpSpPr>
      <p:sp>
        <p:nvSpPr>
          <p:cNvPr id="32" name="Shape 32"/>
          <p:cNvSpPr/>
          <p:nvPr/>
        </p:nvSpPr>
        <p:spPr>
          <a:xfrm>
            <a:off y="235584" x="372035"/>
            <a:ext cy="4672198" cx="8399999"/>
          </a:xfrm>
          <a:prstGeom prst="roundRect">
            <a:avLst>
              <a:gd fmla="val 2255"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39527" x="457200"/>
            <a:ext cy="857400" cx="82296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2"/>
              </a:buClr>
              <a:buFont typeface="Arial"/>
              <a:buNone/>
              <a:defRPr/>
            </a:lvl1pPr>
            <a:lvl2pPr algn="l" rtl="0" marR="0" indent="0" marL="0">
              <a:lnSpc>
                <a:spcPct val="100000"/>
              </a:lnSpc>
              <a:spcBef>
                <a:spcPts val="0"/>
              </a:spcBef>
              <a:spcAft>
                <a:spcPts val="0"/>
              </a:spcAft>
              <a:buClr>
                <a:schemeClr val="dk2"/>
              </a:buClr>
              <a:buFont typeface="Arial"/>
              <a:buNone/>
              <a:defRPr/>
            </a:lvl2pPr>
            <a:lvl3pPr algn="l" rtl="0" marR="0" indent="0" marL="0">
              <a:spcBef>
                <a:spcPts val="0"/>
              </a:spcBef>
              <a:buClr>
                <a:schemeClr val="dk2"/>
              </a:buClr>
              <a:buFont typeface="Arial"/>
              <a:buNone/>
              <a:defRPr/>
            </a:lvl3pPr>
            <a:lvl4pPr algn="l" rtl="0" marR="0" indent="0" marL="0">
              <a:spcBef>
                <a:spcPts val="0"/>
              </a:spcBef>
              <a:buClr>
                <a:schemeClr val="dk2"/>
              </a:buClr>
              <a:buFont typeface="Arial"/>
              <a:buNone/>
              <a:defRPr/>
            </a:lvl4pPr>
            <a:lvl5pPr algn="l" rtl="0" marR="0" indent="0" marL="0">
              <a:spcBef>
                <a:spcPts val="0"/>
              </a:spcBef>
              <a:buClr>
                <a:schemeClr val="dk2"/>
              </a:buClr>
              <a:buFont typeface="Arial"/>
              <a:buNone/>
              <a:defRPr/>
            </a:lvl5pPr>
            <a:lvl6pPr algn="l" rtl="0" marR="0" indent="0" marL="0">
              <a:spcBef>
                <a:spcPts val="0"/>
              </a:spcBef>
              <a:buClr>
                <a:schemeClr val="dk2"/>
              </a:buClr>
              <a:buFont typeface="Arial"/>
              <a:buNone/>
              <a:defRPr/>
            </a:lvl6pPr>
            <a:lvl7pPr algn="l" rtl="0" marR="0" indent="0" marL="0">
              <a:spcBef>
                <a:spcPts val="0"/>
              </a:spcBef>
              <a:buClr>
                <a:schemeClr val="dk2"/>
              </a:buClr>
              <a:buFont typeface="Arial"/>
              <a:buNone/>
              <a:defRPr/>
            </a:lvl7pPr>
            <a:lvl8pPr algn="l" rtl="0" marR="0" indent="0" marL="0">
              <a:spcBef>
                <a:spcPts val="0"/>
              </a:spcBef>
              <a:buClr>
                <a:schemeClr val="dk2"/>
              </a:buClr>
              <a:buFont typeface="Arial"/>
              <a:buNone/>
              <a:defRPr/>
            </a:lvl8pPr>
            <a:lvl9pPr algn="l" rtl="0" marR="0" indent="0" marL="0">
              <a:spcBef>
                <a:spcPts val="0"/>
              </a:spcBef>
              <a:buClr>
                <a:schemeClr val="dk2"/>
              </a:buClr>
              <a:buFont typeface="Arial"/>
              <a:buNone/>
              <a:defRPr/>
            </a:lvl9pPr>
          </a:lstStyle>
          <a:p/>
        </p:txBody>
      </p:sp>
      <p:sp>
        <p:nvSpPr>
          <p:cNvPr id="6" name="Shape 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algn="l" rtl="0" marR="0" indent="0" marL="0">
              <a:lnSpc>
                <a:spcPct val="100000"/>
              </a:lnSpc>
              <a:spcBef>
                <a:spcPts val="600"/>
              </a:spcBef>
              <a:spcAft>
                <a:spcPts val="0"/>
              </a:spcAft>
              <a:buClr>
                <a:schemeClr val="dk1"/>
              </a:buClr>
              <a:buFont typeface="Arial"/>
              <a:buNone/>
              <a:defRPr/>
            </a:lvl1pPr>
            <a:lvl2pPr algn="l" rtl="0" marR="0" indent="0" marL="0">
              <a:lnSpc>
                <a:spcPct val="100000"/>
              </a:lnSpc>
              <a:spcBef>
                <a:spcPts val="480"/>
              </a:spcBef>
              <a:spcAft>
                <a:spcPts val="0"/>
              </a:spcAft>
              <a:buClr>
                <a:schemeClr val="dk1"/>
              </a:buClr>
              <a:buFont typeface="Arial"/>
              <a:buNone/>
              <a:defRPr/>
            </a:lvl2pPr>
            <a:lvl3pPr algn="l" rtl="0" marR="0" indent="0" marL="0">
              <a:lnSpc>
                <a:spcPct val="100000"/>
              </a:lnSpc>
              <a:spcBef>
                <a:spcPts val="480"/>
              </a:spcBef>
              <a:spcAft>
                <a:spcPts val="0"/>
              </a:spcAft>
              <a:buClr>
                <a:schemeClr val="dk1"/>
              </a:buClr>
              <a:buFont typeface="Arial"/>
              <a:buNone/>
              <a:defRPr/>
            </a:lvl3pPr>
            <a:lvl4pPr algn="l" rtl="0" marR="0" indent="0" marL="0">
              <a:lnSpc>
                <a:spcPct val="100000"/>
              </a:lnSpc>
              <a:spcBef>
                <a:spcPts val="360"/>
              </a:spcBef>
              <a:spcAft>
                <a:spcPts val="0"/>
              </a:spcAft>
              <a:buClr>
                <a:schemeClr val="dk1"/>
              </a:buClr>
              <a:buFont typeface="Arial"/>
              <a:buNone/>
              <a:defRPr/>
            </a:lvl4pPr>
            <a:lvl5pPr algn="l" rtl="0" marR="0" indent="0" marL="0">
              <a:lnSpc>
                <a:spcPct val="100000"/>
              </a:lnSpc>
              <a:spcBef>
                <a:spcPts val="360"/>
              </a:spcBef>
              <a:spcAft>
                <a:spcPts val="0"/>
              </a:spcAft>
              <a:buClr>
                <a:schemeClr val="dk1"/>
              </a:buClr>
              <a:buFont typeface="Arial"/>
              <a:buNone/>
              <a:defRPr/>
            </a:lvl5pPr>
            <a:lvl6pPr algn="l" rtl="0" marR="0" indent="0" marL="0">
              <a:lnSpc>
                <a:spcPct val="100000"/>
              </a:lnSpc>
              <a:spcBef>
                <a:spcPts val="360"/>
              </a:spcBef>
              <a:spcAft>
                <a:spcPts val="0"/>
              </a:spcAft>
              <a:buClr>
                <a:schemeClr val="dk1"/>
              </a:buClr>
              <a:buFont typeface="Arial"/>
              <a:buNone/>
              <a:defRPr/>
            </a:lvl6pPr>
            <a:lvl7pPr algn="l" rtl="0" marR="0" indent="0" marL="0">
              <a:lnSpc>
                <a:spcPct val="100000"/>
              </a:lnSpc>
              <a:spcBef>
                <a:spcPts val="360"/>
              </a:spcBef>
              <a:spcAft>
                <a:spcPts val="0"/>
              </a:spcAft>
              <a:buClr>
                <a:schemeClr val="dk1"/>
              </a:buClr>
              <a:buFont typeface="Arial"/>
              <a:buNone/>
              <a:defRPr/>
            </a:lvl7pPr>
            <a:lvl8pPr algn="l" rtl="0" marR="0" indent="0" marL="0">
              <a:lnSpc>
                <a:spcPct val="100000"/>
              </a:lnSpc>
              <a:spcBef>
                <a:spcPts val="360"/>
              </a:spcBef>
              <a:spcAft>
                <a:spcPts val="0"/>
              </a:spcAft>
              <a:buClr>
                <a:schemeClr val="dk1"/>
              </a:buClr>
              <a:buFont typeface="Arial"/>
              <a:buNone/>
              <a:defRPr/>
            </a:lvl8pPr>
            <a:lvl9pPr algn="l" rtl="0" marR="0" indent="0" marL="0">
              <a:lnSpc>
                <a:spcPct val="100000"/>
              </a:lnSpc>
              <a:spcBef>
                <a:spcPts val="360"/>
              </a:spcBef>
              <a:spcAft>
                <a:spcPts val="0"/>
              </a:spcAft>
              <a:buClr>
                <a:schemeClr val="dk1"/>
              </a:buClr>
              <a:buFont typeface="Arial"/>
              <a:buNone/>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http://www.tutorialspoint.com/jquery/selector-element-id.htm" Type="http://schemas.openxmlformats.org/officeDocument/2006/relationships/hyperlink" TargetMode="External" Id="rId4"/><Relationship Target="http://www.tutorialspoint.com/jquery/selector-element-name.htm" Type="http://schemas.openxmlformats.org/officeDocument/2006/relationships/hyperlink" TargetMode="External" Id="rId3"/><Relationship Target="http://www.tutorialspoint.com/jquery/selector-universal.htm" Type="http://schemas.openxmlformats.org/officeDocument/2006/relationships/hyperlink" TargetMode="External" Id="rId6"/><Relationship Target="http://www.tutorialspoint.com/jquery/selector-element-class.htm" Type="http://schemas.openxmlformats.org/officeDocument/2006/relationships/hyperlink" TargetMode="External" Id="rId5"/><Relationship Target="http://www.tutorialspoint.com/jquery/selector-multiple-elements.htm" Type="http://schemas.openxmlformats.org/officeDocument/2006/relationships/hyperlink" TargetMode="External" Id="rId7"/></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 Target="http://api.jquery.com/jquery.each/" Type="http://schemas.openxmlformats.org/officeDocument/2006/relationships/hyperlink" TargetMode="External" Id="rId3"/></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http://jquery.com/download/" Type="http://schemas.openxmlformats.org/officeDocument/2006/relationships/hyperlink" TargetMode="External"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ctrTitle"/>
          </p:nvPr>
        </p:nvSpPr>
        <p:spPr>
          <a:xfrm>
            <a:off y="473108" x="685800"/>
            <a:ext cy="2842199" cx="77724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7200" lang="en" i="0">
                <a:solidFill>
                  <a:schemeClr val="dk2"/>
                </a:solidFill>
                <a:latin typeface="Arial"/>
                <a:ea typeface="Arial"/>
                <a:cs typeface="Arial"/>
                <a:sym typeface="Arial"/>
                <a:rtl val="0"/>
              </a:rPr>
              <a:t>JQuery</a:t>
            </a:r>
          </a:p>
        </p:txBody>
      </p:sp>
      <p:sp>
        <p:nvSpPr>
          <p:cNvPr id="35" name="Shape 35"/>
          <p:cNvSpPr txBox="1"/>
          <p:nvPr>
            <p:ph idx="1" type="subTitle"/>
          </p:nvPr>
        </p:nvSpPr>
        <p:spPr>
          <a:xfrm>
            <a:off y="3896921" x="685800"/>
            <a:ext cy="460800" cx="7772400"/>
          </a:xfrm>
          <a:prstGeom prst="rect">
            <a:avLst/>
          </a:prstGeom>
          <a:noFill/>
          <a:ln>
            <a:noFill/>
          </a:ln>
        </p:spPr>
        <p:txBody>
          <a:bodyPr bIns="91425" rIns="91425" lIns="91425" tIns="91425" anchor="ctr"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Class </a:t>
            </a:r>
            <a:r>
              <a:rPr sz="3000" lang="en">
                <a:solidFill>
                  <a:schemeClr val="dk1"/>
                </a:solidFill>
                <a:rtl val="0"/>
              </a:rPr>
              <a:t>2</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How to use selectors</a:t>
            </a:r>
          </a:p>
        </p:txBody>
      </p:sp>
      <p:sp>
        <p:nvSpPr>
          <p:cNvPr id="91" name="Shape 9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just" rtl="0" lvl="0" marR="0" indent="0" marL="0">
              <a:lnSpc>
                <a:spcPct val="11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 selectors are very useful and would be required at every step while using jQuery. They get the exact element that you want from your HTML document. Following table lists down few basic selectors and explains them with examples. Similar to above syntax and examples, following examples would give you understanding on using different type of other useful selectors.</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graphicFrame>
        <p:nvGraphicFramePr>
          <p:cNvPr id="92" name="Shape 92"/>
          <p:cNvGraphicFramePr/>
          <p:nvPr/>
        </p:nvGraphicFramePr>
        <p:xfrm>
          <a:off y="2789425" x="1875600"/>
          <a:ext cy="3000000" cx="3000000"/>
        </p:xfrm>
        <a:graphic>
          <a:graphicData uri="http://schemas.openxmlformats.org/drawingml/2006/table">
            <a:tbl>
              <a:tblPr>
                <a:noFill/>
                <a:tableStyleId>{95F2CDD1-4584-498D-860C-50C596412A44}</a:tableStyleId>
              </a:tblPr>
              <a:tblGrid>
                <a:gridCol w="2235200"/>
                <a:gridCol w="3292475"/>
              </a:tblGrid>
              <a:tr h="12700">
                <a:tc>
                  <a:txBody>
                    <a:bodyPr>
                      <a:noAutofit/>
                    </a:bodyPr>
                    <a:lstStyle/>
                    <a:p>
                      <a:pPr algn="l" rtl="0" lvl="0" marR="0" indent="0" marL="0">
                        <a:lnSpc>
                          <a:spcPct val="115000"/>
                        </a:lnSpc>
                        <a:spcBef>
                          <a:spcPts val="0"/>
                        </a:spcBef>
                        <a:spcAft>
                          <a:spcPts val="0"/>
                        </a:spcAft>
                        <a:buClr>
                          <a:srgbClr val="000000"/>
                        </a:buClr>
                        <a:buSzPct val="25000"/>
                        <a:buFont typeface="Verdana"/>
                        <a:buNone/>
                      </a:pPr>
                      <a:r>
                        <a:rPr strike="noStrike" u="none" cap="none" baseline="0" sz="800" lang="en">
                          <a:latin typeface="Verdana"/>
                          <a:ea typeface="Verdana"/>
                          <a:cs typeface="Verdana"/>
                          <a:sym typeface="Verdana"/>
                          <a:rtl val="0"/>
                        </a:rPr>
                        <a:t>Selector</a:t>
                      </a:r>
                    </a:p>
                  </a:txBody>
                  <a:tcPr marR="63500" marB="63500" marT="63500" marL="63500">
                    <a:solidFill>
                      <a:srgbClr val="CDCDCD"/>
                    </a:solidFill>
                  </a:tcPr>
                </a:tc>
                <a:tc>
                  <a:txBody>
                    <a:bodyPr>
                      <a:noAutofit/>
                    </a:bodyPr>
                    <a:lstStyle/>
                    <a:p>
                      <a:pPr algn="l" rtl="0" lvl="0" marR="0" indent="0" marL="0">
                        <a:lnSpc>
                          <a:spcPct val="115000"/>
                        </a:lnSpc>
                        <a:spcBef>
                          <a:spcPts val="0"/>
                        </a:spcBef>
                        <a:spcAft>
                          <a:spcPts val="0"/>
                        </a:spcAft>
                        <a:buClr>
                          <a:srgbClr val="000000"/>
                        </a:buClr>
                        <a:buSzPct val="25000"/>
                        <a:buFont typeface="Verdana"/>
                        <a:buNone/>
                      </a:pPr>
                      <a:r>
                        <a:rPr strike="noStrike" u="none" cap="none" baseline="0" sz="800" lang="en">
                          <a:latin typeface="Verdana"/>
                          <a:ea typeface="Verdana"/>
                          <a:cs typeface="Verdana"/>
                          <a:sym typeface="Verdana"/>
                          <a:rtl val="0"/>
                        </a:rPr>
                        <a:t>Description</a:t>
                      </a:r>
                    </a:p>
                  </a:txBody>
                  <a:tcPr marR="63500" marB="63500" marT="63500" marL="63500">
                    <a:solidFill>
                      <a:srgbClr val="CDCDCD"/>
                    </a:solidFill>
                  </a:tcPr>
                </a:tc>
              </a:tr>
              <a:tr h="12700">
                <a:tc>
                  <a:txBody>
                    <a:bodyPr>
                      <a:noAutofit/>
                    </a:bodyPr>
                    <a:lstStyle/>
                    <a:p>
                      <a:pPr algn="l" rtl="0" lvl="0" marR="0" indent="0" marL="0">
                        <a:lnSpc>
                          <a:spcPct val="115000"/>
                        </a:lnSpc>
                        <a:spcBef>
                          <a:spcPts val="0"/>
                        </a:spcBef>
                        <a:spcAft>
                          <a:spcPts val="0"/>
                        </a:spcAft>
                        <a:buClr>
                          <a:srgbClr val="900B09"/>
                        </a:buClr>
                        <a:buSzPct val="25000"/>
                        <a:buFont typeface="Verdana"/>
                        <a:buNone/>
                      </a:pPr>
                      <a:r>
                        <a:rPr strike="noStrike" u="sng" cap="none" baseline="0" sz="800" lang="en">
                          <a:solidFill>
                            <a:schemeClr val="hlink"/>
                          </a:solidFill>
                          <a:latin typeface="Verdana"/>
                          <a:ea typeface="Verdana"/>
                          <a:cs typeface="Verdana"/>
                          <a:sym typeface="Verdana"/>
                          <a:hlinkClick r:id="rId3"/>
                          <a:rtl val="0"/>
                        </a:rPr>
                        <a:t>Name</a:t>
                      </a:r>
                    </a:p>
                  </a:txBody>
                  <a:tcPr marR="63500" marB="63500" marT="63500" marL="63500"/>
                </a:tc>
                <a:tc>
                  <a:txBody>
                    <a:bodyPr>
                      <a:noAutofit/>
                    </a:bodyPr>
                    <a:lstStyle/>
                    <a:p>
                      <a:pPr algn="l" rtl="0" lvl="0" marR="0" indent="0" marL="0">
                        <a:lnSpc>
                          <a:spcPct val="115000"/>
                        </a:lnSpc>
                        <a:spcBef>
                          <a:spcPts val="0"/>
                        </a:spcBef>
                        <a:spcAft>
                          <a:spcPts val="0"/>
                        </a:spcAft>
                        <a:buClr>
                          <a:srgbClr val="000000"/>
                        </a:buClr>
                        <a:buSzPct val="25000"/>
                        <a:buFont typeface="Verdana"/>
                        <a:buNone/>
                      </a:pPr>
                      <a:r>
                        <a:rPr strike="noStrike" u="none" cap="none" baseline="0" sz="800" lang="en">
                          <a:latin typeface="Verdana"/>
                          <a:ea typeface="Verdana"/>
                          <a:cs typeface="Verdana"/>
                          <a:sym typeface="Verdana"/>
                          <a:rtl val="0"/>
                        </a:rPr>
                        <a:t>Selects all elements which match with the given element </a:t>
                      </a:r>
                      <a:r>
                        <a:rPr strike="noStrike" u="none" b="1" cap="none" baseline="0" sz="800" lang="en">
                          <a:latin typeface="Verdana"/>
                          <a:ea typeface="Verdana"/>
                          <a:cs typeface="Verdana"/>
                          <a:sym typeface="Verdana"/>
                          <a:rtl val="0"/>
                        </a:rPr>
                        <a:t>Name</a:t>
                      </a:r>
                      <a:r>
                        <a:rPr strike="noStrike" u="none" cap="none" baseline="0" sz="800" lang="en">
                          <a:latin typeface="Verdana"/>
                          <a:ea typeface="Verdana"/>
                          <a:cs typeface="Verdana"/>
                          <a:sym typeface="Verdana"/>
                          <a:rtl val="0"/>
                        </a:rPr>
                        <a:t>.</a:t>
                      </a:r>
                    </a:p>
                  </a:txBody>
                  <a:tcPr marR="63500" marB="63500" marT="63500" marL="63500"/>
                </a:tc>
              </a:tr>
              <a:tr h="12700">
                <a:tc>
                  <a:txBody>
                    <a:bodyPr>
                      <a:noAutofit/>
                    </a:bodyPr>
                    <a:lstStyle/>
                    <a:p>
                      <a:pPr algn="l" rtl="0" lvl="0" marR="0" indent="0" marL="0">
                        <a:lnSpc>
                          <a:spcPct val="115000"/>
                        </a:lnSpc>
                        <a:spcBef>
                          <a:spcPts val="0"/>
                        </a:spcBef>
                        <a:spcAft>
                          <a:spcPts val="0"/>
                        </a:spcAft>
                        <a:buClr>
                          <a:srgbClr val="900B09"/>
                        </a:buClr>
                        <a:buSzPct val="25000"/>
                        <a:buFont typeface="Verdana"/>
                        <a:buNone/>
                      </a:pPr>
                      <a:r>
                        <a:rPr strike="noStrike" u="sng" cap="none" baseline="0" sz="800" lang="en">
                          <a:solidFill>
                            <a:schemeClr val="hlink"/>
                          </a:solidFill>
                          <a:latin typeface="Verdana"/>
                          <a:ea typeface="Verdana"/>
                          <a:cs typeface="Verdana"/>
                          <a:sym typeface="Verdana"/>
                          <a:hlinkClick r:id="rId4"/>
                          <a:rtl val="0"/>
                        </a:rPr>
                        <a:t>#ID</a:t>
                      </a:r>
                    </a:p>
                  </a:txBody>
                  <a:tcPr marR="63500" marB="63500" marT="63500" marL="63500"/>
                </a:tc>
                <a:tc>
                  <a:txBody>
                    <a:bodyPr>
                      <a:noAutofit/>
                    </a:bodyPr>
                    <a:lstStyle/>
                    <a:p>
                      <a:pPr algn="l" rtl="0" lvl="0" marR="0" indent="0" marL="0">
                        <a:lnSpc>
                          <a:spcPct val="115000"/>
                        </a:lnSpc>
                        <a:spcBef>
                          <a:spcPts val="0"/>
                        </a:spcBef>
                        <a:spcAft>
                          <a:spcPts val="0"/>
                        </a:spcAft>
                        <a:buClr>
                          <a:srgbClr val="000000"/>
                        </a:buClr>
                        <a:buSzPct val="25000"/>
                        <a:buFont typeface="Verdana"/>
                        <a:buNone/>
                      </a:pPr>
                      <a:r>
                        <a:rPr strike="noStrike" u="none" cap="none" baseline="0" sz="800" lang="en">
                          <a:latin typeface="Verdana"/>
                          <a:ea typeface="Verdana"/>
                          <a:cs typeface="Verdana"/>
                          <a:sym typeface="Verdana"/>
                          <a:rtl val="0"/>
                        </a:rPr>
                        <a:t>Selects a single element which matches with the given </a:t>
                      </a:r>
                      <a:r>
                        <a:rPr strike="noStrike" u="none" b="1" cap="none" baseline="0" sz="800" lang="en">
                          <a:latin typeface="Verdana"/>
                          <a:ea typeface="Verdana"/>
                          <a:cs typeface="Verdana"/>
                          <a:sym typeface="Verdana"/>
                          <a:rtl val="0"/>
                        </a:rPr>
                        <a:t>ID</a:t>
                      </a:r>
                    </a:p>
                  </a:txBody>
                  <a:tcPr marR="63500" marB="63500" marT="63500" marL="63500"/>
                </a:tc>
              </a:tr>
              <a:tr h="12700">
                <a:tc>
                  <a:txBody>
                    <a:bodyPr>
                      <a:noAutofit/>
                    </a:bodyPr>
                    <a:lstStyle/>
                    <a:p>
                      <a:pPr algn="l" rtl="0" lvl="0" marR="0" indent="0" marL="0">
                        <a:lnSpc>
                          <a:spcPct val="115000"/>
                        </a:lnSpc>
                        <a:spcBef>
                          <a:spcPts val="0"/>
                        </a:spcBef>
                        <a:spcAft>
                          <a:spcPts val="0"/>
                        </a:spcAft>
                        <a:buClr>
                          <a:srgbClr val="900B09"/>
                        </a:buClr>
                        <a:buSzPct val="25000"/>
                        <a:buFont typeface="Verdana"/>
                        <a:buNone/>
                      </a:pPr>
                      <a:r>
                        <a:rPr strike="noStrike" u="sng" cap="none" baseline="0" sz="800" lang="en">
                          <a:solidFill>
                            <a:schemeClr val="hlink"/>
                          </a:solidFill>
                          <a:latin typeface="Verdana"/>
                          <a:ea typeface="Verdana"/>
                          <a:cs typeface="Verdana"/>
                          <a:sym typeface="Verdana"/>
                          <a:hlinkClick r:id="rId5"/>
                          <a:rtl val="0"/>
                        </a:rPr>
                        <a:t>.Class</a:t>
                      </a:r>
                    </a:p>
                  </a:txBody>
                  <a:tcPr marR="63500" marB="63500" marT="63500" marL="63500"/>
                </a:tc>
                <a:tc>
                  <a:txBody>
                    <a:bodyPr>
                      <a:noAutofit/>
                    </a:bodyPr>
                    <a:lstStyle/>
                    <a:p>
                      <a:pPr algn="l" rtl="0" lvl="0" marR="0" indent="0" marL="0">
                        <a:lnSpc>
                          <a:spcPct val="115000"/>
                        </a:lnSpc>
                        <a:spcBef>
                          <a:spcPts val="0"/>
                        </a:spcBef>
                        <a:spcAft>
                          <a:spcPts val="0"/>
                        </a:spcAft>
                        <a:buClr>
                          <a:srgbClr val="000000"/>
                        </a:buClr>
                        <a:buSzPct val="25000"/>
                        <a:buFont typeface="Verdana"/>
                        <a:buNone/>
                      </a:pPr>
                      <a:r>
                        <a:rPr strike="noStrike" u="none" cap="none" baseline="0" sz="800" lang="en">
                          <a:latin typeface="Verdana"/>
                          <a:ea typeface="Verdana"/>
                          <a:cs typeface="Verdana"/>
                          <a:sym typeface="Verdana"/>
                          <a:rtl val="0"/>
                        </a:rPr>
                        <a:t>Selects all elements which match with the given </a:t>
                      </a:r>
                      <a:r>
                        <a:rPr strike="noStrike" u="none" b="1" cap="none" baseline="0" sz="800" lang="en">
                          <a:latin typeface="Verdana"/>
                          <a:ea typeface="Verdana"/>
                          <a:cs typeface="Verdana"/>
                          <a:sym typeface="Verdana"/>
                          <a:rtl val="0"/>
                        </a:rPr>
                        <a:t>Class</a:t>
                      </a:r>
                      <a:r>
                        <a:rPr strike="noStrike" u="none" cap="none" baseline="0" sz="800" lang="en">
                          <a:latin typeface="Verdana"/>
                          <a:ea typeface="Verdana"/>
                          <a:cs typeface="Verdana"/>
                          <a:sym typeface="Verdana"/>
                          <a:rtl val="0"/>
                        </a:rPr>
                        <a:t>.</a:t>
                      </a:r>
                    </a:p>
                  </a:txBody>
                  <a:tcPr marR="63500" marB="63500" marT="63500" marL="63500"/>
                </a:tc>
              </a:tr>
              <a:tr h="12700">
                <a:tc>
                  <a:txBody>
                    <a:bodyPr>
                      <a:noAutofit/>
                    </a:bodyPr>
                    <a:lstStyle/>
                    <a:p>
                      <a:pPr algn="l" rtl="0" lvl="0" marR="0" indent="0" marL="0">
                        <a:lnSpc>
                          <a:spcPct val="115000"/>
                        </a:lnSpc>
                        <a:spcBef>
                          <a:spcPts val="0"/>
                        </a:spcBef>
                        <a:spcAft>
                          <a:spcPts val="0"/>
                        </a:spcAft>
                        <a:buClr>
                          <a:srgbClr val="900B09"/>
                        </a:buClr>
                        <a:buSzPct val="25000"/>
                        <a:buFont typeface="Verdana"/>
                        <a:buNone/>
                      </a:pPr>
                      <a:r>
                        <a:rPr strike="noStrike" u="sng" cap="none" baseline="0" sz="800" lang="en">
                          <a:solidFill>
                            <a:schemeClr val="hlink"/>
                          </a:solidFill>
                          <a:latin typeface="Verdana"/>
                          <a:ea typeface="Verdana"/>
                          <a:cs typeface="Verdana"/>
                          <a:sym typeface="Verdana"/>
                          <a:hlinkClick r:id="rId6"/>
                          <a:rtl val="0"/>
                        </a:rPr>
                        <a:t>Universal (*)</a:t>
                      </a:r>
                    </a:p>
                  </a:txBody>
                  <a:tcPr marR="63500" marB="63500" marT="63500" marL="63500"/>
                </a:tc>
                <a:tc>
                  <a:txBody>
                    <a:bodyPr>
                      <a:noAutofit/>
                    </a:bodyPr>
                    <a:lstStyle/>
                    <a:p>
                      <a:pPr algn="l" rtl="0" lvl="0" marR="0" indent="0" marL="0">
                        <a:lnSpc>
                          <a:spcPct val="115000"/>
                        </a:lnSpc>
                        <a:spcBef>
                          <a:spcPts val="0"/>
                        </a:spcBef>
                        <a:spcAft>
                          <a:spcPts val="0"/>
                        </a:spcAft>
                        <a:buClr>
                          <a:srgbClr val="000000"/>
                        </a:buClr>
                        <a:buSzPct val="25000"/>
                        <a:buFont typeface="Verdana"/>
                        <a:buNone/>
                      </a:pPr>
                      <a:r>
                        <a:rPr strike="noStrike" u="none" cap="none" baseline="0" sz="800" lang="en">
                          <a:latin typeface="Verdana"/>
                          <a:ea typeface="Verdana"/>
                          <a:cs typeface="Verdana"/>
                          <a:sym typeface="Verdana"/>
                          <a:rtl val="0"/>
                        </a:rPr>
                        <a:t>Selects all elements available in a DOM.</a:t>
                      </a:r>
                    </a:p>
                  </a:txBody>
                  <a:tcPr marR="63500" marB="63500" marT="63500" marL="63500"/>
                </a:tc>
              </a:tr>
              <a:tr h="12700">
                <a:tc>
                  <a:txBody>
                    <a:bodyPr>
                      <a:noAutofit/>
                    </a:bodyPr>
                    <a:lstStyle/>
                    <a:p>
                      <a:pPr algn="l" rtl="0" lvl="0" marR="0" indent="0" marL="0">
                        <a:lnSpc>
                          <a:spcPct val="115000"/>
                        </a:lnSpc>
                        <a:spcBef>
                          <a:spcPts val="0"/>
                        </a:spcBef>
                        <a:spcAft>
                          <a:spcPts val="0"/>
                        </a:spcAft>
                        <a:buClr>
                          <a:srgbClr val="900B09"/>
                        </a:buClr>
                        <a:buSzPct val="25000"/>
                        <a:buFont typeface="Verdana"/>
                        <a:buNone/>
                      </a:pPr>
                      <a:r>
                        <a:rPr strike="noStrike" u="sng" cap="none" baseline="0" sz="800" lang="en">
                          <a:solidFill>
                            <a:schemeClr val="hlink"/>
                          </a:solidFill>
                          <a:latin typeface="Verdana"/>
                          <a:ea typeface="Verdana"/>
                          <a:cs typeface="Verdana"/>
                          <a:sym typeface="Verdana"/>
                          <a:hlinkClick r:id="rId7"/>
                          <a:rtl val="0"/>
                        </a:rPr>
                        <a:t>Multiple Elements E, F, G</a:t>
                      </a:r>
                    </a:p>
                  </a:txBody>
                  <a:tcPr marR="63500" marB="63500" marT="63500" marL="63500"/>
                </a:tc>
                <a:tc>
                  <a:txBody>
                    <a:bodyPr>
                      <a:noAutofit/>
                    </a:bodyPr>
                    <a:lstStyle/>
                    <a:p>
                      <a:pPr algn="l" rtl="0" lvl="0" marR="0" indent="0" marL="0">
                        <a:lnSpc>
                          <a:spcPct val="115000"/>
                        </a:lnSpc>
                        <a:spcBef>
                          <a:spcPts val="0"/>
                        </a:spcBef>
                        <a:spcAft>
                          <a:spcPts val="0"/>
                        </a:spcAft>
                        <a:buClr>
                          <a:srgbClr val="000000"/>
                        </a:buClr>
                        <a:buSzPct val="25000"/>
                        <a:buFont typeface="Verdana"/>
                        <a:buNone/>
                      </a:pPr>
                      <a:r>
                        <a:rPr strike="noStrike" u="none" cap="none" baseline="0" sz="800" lang="en">
                          <a:latin typeface="Verdana"/>
                          <a:ea typeface="Verdana"/>
                          <a:cs typeface="Verdana"/>
                          <a:sym typeface="Verdana"/>
                          <a:rtl val="0"/>
                        </a:rPr>
                        <a:t>Selects the combined results of all the specified selectors </a:t>
                      </a:r>
                      <a:r>
                        <a:rPr strike="noStrike" u="none" b="1" cap="none" baseline="0" sz="800" lang="en">
                          <a:latin typeface="Verdana"/>
                          <a:ea typeface="Verdana"/>
                          <a:cs typeface="Verdana"/>
                          <a:sym typeface="Verdana"/>
                          <a:rtl val="0"/>
                        </a:rPr>
                        <a:t>E, F</a:t>
                      </a:r>
                      <a:r>
                        <a:rPr strike="noStrike" u="none" cap="none" baseline="0" sz="800" lang="en">
                          <a:latin typeface="Verdana"/>
                          <a:ea typeface="Verdana"/>
                          <a:cs typeface="Verdana"/>
                          <a:sym typeface="Verdana"/>
                          <a:rtl val="0"/>
                        </a:rPr>
                        <a:t> or </a:t>
                      </a:r>
                      <a:r>
                        <a:rPr strike="noStrike" u="none" b="1" cap="none" baseline="0" sz="800" lang="en">
                          <a:latin typeface="Verdana"/>
                          <a:ea typeface="Verdana"/>
                          <a:cs typeface="Verdana"/>
                          <a:sym typeface="Verdana"/>
                          <a:rtl val="0"/>
                        </a:rPr>
                        <a:t>G</a:t>
                      </a:r>
                      <a:r>
                        <a:rPr strike="noStrike" u="none" cap="none" baseline="0" sz="800" lang="en">
                          <a:latin typeface="Verdana"/>
                          <a:ea typeface="Verdana"/>
                          <a:cs typeface="Verdana"/>
                          <a:sym typeface="Verdana"/>
                          <a:rtl val="0"/>
                        </a:rPr>
                        <a:t>.</a:t>
                      </a:r>
                    </a:p>
                  </a:txBody>
                  <a:tcPr marR="63500" marB="63500" marT="63500" marL="63500"/>
                </a:tc>
              </a:tr>
            </a:tbl>
          </a:graphicData>
        </a:graphic>
      </p:graphicFrame>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sz="3600" lang="en">
                <a:solidFill>
                  <a:srgbClr val="A61C00"/>
                </a:solidFill>
              </a:rPr>
              <a:t>$(html element)</a:t>
            </a:r>
          </a:p>
        </p:txBody>
      </p:sp>
      <p:sp>
        <p:nvSpPr>
          <p:cNvPr id="98" name="Shape 9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100" lang="en">
                <a:latin typeface="Consolas"/>
                <a:ea typeface="Consolas"/>
                <a:cs typeface="Consolas"/>
                <a:sym typeface="Consolas"/>
              </a:rPr>
              <a:t>$(document).ready(function(){</a:t>
            </a:r>
          </a:p>
          <a:p>
            <a:pPr rtl="0">
              <a:spcBef>
                <a:spcPts val="0"/>
              </a:spcBef>
              <a:buNone/>
            </a:pPr>
            <a:r>
              <a:rPr sz="1100" lang="en">
                <a:latin typeface="Consolas"/>
                <a:ea typeface="Consolas"/>
                <a:cs typeface="Consolas"/>
                <a:sym typeface="Consolas"/>
              </a:rPr>
              <a:t>	$("button").click(function(){</a:t>
            </a:r>
          </a:p>
          <a:p>
            <a:pPr rtl="0">
              <a:spcBef>
                <a:spcPts val="0"/>
              </a:spcBef>
              <a:buNone/>
            </a:pPr>
            <a:r>
              <a:rPr sz="1100" lang="en">
                <a:latin typeface="Consolas"/>
                <a:ea typeface="Consolas"/>
                <a:cs typeface="Consolas"/>
                <a:sym typeface="Consolas"/>
              </a:rPr>
              <a:t>		$("p").hide();</a:t>
            </a:r>
          </a:p>
          <a:p>
            <a:pPr rtl="0">
              <a:spcBef>
                <a:spcPts val="0"/>
              </a:spcBef>
              <a:buNone/>
            </a:pPr>
            <a:r>
              <a:rPr sz="1100" lang="en">
                <a:latin typeface="Consolas"/>
                <a:ea typeface="Consolas"/>
                <a:cs typeface="Consolas"/>
                <a:sym typeface="Consolas"/>
              </a:rPr>
              <a:t>	});</a:t>
            </a:r>
          </a:p>
          <a:p>
            <a:pPr>
              <a:spcBef>
                <a:spcPts val="0"/>
              </a:spcBef>
              <a:buNone/>
            </a:pPr>
            <a:r>
              <a:rPr sz="1100" lang="en">
                <a:latin typeface="Consolas"/>
                <a:ea typeface="Consolas"/>
                <a:cs typeface="Consolas"/>
                <a:sym typeface="Consolas"/>
              </a:rPr>
              <a: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sz="3600" lang="en">
                <a:solidFill>
                  <a:srgbClr val="A61C00"/>
                </a:solidFill>
              </a:rPr>
              <a:t>$(some ID)</a:t>
            </a:r>
          </a:p>
        </p:txBody>
      </p:sp>
      <p:sp>
        <p:nvSpPr>
          <p:cNvPr id="104" name="Shape 10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100" lang="en">
                <a:latin typeface="Consolas"/>
                <a:ea typeface="Consolas"/>
                <a:cs typeface="Consolas"/>
                <a:sym typeface="Consolas"/>
              </a:rPr>
              <a:t>$(document).ready(function(){</a:t>
            </a:r>
          </a:p>
          <a:p>
            <a:pPr rtl="0">
              <a:spcBef>
                <a:spcPts val="0"/>
              </a:spcBef>
              <a:buNone/>
            </a:pPr>
            <a:r>
              <a:rPr sz="1100" lang="en">
                <a:latin typeface="Consolas"/>
                <a:ea typeface="Consolas"/>
                <a:cs typeface="Consolas"/>
                <a:sym typeface="Consolas"/>
              </a:rPr>
              <a:t>	$("button").click(function(){</a:t>
            </a:r>
          </a:p>
          <a:p>
            <a:pPr rtl="0">
              <a:spcBef>
                <a:spcPts val="0"/>
              </a:spcBef>
              <a:buNone/>
            </a:pPr>
            <a:r>
              <a:rPr sz="1100" lang="en">
                <a:latin typeface="Consolas"/>
                <a:ea typeface="Consolas"/>
                <a:cs typeface="Consolas"/>
                <a:sym typeface="Consolas"/>
              </a:rPr>
              <a:t>		$("#test").hide();</a:t>
            </a:r>
          </a:p>
          <a:p>
            <a:pPr rtl="0">
              <a:spcBef>
                <a:spcPts val="0"/>
              </a:spcBef>
              <a:buNone/>
            </a:pPr>
            <a:r>
              <a:rPr sz="1100" lang="en">
                <a:latin typeface="Consolas"/>
                <a:ea typeface="Consolas"/>
                <a:cs typeface="Consolas"/>
                <a:sym typeface="Consolas"/>
              </a:rPr>
              <a:t>	});</a:t>
            </a:r>
          </a:p>
          <a:p>
            <a:pPr>
              <a:spcBef>
                <a:spcPts val="0"/>
              </a:spcBef>
              <a:buNone/>
            </a:pPr>
            <a:r>
              <a:rPr sz="1100" lang="en">
                <a:latin typeface="Consolas"/>
                <a:ea typeface="Consolas"/>
                <a:cs typeface="Consolas"/>
                <a:sym typeface="Consolas"/>
              </a:rPr>
              <a: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y="0" x="0"/>
          <a:ext cy="0" cx="0"/>
          <a:chOff y="0" x="0"/>
          <a:chExt cy="0" cx="0"/>
        </a:xfrm>
      </p:grpSpPr>
      <p:sp>
        <p:nvSpPr>
          <p:cNvPr id="109" name="Shape 109"/>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sz="3600" lang="en"/>
              <a:t>$(some class)</a:t>
            </a:r>
          </a:p>
        </p:txBody>
      </p:sp>
      <p:sp>
        <p:nvSpPr>
          <p:cNvPr id="110" name="Shape 11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100" lang="en">
                <a:latin typeface="Consolas"/>
                <a:ea typeface="Consolas"/>
                <a:cs typeface="Consolas"/>
                <a:sym typeface="Consolas"/>
              </a:rPr>
              <a:t>$(document).ready(function(){</a:t>
            </a:r>
          </a:p>
          <a:p>
            <a:pPr rtl="0">
              <a:spcBef>
                <a:spcPts val="0"/>
              </a:spcBef>
              <a:buNone/>
            </a:pPr>
            <a:r>
              <a:rPr sz="1100" lang="en">
                <a:latin typeface="Consolas"/>
                <a:ea typeface="Consolas"/>
                <a:cs typeface="Consolas"/>
                <a:sym typeface="Consolas"/>
              </a:rPr>
              <a:t>	$("button").click(function(){</a:t>
            </a:r>
          </a:p>
          <a:p>
            <a:pPr rtl="0">
              <a:spcBef>
                <a:spcPts val="0"/>
              </a:spcBef>
              <a:buNone/>
            </a:pPr>
            <a:r>
              <a:rPr sz="1100" lang="en">
                <a:latin typeface="Consolas"/>
                <a:ea typeface="Consolas"/>
                <a:cs typeface="Consolas"/>
                <a:sym typeface="Consolas"/>
              </a:rPr>
              <a:t>		$(".test").hide();</a:t>
            </a:r>
          </a:p>
          <a:p>
            <a:pPr rtl="0">
              <a:spcBef>
                <a:spcPts val="0"/>
              </a:spcBef>
              <a:buNone/>
            </a:pPr>
            <a:r>
              <a:rPr sz="1100" lang="en">
                <a:latin typeface="Consolas"/>
                <a:ea typeface="Consolas"/>
                <a:cs typeface="Consolas"/>
                <a:sym typeface="Consolas"/>
              </a:rPr>
              <a:t>	});</a:t>
            </a:r>
          </a:p>
          <a:p>
            <a:pPr>
              <a:spcBef>
                <a:spcPts val="0"/>
              </a:spcBef>
              <a:buNone/>
            </a:pPr>
            <a:r>
              <a:rPr sz="1100" lang="en">
                <a:latin typeface="Consolas"/>
                <a:ea typeface="Consolas"/>
                <a:cs typeface="Consolas"/>
                <a:sym typeface="Consolas"/>
              </a:rPr>
              <a: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y="0" x="0"/>
          <a:ext cy="0" cx="0"/>
          <a:chOff y="0" x="0"/>
          <a:chExt cy="0" cx="0"/>
        </a:xfrm>
      </p:grpSpPr>
      <p:sp>
        <p:nvSpPr>
          <p:cNvPr id="115" name="Shape 115"/>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The Tag Selector</a:t>
            </a:r>
          </a:p>
        </p:txBody>
      </p:sp>
      <p:sp>
        <p:nvSpPr>
          <p:cNvPr id="116" name="Shape 116"/>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ourier New"/>
              <a:buNone/>
            </a:pPr>
            <a:r>
              <a:rPr strike="noStrike" u="none" b="0" cap="none" baseline="0" sz="900" lang="en" i="0">
                <a:solidFill>
                  <a:srgbClr val="000000"/>
                </a:solidFill>
                <a:latin typeface="Courier New"/>
                <a:ea typeface="Courier New"/>
                <a:cs typeface="Courier New"/>
                <a:sym typeface="Courier New"/>
                <a:rtl val="0"/>
              </a:rPr>
              <a:t>&lt;html&gt;</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&lt;head&gt;</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&lt;title&gt;the title&lt;/title&gt;</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   &lt;script type="text/javascript" </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   src="/jquery/jquery-1.3.2.min.js"&gt;&lt;/script&gt;</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   </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   &lt;script type="text/javascript" language="javascript"&gt;</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   $(document).ready(function() {</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      var pars = $("p");</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      for( i=0; i&lt;pars.length; i++ ){</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         console.log("Found paragraph: " + pars[i].innerHTML);</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      }</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   });</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   &lt;/script&gt;</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&lt;/head&gt;</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&lt;body&gt;</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   &lt;div&gt;</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      &lt;p class="myclass"&gt;This is a paragraph.&lt;/p&gt;</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      &lt;p id="myid"&gt;This is second paragraph.&lt;/p&gt;</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      &lt;p&gt;This is third paragraph.&lt;/p&gt;</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   &lt;/div&gt;</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&lt;/body&gt;</a:t>
            </a:r>
            <a:br>
              <a:rPr strike="noStrike" u="none" b="0" cap="none" baseline="0" sz="900" lang="en" i="0">
                <a:solidFill>
                  <a:srgbClr val="000000"/>
                </a:solidFill>
                <a:latin typeface="Courier New"/>
                <a:ea typeface="Courier New"/>
                <a:cs typeface="Courier New"/>
                <a:sym typeface="Courier New"/>
                <a:rtl val="0"/>
              </a:rPr>
            </a:br>
            <a:r>
              <a:rPr strike="noStrike" u="none" b="0" cap="none" baseline="0" sz="900" lang="en" i="0">
                <a:solidFill>
                  <a:srgbClr val="000000"/>
                </a:solidFill>
                <a:latin typeface="Courier New"/>
                <a:ea typeface="Courier New"/>
                <a:cs typeface="Courier New"/>
                <a:sym typeface="Courier New"/>
                <a:rtl val="0"/>
              </a:rPr>
              <a:t>&lt;/html&gt;</a:t>
            </a:r>
            <a:br>
              <a:rPr strike="noStrike" u="none" b="0" cap="none" baseline="0" sz="900" lang="en" i="0">
                <a:solidFill>
                  <a:srgbClr val="000000"/>
                </a:solidFill>
                <a:latin typeface="Courier New"/>
                <a:ea typeface="Courier New"/>
                <a:cs typeface="Courier New"/>
                <a:sym typeface="Courier New"/>
                <a:rtl val="0"/>
              </a:rPr>
            </a:b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JQuery Selector Flexibility</a:t>
            </a:r>
          </a:p>
        </p:txBody>
      </p:sp>
      <p:sp>
        <p:nvSpPr>
          <p:cNvPr id="122" name="Shape 122"/>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just" rtl="0" lvl="0" marR="0" indent="0" marL="0">
              <a:lnSpc>
                <a:spcPct val="11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Similar to above syntax and examples, following examples would give you understanding on using different type of other useful selectors:</a:t>
            </a:r>
          </a:p>
          <a:p>
            <a:pPr algn="just" rtl="0" lvl="0" marR="0" indent="0" marL="0">
              <a:lnSpc>
                <a:spcPct val="11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a:t>
            </a:r>
            <a:r>
              <a:rPr strike="noStrike" u="none" b="0" cap="none" baseline="0" sz="1400" lang="en" i="0">
                <a:solidFill>
                  <a:srgbClr val="000000"/>
                </a:solidFill>
                <a:latin typeface="Calibri"/>
                <a:ea typeface="Calibri"/>
                <a:cs typeface="Calibri"/>
                <a:sym typeface="Calibri"/>
                <a:rtl val="0"/>
              </a:rPr>
              <a:t> This selector selects all elements in the document.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$("p &gt; *"):</a:t>
            </a:r>
            <a:r>
              <a:rPr strike="noStrike" u="none" b="0" cap="none" baseline="0" sz="1400" lang="en" i="0">
                <a:solidFill>
                  <a:srgbClr val="000000"/>
                </a:solidFill>
                <a:latin typeface="Calibri"/>
                <a:ea typeface="Calibri"/>
                <a:cs typeface="Calibri"/>
                <a:sym typeface="Calibri"/>
                <a:rtl val="0"/>
              </a:rPr>
              <a:t> This selector selects all elements that are children of a paragraph element.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$("#specialID"):</a:t>
            </a:r>
            <a:r>
              <a:rPr strike="noStrike" u="none" b="0" cap="none" baseline="0" sz="1400" lang="en" i="0">
                <a:solidFill>
                  <a:srgbClr val="000000"/>
                </a:solidFill>
                <a:latin typeface="Calibri"/>
                <a:ea typeface="Calibri"/>
                <a:cs typeface="Calibri"/>
                <a:sym typeface="Calibri"/>
                <a:rtl val="0"/>
              </a:rPr>
              <a:t> This selector function gets the element with id="specialID".</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$(".specialClass"):</a:t>
            </a:r>
            <a:r>
              <a:rPr strike="noStrike" u="none" b="0" cap="none" baseline="0" sz="1400" lang="en" i="0">
                <a:solidFill>
                  <a:srgbClr val="000000"/>
                </a:solidFill>
                <a:latin typeface="Calibri"/>
                <a:ea typeface="Calibri"/>
                <a:cs typeface="Calibri"/>
                <a:sym typeface="Calibri"/>
                <a:rtl val="0"/>
              </a:rPr>
              <a:t> This selector gets all the elements that have the class of</a:t>
            </a:r>
            <a:r>
              <a:rPr strike="noStrike" u="none" b="0" cap="none" baseline="0" sz="1400" lang="en" i="1">
                <a:solidFill>
                  <a:srgbClr val="000000"/>
                </a:solidFill>
                <a:latin typeface="Calibri"/>
                <a:ea typeface="Calibri"/>
                <a:cs typeface="Calibri"/>
                <a:sym typeface="Calibri"/>
                <a:rtl val="0"/>
              </a:rPr>
              <a:t>specialClass</a:t>
            </a:r>
            <a:r>
              <a:rPr strike="noStrike" u="none" b="0" cap="none" baseline="0" sz="1400" lang="en" i="0">
                <a:solidFill>
                  <a:srgbClr val="000000"/>
                </a:solidFill>
                <a:latin typeface="Calibri"/>
                <a:ea typeface="Calibri"/>
                <a:cs typeface="Calibri"/>
                <a:sym typeface="Calibri"/>
                <a:rtl val="0"/>
              </a:rPr>
              <a: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$("li:not(.myclass)"):</a:t>
            </a:r>
            <a:r>
              <a:rPr strike="noStrike" u="none" b="0" cap="none" baseline="0" sz="1400" lang="en" i="0">
                <a:solidFill>
                  <a:srgbClr val="000000"/>
                </a:solidFill>
                <a:latin typeface="Calibri"/>
                <a:ea typeface="Calibri"/>
                <a:cs typeface="Calibri"/>
                <a:sym typeface="Calibri"/>
                <a:rtl val="0"/>
              </a:rPr>
              <a:t> Selects all elements matched by &lt;li&gt; that do not have class="myclass".</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$("a#specialID.specialClass"):</a:t>
            </a:r>
            <a:r>
              <a:rPr strike="noStrike" u="none" b="0" cap="none" baseline="0" sz="1400" lang="en" i="0">
                <a:solidFill>
                  <a:srgbClr val="000000"/>
                </a:solidFill>
                <a:latin typeface="Calibri"/>
                <a:ea typeface="Calibri"/>
                <a:cs typeface="Calibri"/>
                <a:sym typeface="Calibri"/>
                <a:rtl val="0"/>
              </a:rPr>
              <a:t> This selector matches links with an id of </a:t>
            </a:r>
            <a:r>
              <a:rPr strike="noStrike" u="none" b="0" cap="none" baseline="0" sz="1400" lang="en" i="1">
                <a:solidFill>
                  <a:srgbClr val="000000"/>
                </a:solidFill>
                <a:latin typeface="Calibri"/>
                <a:ea typeface="Calibri"/>
                <a:cs typeface="Calibri"/>
                <a:sym typeface="Calibri"/>
                <a:rtl val="0"/>
              </a:rPr>
              <a:t>specialID</a:t>
            </a:r>
            <a:r>
              <a:rPr strike="noStrike" u="none" b="0" cap="none" baseline="0" sz="1400" lang="en" i="0">
                <a:solidFill>
                  <a:srgbClr val="000000"/>
                </a:solidFill>
                <a:latin typeface="Calibri"/>
                <a:ea typeface="Calibri"/>
                <a:cs typeface="Calibri"/>
                <a:sym typeface="Calibri"/>
                <a:rtl val="0"/>
              </a:rPr>
              <a:t> and a class of </a:t>
            </a:r>
            <a:r>
              <a:rPr strike="noStrike" u="none" b="0" cap="none" baseline="0" sz="1400" lang="en" i="1">
                <a:solidFill>
                  <a:srgbClr val="000000"/>
                </a:solidFill>
                <a:latin typeface="Calibri"/>
                <a:ea typeface="Calibri"/>
                <a:cs typeface="Calibri"/>
                <a:sym typeface="Calibri"/>
                <a:rtl val="0"/>
              </a:rPr>
              <a:t>specialClass</a:t>
            </a:r>
            <a:r>
              <a:rPr strike="noStrike" u="none" b="0" cap="none" baseline="0" sz="1400" lang="en" i="0">
                <a:solidFill>
                  <a:srgbClr val="000000"/>
                </a:solidFill>
                <a:latin typeface="Calibri"/>
                <a:ea typeface="Calibri"/>
                <a:cs typeface="Calibri"/>
                <a:sym typeface="Calibri"/>
                <a:rtl val="0"/>
              </a:rPr>
              <a: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$("p a.specialClass"):</a:t>
            </a:r>
            <a:r>
              <a:rPr strike="noStrike" u="none" b="0" cap="none" baseline="0" sz="1400" lang="en" i="0">
                <a:solidFill>
                  <a:srgbClr val="000000"/>
                </a:solidFill>
                <a:latin typeface="Calibri"/>
                <a:ea typeface="Calibri"/>
                <a:cs typeface="Calibri"/>
                <a:sym typeface="Calibri"/>
                <a:rtl val="0"/>
              </a:rPr>
              <a:t> This selector matches links with a class of </a:t>
            </a:r>
            <a:r>
              <a:rPr strike="noStrike" u="none" b="0" cap="none" baseline="0" sz="1400" lang="en" i="1">
                <a:solidFill>
                  <a:srgbClr val="000000"/>
                </a:solidFill>
                <a:latin typeface="Calibri"/>
                <a:ea typeface="Calibri"/>
                <a:cs typeface="Calibri"/>
                <a:sym typeface="Calibri"/>
                <a:rtl val="0"/>
              </a:rPr>
              <a:t>specialClass</a:t>
            </a:r>
            <a:r>
              <a:rPr strike="noStrike" u="none" b="0" cap="none" baseline="0" sz="1400" lang="en" i="0">
                <a:solidFill>
                  <a:srgbClr val="000000"/>
                </a:solidFill>
                <a:latin typeface="Calibri"/>
                <a:ea typeface="Calibri"/>
                <a:cs typeface="Calibri"/>
                <a:sym typeface="Calibri"/>
                <a:rtl val="0"/>
              </a:rPr>
              <a:t> declared within &lt;p&gt; elements.</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$("ul li:first"):</a:t>
            </a:r>
            <a:r>
              <a:rPr strike="noStrike" u="none" b="0" cap="none" baseline="0" sz="1400" lang="en" i="0">
                <a:solidFill>
                  <a:srgbClr val="000000"/>
                </a:solidFill>
                <a:latin typeface="Calibri"/>
                <a:ea typeface="Calibri"/>
                <a:cs typeface="Calibri"/>
                <a:sym typeface="Calibri"/>
                <a:rtl val="0"/>
              </a:rPr>
              <a:t> This selector gets only the first &lt;li&gt; element of the &lt;ul&gt;.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y="0" x="0"/>
          <a:ext cy="0" cx="0"/>
          <a:chOff y="0" x="0"/>
          <a:chExt cy="0" cx="0"/>
        </a:xfrm>
      </p:grpSpPr>
      <p:sp>
        <p:nvSpPr>
          <p:cNvPr id="127" name="Shape 127"/>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JQuery Selector Flexibility</a:t>
            </a:r>
          </a:p>
        </p:txBody>
      </p:sp>
      <p:sp>
        <p:nvSpPr>
          <p:cNvPr id="128" name="Shape 128"/>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$("#container p"):</a:t>
            </a:r>
            <a:r>
              <a:rPr strike="noStrike" u="none" b="0" cap="none" baseline="0" sz="1400" lang="en" i="0">
                <a:solidFill>
                  <a:srgbClr val="000000"/>
                </a:solidFill>
                <a:latin typeface="Calibri"/>
                <a:ea typeface="Calibri"/>
                <a:cs typeface="Calibri"/>
                <a:sym typeface="Calibri"/>
                <a:rtl val="0"/>
              </a:rPr>
              <a:t> Selects all elements matched by &lt;p&gt; that are descendants of an element that has an id of </a:t>
            </a:r>
            <a:r>
              <a:rPr strike="noStrike" u="none" b="0" cap="none" baseline="0" sz="1400" lang="en" i="1">
                <a:solidFill>
                  <a:srgbClr val="000000"/>
                </a:solidFill>
                <a:latin typeface="Calibri"/>
                <a:ea typeface="Calibri"/>
                <a:cs typeface="Calibri"/>
                <a:sym typeface="Calibri"/>
                <a:rtl val="0"/>
              </a:rPr>
              <a:t>container</a:t>
            </a:r>
            <a:r>
              <a:rPr strike="noStrike" u="none" b="0" cap="none" baseline="0" sz="1400" lang="en" i="0">
                <a:solidFill>
                  <a:srgbClr val="000000"/>
                </a:solidFill>
                <a:latin typeface="Calibri"/>
                <a:ea typeface="Calibri"/>
                <a:cs typeface="Calibri"/>
                <a:sym typeface="Calibri"/>
                <a:rtl val="0"/>
              </a:rPr>
              <a: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$("li &gt; ul"):</a:t>
            </a:r>
            <a:r>
              <a:rPr strike="noStrike" u="none" b="0" cap="none" baseline="0" sz="1400" lang="en" i="0">
                <a:solidFill>
                  <a:srgbClr val="000000"/>
                </a:solidFill>
                <a:latin typeface="Calibri"/>
                <a:ea typeface="Calibri"/>
                <a:cs typeface="Calibri"/>
                <a:sym typeface="Calibri"/>
                <a:rtl val="0"/>
              </a:rPr>
              <a:t> Selects all elements matched by &lt;ul&gt; that are children of an element matched by &lt;li&gt;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$("strong + em"):</a:t>
            </a:r>
            <a:r>
              <a:rPr strike="noStrike" u="none" b="0" cap="none" baseline="0" sz="1400" lang="en" i="0">
                <a:solidFill>
                  <a:srgbClr val="000000"/>
                </a:solidFill>
                <a:latin typeface="Calibri"/>
                <a:ea typeface="Calibri"/>
                <a:cs typeface="Calibri"/>
                <a:sym typeface="Calibri"/>
                <a:rtl val="0"/>
              </a:rPr>
              <a:t> Selects all elements matched by &lt;em&gt; that immediately follow a sibling element matched by &lt;strong&gt;.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$("p ~ ul"):</a:t>
            </a:r>
            <a:r>
              <a:rPr strike="noStrike" u="none" b="0" cap="none" baseline="0" sz="1400" lang="en" i="0">
                <a:solidFill>
                  <a:srgbClr val="000000"/>
                </a:solidFill>
                <a:latin typeface="Calibri"/>
                <a:ea typeface="Calibri"/>
                <a:cs typeface="Calibri"/>
                <a:sym typeface="Calibri"/>
                <a:rtl val="0"/>
              </a:rPr>
              <a:t> Selects all elements matched by &lt;ul&gt; that follow a sibling element matched by &lt;p&gt;.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$("code, em, strong"):</a:t>
            </a:r>
            <a:r>
              <a:rPr strike="noStrike" u="none" b="0" cap="none" baseline="0" sz="1400" lang="en" i="0">
                <a:solidFill>
                  <a:srgbClr val="000000"/>
                </a:solidFill>
                <a:latin typeface="Calibri"/>
                <a:ea typeface="Calibri"/>
                <a:cs typeface="Calibri"/>
                <a:sym typeface="Calibri"/>
                <a:rtl val="0"/>
              </a:rPr>
              <a:t> Selects all elements matched by &lt;code&gt; or &lt;em&gt; or &lt;strong&gt;.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$("p strong, .myclass"):</a:t>
            </a:r>
            <a:r>
              <a:rPr strike="noStrike" u="none" b="0" cap="none" baseline="0" sz="1400" lang="en" i="0">
                <a:solidFill>
                  <a:srgbClr val="000000"/>
                </a:solidFill>
                <a:latin typeface="Calibri"/>
                <a:ea typeface="Calibri"/>
                <a:cs typeface="Calibri"/>
                <a:sym typeface="Calibri"/>
                <a:rtl val="0"/>
              </a:rPr>
              <a:t> Selects all elements matched by &lt;strong&gt; that are descendants of an element matched by &lt;p&gt; as well as all elements that have a class of</a:t>
            </a:r>
            <a:r>
              <a:rPr strike="noStrike" u="none" b="0" cap="none" baseline="0" sz="1400" lang="en" i="1">
                <a:solidFill>
                  <a:srgbClr val="000000"/>
                </a:solidFill>
                <a:latin typeface="Calibri"/>
                <a:ea typeface="Calibri"/>
                <a:cs typeface="Calibri"/>
                <a:sym typeface="Calibri"/>
                <a:rtl val="0"/>
              </a:rPr>
              <a:t>myclass</a:t>
            </a:r>
            <a:r>
              <a:rPr strike="noStrike" u="none" b="0" cap="none" baseline="0" sz="1400" lang="en" i="0">
                <a:solidFill>
                  <a:srgbClr val="000000"/>
                </a:solidFill>
                <a:latin typeface="Calibri"/>
                <a:ea typeface="Calibri"/>
                <a:cs typeface="Calibri"/>
                <a:sym typeface="Calibri"/>
                <a:rtl val="0"/>
              </a:rPr>
              <a: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$(":empty"):</a:t>
            </a:r>
            <a:r>
              <a:rPr strike="noStrike" u="none" b="0" cap="none" baseline="0" sz="1400" lang="en" i="0">
                <a:solidFill>
                  <a:srgbClr val="000000"/>
                </a:solidFill>
                <a:latin typeface="Calibri"/>
                <a:ea typeface="Calibri"/>
                <a:cs typeface="Calibri"/>
                <a:sym typeface="Calibri"/>
                <a:rtl val="0"/>
              </a:rPr>
              <a:t> Selects all elements that have no children.</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$("p:empty"):</a:t>
            </a:r>
            <a:r>
              <a:rPr strike="noStrike" u="none" b="0" cap="none" baseline="0" sz="1400" lang="en" i="0">
                <a:solidFill>
                  <a:srgbClr val="000000"/>
                </a:solidFill>
                <a:latin typeface="Calibri"/>
                <a:ea typeface="Calibri"/>
                <a:cs typeface="Calibri"/>
                <a:sym typeface="Calibri"/>
                <a:rtl val="0"/>
              </a:rPr>
              <a:t> Selects all elements matched by &lt;p&gt; that have no children.</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$("div[p]"):</a:t>
            </a:r>
            <a:r>
              <a:rPr strike="noStrike" u="none" b="0" cap="none" baseline="0" sz="1400" lang="en" i="0">
                <a:solidFill>
                  <a:srgbClr val="000000"/>
                </a:solidFill>
                <a:latin typeface="Calibri"/>
                <a:ea typeface="Calibri"/>
                <a:cs typeface="Calibri"/>
                <a:sym typeface="Calibri"/>
                <a:rtl val="0"/>
              </a:rPr>
              <a:t> Selects all elements matched by &lt;div&gt; that contain an element matched by &lt;p&gt;.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$("p[.myclass]"):</a:t>
            </a:r>
            <a:r>
              <a:rPr strike="noStrike" u="none" b="0" cap="none" baseline="0" sz="1400" lang="en" i="0">
                <a:solidFill>
                  <a:srgbClr val="000000"/>
                </a:solidFill>
                <a:latin typeface="Calibri"/>
                <a:ea typeface="Calibri"/>
                <a:cs typeface="Calibri"/>
                <a:sym typeface="Calibri"/>
                <a:rtl val="0"/>
              </a:rPr>
              <a:t> Selects all elements matched by &lt;p&gt; that contain an element with a class of </a:t>
            </a:r>
            <a:r>
              <a:rPr strike="noStrike" u="none" b="0" cap="none" baseline="0" sz="1400" lang="en" i="1">
                <a:solidFill>
                  <a:srgbClr val="000000"/>
                </a:solidFill>
                <a:latin typeface="Calibri"/>
                <a:ea typeface="Calibri"/>
                <a:cs typeface="Calibri"/>
                <a:sym typeface="Calibri"/>
                <a:rtl val="0"/>
              </a:rPr>
              <a:t>myclass</a:t>
            </a:r>
            <a:r>
              <a:rPr strike="noStrike" u="none" b="0" cap="none" baseline="0" sz="1400" lang="en" i="0">
                <a:solidFill>
                  <a:srgbClr val="000000"/>
                </a:solidFill>
                <a:latin typeface="Calibri"/>
                <a:ea typeface="Calibri"/>
                <a:cs typeface="Calibri"/>
                <a:sym typeface="Calibri"/>
                <a:rtl val="0"/>
              </a:rPr>
              <a: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$("a[@rel]"):</a:t>
            </a:r>
            <a:r>
              <a:rPr strike="noStrike" u="none" b="0" cap="none" baseline="0" sz="1400" lang="en" i="0">
                <a:solidFill>
                  <a:srgbClr val="000000"/>
                </a:solidFill>
                <a:latin typeface="Calibri"/>
                <a:ea typeface="Calibri"/>
                <a:cs typeface="Calibri"/>
                <a:sym typeface="Calibri"/>
                <a:rtl val="0"/>
              </a:rPr>
              <a:t> Selects all elements matched by &lt;a&gt; that have a rel attribute.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y="0" x="0"/>
          <a:ext cy="0" cx="0"/>
          <a:chOff y="0" x="0"/>
          <a:chExt cy="0" cx="0"/>
        </a:xfrm>
      </p:grpSpPr>
      <p:sp>
        <p:nvSpPr>
          <p:cNvPr id="133" name="Shape 133"/>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JQuery Selector Flexibility</a:t>
            </a:r>
          </a:p>
        </p:txBody>
      </p:sp>
      <p:sp>
        <p:nvSpPr>
          <p:cNvPr id="134" name="Shape 134"/>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$("input[@name=myname]"):</a:t>
            </a:r>
            <a:r>
              <a:rPr strike="noStrike" u="none" b="0" cap="none" baseline="0" sz="1400" lang="en" i="0">
                <a:solidFill>
                  <a:srgbClr val="000000"/>
                </a:solidFill>
                <a:latin typeface="Calibri"/>
                <a:ea typeface="Calibri"/>
                <a:cs typeface="Calibri"/>
                <a:sym typeface="Calibri"/>
                <a:rtl val="0"/>
              </a:rPr>
              <a:t> Selects all elements matched by &lt;input&gt; that have a name value exactly equal to </a:t>
            </a:r>
            <a:r>
              <a:rPr strike="noStrike" u="none" b="0" cap="none" baseline="0" sz="1400" lang="en" i="1">
                <a:solidFill>
                  <a:srgbClr val="000000"/>
                </a:solidFill>
                <a:latin typeface="Calibri"/>
                <a:ea typeface="Calibri"/>
                <a:cs typeface="Calibri"/>
                <a:sym typeface="Calibri"/>
                <a:rtl val="0"/>
              </a:rPr>
              <a:t>myname.</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$("input[@name^=myname]"):</a:t>
            </a:r>
            <a:r>
              <a:rPr strike="noStrike" u="none" b="0" cap="none" baseline="0" sz="1400" lang="en" i="0">
                <a:solidFill>
                  <a:srgbClr val="000000"/>
                </a:solidFill>
                <a:latin typeface="Calibri"/>
                <a:ea typeface="Calibri"/>
                <a:cs typeface="Calibri"/>
                <a:sym typeface="Calibri"/>
                <a:rtl val="0"/>
              </a:rPr>
              <a:t> Selects all elements matched by &lt;input&gt; that have a name value beginning with </a:t>
            </a:r>
            <a:r>
              <a:rPr strike="noStrike" u="none" b="0" cap="none" baseline="0" sz="1400" lang="en" i="1">
                <a:solidFill>
                  <a:srgbClr val="000000"/>
                </a:solidFill>
                <a:latin typeface="Calibri"/>
                <a:ea typeface="Calibri"/>
                <a:cs typeface="Calibri"/>
                <a:sym typeface="Calibri"/>
                <a:rtl val="0"/>
              </a:rPr>
              <a:t>myname</a:t>
            </a:r>
            <a:r>
              <a:rPr strike="noStrike" u="none" b="0" cap="none" baseline="0" sz="1400" lang="en" i="0">
                <a:solidFill>
                  <a:srgbClr val="000000"/>
                </a:solidFill>
                <a:latin typeface="Calibri"/>
                <a:ea typeface="Calibri"/>
                <a:cs typeface="Calibri"/>
                <a:sym typeface="Calibri"/>
                <a:rtl val="0"/>
              </a:rPr>
              <a: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$("a[@rel$=self]"):</a:t>
            </a:r>
            <a:r>
              <a:rPr strike="noStrike" u="none" b="0" cap="none" baseline="0" sz="1400" lang="en" i="0">
                <a:solidFill>
                  <a:srgbClr val="000000"/>
                </a:solidFill>
                <a:latin typeface="Calibri"/>
                <a:ea typeface="Calibri"/>
                <a:cs typeface="Calibri"/>
                <a:sym typeface="Calibri"/>
                <a:rtl val="0"/>
              </a:rPr>
              <a:t> Selects all elements matched by &lt;p&gt; that have a class value ending with </a:t>
            </a:r>
            <a:r>
              <a:rPr strike="noStrike" u="none" b="0" cap="none" baseline="0" sz="1400" lang="en" i="1">
                <a:solidFill>
                  <a:srgbClr val="000000"/>
                </a:solidFill>
                <a:latin typeface="Calibri"/>
                <a:ea typeface="Calibri"/>
                <a:cs typeface="Calibri"/>
                <a:sym typeface="Calibri"/>
                <a:rtl val="0"/>
              </a:rPr>
              <a:t>bar</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$("a[@href*=domain.com]"):</a:t>
            </a:r>
            <a:r>
              <a:rPr strike="noStrike" u="none" b="0" cap="none" baseline="0" sz="1400" lang="en" i="0">
                <a:solidFill>
                  <a:srgbClr val="000000"/>
                </a:solidFill>
                <a:latin typeface="Calibri"/>
                <a:ea typeface="Calibri"/>
                <a:cs typeface="Calibri"/>
                <a:sym typeface="Calibri"/>
                <a:rtl val="0"/>
              </a:rPr>
              <a:t> Selects all elements matched by &lt;a&gt; that have an href value containing domain.com.</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$("li:even"):</a:t>
            </a:r>
            <a:r>
              <a:rPr strike="noStrike" u="none" b="0" cap="none" baseline="0" sz="1400" lang="en" i="0">
                <a:solidFill>
                  <a:srgbClr val="000000"/>
                </a:solidFill>
                <a:latin typeface="Calibri"/>
                <a:ea typeface="Calibri"/>
                <a:cs typeface="Calibri"/>
                <a:sym typeface="Calibri"/>
                <a:rtl val="0"/>
              </a:rPr>
              <a:t> Selects all elements matched by &lt;li&gt; that have an even index value.</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$("tr:odd"):</a:t>
            </a:r>
            <a:r>
              <a:rPr strike="noStrike" u="none" b="0" cap="none" baseline="0" sz="1400" lang="en" i="0">
                <a:solidFill>
                  <a:srgbClr val="000000"/>
                </a:solidFill>
                <a:latin typeface="Calibri"/>
                <a:ea typeface="Calibri"/>
                <a:cs typeface="Calibri"/>
                <a:sym typeface="Calibri"/>
                <a:rtl val="0"/>
              </a:rPr>
              <a:t> Selects all elements matched by &lt;tr&gt; that have an odd index value.</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$("li:first"):</a:t>
            </a:r>
            <a:r>
              <a:rPr strike="noStrike" u="none" b="0" cap="none" baseline="0" sz="1400" lang="en" i="0">
                <a:solidFill>
                  <a:srgbClr val="000000"/>
                </a:solidFill>
                <a:latin typeface="Calibri"/>
                <a:ea typeface="Calibri"/>
                <a:cs typeface="Calibri"/>
                <a:sym typeface="Calibri"/>
                <a:rtl val="0"/>
              </a:rPr>
              <a:t> Selects the first &lt;li&gt; element.</a:t>
            </a:r>
          </a:p>
          <a:p>
            <a:pPr algn="just" rtl="0" lvl="0" marR="0" indent="-317500" marL="457200">
              <a:lnSpc>
                <a:spcPct val="115000"/>
              </a:lnSpc>
              <a:spcBef>
                <a:spcPts val="0"/>
              </a:spcBef>
              <a:spcAft>
                <a:spcPts val="0"/>
              </a:spcAft>
              <a:buClr>
                <a:srgbClr val="FF0000"/>
              </a:buClr>
              <a:buSzPct val="100000"/>
              <a:buFont typeface="Arial"/>
              <a:buChar char="●"/>
            </a:pPr>
            <a:r>
              <a:rPr strike="noStrike" u="none" b="1" cap="none" baseline="0" sz="1400" lang="en" i="0">
                <a:solidFill>
                  <a:srgbClr val="FF0000"/>
                </a:solidFill>
                <a:latin typeface="Calibri"/>
                <a:ea typeface="Calibri"/>
                <a:cs typeface="Calibri"/>
                <a:sym typeface="Calibri"/>
                <a:rtl val="0"/>
              </a:rPr>
              <a:t>$(“ul:list li:first”): Selects the first &lt;li&gt; in first&lt;ul&gt;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$("li:last"):</a:t>
            </a:r>
            <a:r>
              <a:rPr strike="noStrike" u="none" b="0" cap="none" baseline="0" sz="1400" lang="en" i="0">
                <a:solidFill>
                  <a:srgbClr val="000000"/>
                </a:solidFill>
                <a:latin typeface="Calibri"/>
                <a:ea typeface="Calibri"/>
                <a:cs typeface="Calibri"/>
                <a:sym typeface="Calibri"/>
                <a:rtl val="0"/>
              </a:rPr>
              <a:t> Selects the last &lt;li&gt; element.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$("li:visible"):</a:t>
            </a:r>
            <a:r>
              <a:rPr strike="noStrike" u="none" b="0" cap="none" baseline="0" sz="1400" lang="en" i="0">
                <a:solidFill>
                  <a:srgbClr val="000000"/>
                </a:solidFill>
                <a:latin typeface="Calibri"/>
                <a:ea typeface="Calibri"/>
                <a:cs typeface="Calibri"/>
                <a:sym typeface="Calibri"/>
                <a:rtl val="0"/>
              </a:rPr>
              <a:t> Selects all elements matched by &lt;li&gt; that are visible.</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$("li:hidden"):</a:t>
            </a:r>
            <a:r>
              <a:rPr strike="noStrike" u="none" b="0" cap="none" baseline="0" sz="1400" lang="en" i="0">
                <a:solidFill>
                  <a:srgbClr val="000000"/>
                </a:solidFill>
                <a:latin typeface="Calibri"/>
                <a:ea typeface="Calibri"/>
                <a:cs typeface="Calibri"/>
                <a:sym typeface="Calibri"/>
                <a:rtl val="0"/>
              </a:rPr>
              <a:t> Selects all elements matched by &lt;li&gt; that are hidden.</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$(":radio"):</a:t>
            </a:r>
            <a:r>
              <a:rPr strike="noStrike" u="none" b="0" cap="none" baseline="0" sz="1400" lang="en" i="0">
                <a:solidFill>
                  <a:srgbClr val="000000"/>
                </a:solidFill>
                <a:latin typeface="Calibri"/>
                <a:ea typeface="Calibri"/>
                <a:cs typeface="Calibri"/>
                <a:sym typeface="Calibri"/>
                <a:rtl val="0"/>
              </a:rPr>
              <a:t> Selects all radio buttons in the form.</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y="0" x="0"/>
          <a:ext cy="0" cx="0"/>
          <a:chOff y="0" x="0"/>
          <a:chExt cy="0" cx="0"/>
        </a:xfrm>
      </p:grpSpPr>
      <p:sp>
        <p:nvSpPr>
          <p:cNvPr id="139" name="Shape 139"/>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JQuery Selector Flexibility</a:t>
            </a:r>
          </a:p>
        </p:txBody>
      </p:sp>
      <p:sp>
        <p:nvSpPr>
          <p:cNvPr id="140" name="Shape 140"/>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$(":checked"):</a:t>
            </a:r>
            <a:r>
              <a:rPr strike="noStrike" u="none" b="0" cap="none" baseline="0" sz="1400" lang="en" i="0">
                <a:solidFill>
                  <a:srgbClr val="000000"/>
                </a:solidFill>
                <a:latin typeface="Calibri"/>
                <a:ea typeface="Calibri"/>
                <a:cs typeface="Calibri"/>
                <a:sym typeface="Calibri"/>
                <a:rtl val="0"/>
              </a:rPr>
              <a:t> Selects all checked boxex in the form.</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$(":input"):</a:t>
            </a:r>
            <a:r>
              <a:rPr strike="noStrike" u="none" b="0" cap="none" baseline="0" sz="1400" lang="en" i="0">
                <a:solidFill>
                  <a:srgbClr val="000000"/>
                </a:solidFill>
                <a:latin typeface="Calibri"/>
                <a:ea typeface="Calibri"/>
                <a:cs typeface="Calibri"/>
                <a:sym typeface="Calibri"/>
                <a:rtl val="0"/>
              </a:rPr>
              <a:t> Selects only form elements (input, select, textarea, button).</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$(":text"):</a:t>
            </a:r>
            <a:r>
              <a:rPr strike="noStrike" u="none" b="0" cap="none" baseline="0" sz="1400" lang="en" i="0">
                <a:solidFill>
                  <a:srgbClr val="000000"/>
                </a:solidFill>
                <a:latin typeface="Calibri"/>
                <a:ea typeface="Calibri"/>
                <a:cs typeface="Calibri"/>
                <a:sym typeface="Calibri"/>
                <a:rtl val="0"/>
              </a:rPr>
              <a:t> Selects only text elements (input[type=text]).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$("li:eq(2)"):</a:t>
            </a:r>
            <a:r>
              <a:rPr strike="noStrike" u="none" b="0" cap="none" baseline="0" sz="1400" lang="en" i="0">
                <a:solidFill>
                  <a:srgbClr val="000000"/>
                </a:solidFill>
                <a:latin typeface="Calibri"/>
                <a:ea typeface="Calibri"/>
                <a:cs typeface="Calibri"/>
                <a:sym typeface="Calibri"/>
                <a:rtl val="0"/>
              </a:rPr>
              <a:t> Selects the third &lt;li&gt; element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$("li:eq(4)"):</a:t>
            </a:r>
            <a:r>
              <a:rPr strike="noStrike" u="none" b="0" cap="none" baseline="0" sz="1400" lang="en" i="0">
                <a:solidFill>
                  <a:srgbClr val="000000"/>
                </a:solidFill>
                <a:latin typeface="Calibri"/>
                <a:ea typeface="Calibri"/>
                <a:cs typeface="Calibri"/>
                <a:sym typeface="Calibri"/>
                <a:rtl val="0"/>
              </a:rPr>
              <a:t> Selects the fifth &lt;li&gt; element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$("li:lt(2)"):</a:t>
            </a:r>
            <a:r>
              <a:rPr strike="noStrike" u="none" b="0" cap="none" baseline="0" sz="1400" lang="en" i="0">
                <a:solidFill>
                  <a:srgbClr val="000000"/>
                </a:solidFill>
                <a:latin typeface="Calibri"/>
                <a:ea typeface="Calibri"/>
                <a:cs typeface="Calibri"/>
                <a:sym typeface="Calibri"/>
                <a:rtl val="0"/>
              </a:rPr>
              <a:t> Selects all elements matched by &lt;li&gt; element before the third one; in other words, the first two &lt;li&gt; elements.</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$("p:lt(3)"):</a:t>
            </a:r>
            <a:r>
              <a:rPr strike="noStrike" u="none" b="0" cap="none" baseline="0" sz="1400" lang="en" i="0">
                <a:solidFill>
                  <a:srgbClr val="000000"/>
                </a:solidFill>
                <a:latin typeface="Calibri"/>
                <a:ea typeface="Calibri"/>
                <a:cs typeface="Calibri"/>
                <a:sym typeface="Calibri"/>
                <a:rtl val="0"/>
              </a:rPr>
              <a:t> selects all elements matched by &lt;p&gt; elements before the fourth one; in other words the first three &lt;p&gt; elements.</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$("li:gt(1)"):</a:t>
            </a:r>
            <a:r>
              <a:rPr strike="noStrike" u="none" b="0" cap="none" baseline="0" sz="1400" lang="en" i="0">
                <a:solidFill>
                  <a:srgbClr val="000000"/>
                </a:solidFill>
                <a:latin typeface="Calibri"/>
                <a:ea typeface="Calibri"/>
                <a:cs typeface="Calibri"/>
                <a:sym typeface="Calibri"/>
                <a:rtl val="0"/>
              </a:rPr>
              <a:t> Selects all elements matched by &lt;li&gt; after the second one.</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$("p:gt(2)"):</a:t>
            </a:r>
            <a:r>
              <a:rPr strike="noStrike" u="none" b="0" cap="none" baseline="0" sz="1400" lang="en" i="0">
                <a:solidFill>
                  <a:srgbClr val="000000"/>
                </a:solidFill>
                <a:latin typeface="Calibri"/>
                <a:ea typeface="Calibri"/>
                <a:cs typeface="Calibri"/>
                <a:sym typeface="Calibri"/>
                <a:rtl val="0"/>
              </a:rPr>
              <a:t> Selects all elements matched by &lt;p&gt; after the third one.</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$("div/p"):</a:t>
            </a:r>
            <a:r>
              <a:rPr strike="noStrike" u="none" b="0" cap="none" baseline="0" sz="1400" lang="en" i="0">
                <a:solidFill>
                  <a:srgbClr val="000000"/>
                </a:solidFill>
                <a:latin typeface="Calibri"/>
                <a:ea typeface="Calibri"/>
                <a:cs typeface="Calibri"/>
                <a:sym typeface="Calibri"/>
                <a:rtl val="0"/>
              </a:rPr>
              <a:t> Selects all elements matched by &lt;p&gt; that are children of an element matched by &lt;div&gt;.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$("div//code"):</a:t>
            </a:r>
            <a:r>
              <a:rPr strike="noStrike" u="none" b="0" cap="none" baseline="0" sz="1400" lang="en" i="0">
                <a:solidFill>
                  <a:srgbClr val="000000"/>
                </a:solidFill>
                <a:latin typeface="Calibri"/>
                <a:ea typeface="Calibri"/>
                <a:cs typeface="Calibri"/>
                <a:sym typeface="Calibri"/>
                <a:rtl val="0"/>
              </a:rPr>
              <a:t> Selects all elements matched by &lt;code&gt;that are descendants of an element matched by &lt;div&gt;.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y="0" x="0"/>
          <a:ext cy="0" cx="0"/>
          <a:chOff y="0" x="0"/>
          <a:chExt cy="0" cx="0"/>
        </a:xfrm>
      </p:grpSpPr>
      <p:sp>
        <p:nvSpPr>
          <p:cNvPr id="145" name="Shape 145"/>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JQuery Selector Flexibility</a:t>
            </a:r>
          </a:p>
        </p:txBody>
      </p:sp>
      <p:sp>
        <p:nvSpPr>
          <p:cNvPr id="146" name="Shape 146"/>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$("//p//a"):</a:t>
            </a:r>
            <a:r>
              <a:rPr strike="noStrike" u="none" b="0" cap="none" baseline="0" sz="1400" lang="en" i="0">
                <a:solidFill>
                  <a:srgbClr val="000000"/>
                </a:solidFill>
                <a:latin typeface="Calibri"/>
                <a:ea typeface="Calibri"/>
                <a:cs typeface="Calibri"/>
                <a:sym typeface="Calibri"/>
                <a:rtl val="0"/>
              </a:rPr>
              <a:t> Selects all elements matched by &lt;a&gt; that are descendants of an element matched by &lt;p&gt;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$("li:first-child"):</a:t>
            </a:r>
            <a:r>
              <a:rPr strike="noStrike" u="none" b="0" cap="none" baseline="0" sz="1400" lang="en" i="0">
                <a:solidFill>
                  <a:srgbClr val="000000"/>
                </a:solidFill>
                <a:latin typeface="Calibri"/>
                <a:ea typeface="Calibri"/>
                <a:cs typeface="Calibri"/>
                <a:sym typeface="Calibri"/>
                <a:rtl val="0"/>
              </a:rPr>
              <a:t> Selects all elements matched by &lt;li&gt; that are the first child of their parent.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$("li:last-child"):</a:t>
            </a:r>
            <a:r>
              <a:rPr strike="noStrike" u="none" b="0" cap="none" baseline="0" sz="1400" lang="en" i="0">
                <a:solidFill>
                  <a:srgbClr val="000000"/>
                </a:solidFill>
                <a:latin typeface="Calibri"/>
                <a:ea typeface="Calibri"/>
                <a:cs typeface="Calibri"/>
                <a:sym typeface="Calibri"/>
                <a:rtl val="0"/>
              </a:rPr>
              <a:t> Selects all elements matched by &lt;li&gt; that are the last child of their parent.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$(":parent"):</a:t>
            </a:r>
            <a:r>
              <a:rPr strike="noStrike" u="none" b="0" cap="none" baseline="0" sz="1400" lang="en" i="0">
                <a:solidFill>
                  <a:srgbClr val="000000"/>
                </a:solidFill>
                <a:latin typeface="Calibri"/>
                <a:ea typeface="Calibri"/>
                <a:cs typeface="Calibri"/>
                <a:sym typeface="Calibri"/>
                <a:rtl val="0"/>
              </a:rPr>
              <a:t> Selects all elements that are the parent of another element, including text.</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$("li:contains(second)"):</a:t>
            </a:r>
            <a:r>
              <a:rPr strike="noStrike" u="none" b="0" cap="none" baseline="0" sz="1400" lang="en" i="0">
                <a:solidFill>
                  <a:srgbClr val="000000"/>
                </a:solidFill>
                <a:latin typeface="Calibri"/>
                <a:ea typeface="Calibri"/>
                <a:cs typeface="Calibri"/>
                <a:sym typeface="Calibri"/>
                <a:rtl val="0"/>
              </a:rPr>
              <a:t> Selects all elements matched by &lt;li&gt; that contain the text second.</a:t>
            </a:r>
          </a:p>
          <a:p>
            <a:pPr algn="just" rtl="0" lvl="0" marR="0" indent="0" marL="0">
              <a:lnSpc>
                <a:spcPct val="11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You can use all the above selectors with any HTML/XML element in generic way. For example if selector </a:t>
            </a:r>
            <a:r>
              <a:rPr strike="noStrike" u="none" b="1" cap="none" baseline="0" sz="1400" lang="en" i="0">
                <a:solidFill>
                  <a:srgbClr val="000000"/>
                </a:solidFill>
                <a:latin typeface="Calibri"/>
                <a:ea typeface="Calibri"/>
                <a:cs typeface="Calibri"/>
                <a:sym typeface="Calibri"/>
                <a:rtl val="0"/>
              </a:rPr>
              <a:t>$("li:first")</a:t>
            </a:r>
            <a:r>
              <a:rPr strike="noStrike" u="none" b="0" cap="none" baseline="0" sz="1400" lang="en" i="0">
                <a:solidFill>
                  <a:srgbClr val="000000"/>
                </a:solidFill>
                <a:latin typeface="Calibri"/>
                <a:ea typeface="Calibri"/>
                <a:cs typeface="Calibri"/>
                <a:sym typeface="Calibri"/>
                <a:rtl val="0"/>
              </a:rPr>
              <a:t> works for &lt;li&gt; element then </a:t>
            </a:r>
            <a:r>
              <a:rPr strike="noStrike" u="none" b="1" cap="none" baseline="0" sz="1400" lang="en" i="0">
                <a:solidFill>
                  <a:srgbClr val="000000"/>
                </a:solidFill>
                <a:latin typeface="Calibri"/>
                <a:ea typeface="Calibri"/>
                <a:cs typeface="Calibri"/>
                <a:sym typeface="Calibri"/>
                <a:rtl val="0"/>
              </a:rPr>
              <a:t>$("p:first")</a:t>
            </a:r>
            <a:r>
              <a:rPr strike="noStrike" u="none" b="0" cap="none" baseline="0" sz="1400" lang="en" i="0">
                <a:solidFill>
                  <a:srgbClr val="000000"/>
                </a:solidFill>
                <a:latin typeface="Calibri"/>
                <a:ea typeface="Calibri"/>
                <a:cs typeface="Calibri"/>
                <a:sym typeface="Calibri"/>
                <a:rtl val="0"/>
              </a:rPr>
              <a:t> would also work for &lt;p&gt; element.</a:t>
            </a:r>
          </a:p>
          <a:p>
            <a:pPr algn="just" rtl="0" lvl="0" marR="0" indent="0" marL="0">
              <a:lnSpc>
                <a:spcPct val="11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Background</a:t>
            </a:r>
          </a:p>
        </p:txBody>
      </p:sp>
      <p:sp>
        <p:nvSpPr>
          <p:cNvPr id="41" name="Shape 4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just" rtl="0" lvl="0" marR="0" indent="0" marL="0">
              <a:lnSpc>
                <a:spcPct val="11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jQuery is a fast and concise JavaScript Library created by John Resig in 2006 with a nice motto:</a:t>
            </a:r>
          </a:p>
          <a:p>
            <a:pPr algn="just" rtl="0" lvl="0" marR="0" indent="0" marL="0">
              <a:lnSpc>
                <a:spcPct val="115000"/>
              </a:lnSpc>
              <a:spcBef>
                <a:spcPts val="0"/>
              </a:spcBef>
              <a:spcAft>
                <a:spcPts val="0"/>
              </a:spcAft>
              <a:buClr>
                <a:schemeClr val="dk1"/>
              </a:buClr>
              <a:buFont typeface="Arial"/>
              <a:buNone/>
            </a:pPr>
            <a:r>
              <a:t/>
            </a:r>
            <a:endParaRPr strike="noStrike" u="none" b="1" cap="none" baseline="0" sz="1400" i="0">
              <a:solidFill>
                <a:srgbClr val="000000"/>
              </a:solidFill>
              <a:latin typeface="Calibri"/>
              <a:ea typeface="Calibri"/>
              <a:cs typeface="Calibri"/>
              <a:sym typeface="Calibri"/>
              <a:rtl val="0"/>
            </a:endParaRPr>
          </a:p>
          <a:p>
            <a:pPr algn="just" rtl="0" lvl="0" marR="0" indent="0" marL="0">
              <a:lnSpc>
                <a:spcPct val="115000"/>
              </a:lnSpc>
              <a:spcBef>
                <a:spcPts val="0"/>
              </a:spcBef>
              <a:spcAft>
                <a:spcPts val="0"/>
              </a:spcAft>
              <a:buClr>
                <a:schemeClr val="dk1"/>
              </a:buClr>
              <a:buSzPct val="25000"/>
              <a:buFont typeface="Calibri"/>
              <a:buNone/>
            </a:pPr>
            <a:r>
              <a:rPr strike="noStrike" u="none" b="1" cap="none" baseline="0" sz="1400" lang="en" i="0">
                <a:solidFill>
                  <a:srgbClr val="000000"/>
                </a:solidFill>
                <a:latin typeface="Calibri"/>
                <a:ea typeface="Calibri"/>
                <a:cs typeface="Calibri"/>
                <a:sym typeface="Calibri"/>
                <a:rtl val="0"/>
              </a:rPr>
              <a:t>Write less, do more</a:t>
            </a:r>
            <a:r>
              <a:rPr strike="noStrike" u="none" b="0" cap="none" baseline="0" sz="1400" lang="en" i="0">
                <a:solidFill>
                  <a:srgbClr val="000000"/>
                </a:solidFill>
                <a:latin typeface="Calibri"/>
                <a:ea typeface="Calibri"/>
                <a:cs typeface="Calibri"/>
                <a:sym typeface="Calibri"/>
                <a:rtl val="0"/>
              </a:rPr>
              <a:t>.</a:t>
            </a:r>
          </a:p>
          <a:p>
            <a:pPr algn="just" rtl="0" lvl="0" marR="0" indent="0" marL="0">
              <a:lnSpc>
                <a:spcPct val="115000"/>
              </a:lnSpc>
              <a:spcBef>
                <a:spcPts val="0"/>
              </a:spcBef>
              <a:spcAft>
                <a:spcPts val="0"/>
              </a:spcAft>
              <a:buClr>
                <a:schemeClr val="dk1"/>
              </a:buClr>
              <a:buFont typeface="Arial"/>
              <a:buNone/>
            </a:pPr>
            <a:r>
              <a:t/>
            </a:r>
            <a:endParaRPr strike="noStrike" u="none" b="0" cap="none" baseline="0" sz="800" i="0">
              <a:solidFill>
                <a:srgbClr val="000000"/>
              </a:solidFill>
              <a:latin typeface="Verdana"/>
              <a:ea typeface="Verdana"/>
              <a:cs typeface="Verdana"/>
              <a:sym typeface="Verdana"/>
              <a:rtl val="0"/>
            </a:endParaRPr>
          </a:p>
          <a:p>
            <a:pPr algn="just" rtl="0" lvl="0" marR="0" indent="0" marL="0">
              <a:lnSpc>
                <a:spcPct val="11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jQuery simplifies HTML document traversing, event handling, animating, and Ajax interactions for rapid web development.</a:t>
            </a:r>
          </a:p>
          <a:p>
            <a:pPr algn="just" rtl="0" lvl="0" marR="0" indent="0" marL="0">
              <a:lnSpc>
                <a:spcPct val="115000"/>
              </a:lnSpc>
              <a:spcBef>
                <a:spcPts val="0"/>
              </a:spcBef>
              <a:spcAft>
                <a:spcPts val="0"/>
              </a:spcAft>
              <a:buClr>
                <a:schemeClr val="dk1"/>
              </a:buClr>
              <a:buFont typeface="Arial"/>
              <a:buNone/>
            </a:pPr>
            <a:r>
              <a:t/>
            </a:r>
            <a:endParaRPr strike="noStrike" u="none" b="0" cap="none" baseline="0" sz="800" i="0">
              <a:solidFill>
                <a:srgbClr val="000000"/>
              </a:solidFill>
              <a:latin typeface="Verdana"/>
              <a:ea typeface="Verdana"/>
              <a:cs typeface="Verdana"/>
              <a:sym typeface="Verdana"/>
              <a:rtl val="0"/>
            </a:endParaRPr>
          </a:p>
          <a:p>
            <a:pPr algn="just" rtl="0" lvl="0" marR="0" indent="0" marL="0">
              <a:lnSpc>
                <a:spcPct val="115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y="0" x="0"/>
          <a:ext cy="0" cx="0"/>
          <a:chOff y="0" x="0"/>
          <a:chExt cy="0" cx="0"/>
        </a:xfrm>
      </p:grpSpPr>
      <p:sp>
        <p:nvSpPr>
          <p:cNvPr id="151" name="Shape 151"/>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Getting DOM properties</a:t>
            </a:r>
          </a:p>
        </p:txBody>
      </p:sp>
      <p:sp>
        <p:nvSpPr>
          <p:cNvPr id="152" name="Shape 152"/>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1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 </a:t>
            </a:r>
            <a:r>
              <a:rPr strike="noStrike" u="none" b="1" cap="none" baseline="0" sz="1400" lang="en" i="0">
                <a:solidFill>
                  <a:srgbClr val="000000"/>
                </a:solidFill>
                <a:latin typeface="Calibri"/>
                <a:ea typeface="Calibri"/>
                <a:cs typeface="Calibri"/>
                <a:sym typeface="Calibri"/>
                <a:rtl val="0"/>
              </a:rPr>
              <a:t>attr()</a:t>
            </a:r>
            <a:r>
              <a:rPr strike="noStrike" u="none" b="0" cap="none" baseline="0" sz="1400" lang="en" i="0">
                <a:solidFill>
                  <a:srgbClr val="000000"/>
                </a:solidFill>
                <a:latin typeface="Calibri"/>
                <a:ea typeface="Calibri"/>
                <a:cs typeface="Calibri"/>
                <a:sym typeface="Calibri"/>
                <a:rtl val="0"/>
              </a:rPr>
              <a:t> method can be used to either fetch the value of an attribute from the first element in the matched set or set attribute values onto all matched elements.</a:t>
            </a:r>
          </a:p>
          <a:p>
            <a:pPr algn="l" rtl="0" lvl="0" marR="0" indent="0" marL="0">
              <a:lnSpc>
                <a:spcPct val="11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1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See jquery-2.html</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y="0" x="0"/>
          <a:ext cy="0" cx="0"/>
          <a:chOff y="0" x="0"/>
          <a:chExt cy="0" cx="0"/>
        </a:xfrm>
      </p:grpSpPr>
      <p:sp>
        <p:nvSpPr>
          <p:cNvPr id="157" name="Shape 157"/>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Getting DOM properties</a:t>
            </a:r>
          </a:p>
        </p:txBody>
      </p:sp>
      <p:sp>
        <p:nvSpPr>
          <p:cNvPr id="158" name="Shape 158"/>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 </a:t>
            </a:r>
            <a:r>
              <a:rPr strike="noStrike" u="none" b="1" cap="none" baseline="0" sz="1400" lang="en" i="0">
                <a:solidFill>
                  <a:srgbClr val="000000"/>
                </a:solidFill>
                <a:latin typeface="Calibri"/>
                <a:ea typeface="Calibri"/>
                <a:cs typeface="Calibri"/>
                <a:sym typeface="Calibri"/>
                <a:rtl val="0"/>
              </a:rPr>
              <a:t>val()</a:t>
            </a:r>
            <a:r>
              <a:rPr strike="noStrike" u="none" b="0" cap="none" baseline="0" sz="1400" lang="en" i="0">
                <a:solidFill>
                  <a:srgbClr val="000000"/>
                </a:solidFill>
                <a:latin typeface="Calibri"/>
                <a:ea typeface="Calibri"/>
                <a:cs typeface="Calibri"/>
                <a:sym typeface="Calibri"/>
                <a:rtl val="0"/>
              </a:rPr>
              <a:t> method can be used to fetch the value of an input.</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See jquery-7.html</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y="0" x="0"/>
          <a:ext cy="0" cx="0"/>
          <a:chOff y="0" x="0"/>
          <a:chExt cy="0" cx="0"/>
        </a:xfrm>
      </p:grpSpPr>
      <p:sp>
        <p:nvSpPr>
          <p:cNvPr id="163" name="Shape 163"/>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Setting DOM properties</a:t>
            </a:r>
          </a:p>
        </p:txBody>
      </p:sp>
      <p:sp>
        <p:nvSpPr>
          <p:cNvPr id="164" name="Shape 164"/>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See jquery-3.html</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y="0" x="0"/>
          <a:ext cy="0" cx="0"/>
          <a:chOff y="0" x="0"/>
          <a:chExt cy="0" cx="0"/>
        </a:xfrm>
      </p:grpSpPr>
      <p:sp>
        <p:nvSpPr>
          <p:cNvPr id="169" name="Shape 169"/>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Useful Attribute Methods</a:t>
            </a:r>
          </a:p>
        </p:txBody>
      </p:sp>
      <p:sp>
        <p:nvSpPr>
          <p:cNvPr id="170" name="Shape 170"/>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attr() - Set a key/value object as properties to all matched elements.</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hasClass(className) - Returns true if the specified class is present on at least one of the set of matched elements.</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removeClass(className) - Removes all or the specified class(es) from the set of matched elements.</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toggleClass(className) - Adds the specified class if it is not present, removes the specified class if it is present.</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html( ) - Get the html contents (innerHTML) of the first matched element.</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html(val) - Set the html contents of every matched element.</a:t>
            </a:r>
          </a:p>
          <a:p>
            <a:pPr algn="l" rtl="0" lvl="0" marR="0" indent="0" marL="0">
              <a:lnSpc>
                <a:spcPct val="100000"/>
              </a:lnSpc>
              <a:spcBef>
                <a:spcPts val="0"/>
              </a:spcBef>
              <a:spcAft>
                <a:spcPts val="0"/>
              </a:spcAft>
              <a:buClr>
                <a:schemeClr val="dk1"/>
              </a:buClr>
              <a:buFont typeface="Arial"/>
              <a:buNone/>
            </a:pPr>
            <a:r>
              <a:t/>
            </a:r>
            <a:endParaRPr strike="noStrike" u="none" b="0" cap="none" baseline="0" sz="1000" i="0">
              <a:solidFill>
                <a:srgbClr val="000000"/>
              </a:solidFill>
              <a:latin typeface="Verdana"/>
              <a:ea typeface="Verdana"/>
              <a:cs typeface="Verdana"/>
              <a:sym typeface="Verdana"/>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1000" i="0">
              <a:solidFill>
                <a:srgbClr val="000000"/>
              </a:solidFill>
              <a:latin typeface="Verdana"/>
              <a:ea typeface="Verdana"/>
              <a:cs typeface="Verdana"/>
              <a:sym typeface="Verdana"/>
              <a:rtl val="0"/>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y="0" x="0"/>
          <a:ext cy="0" cx="0"/>
          <a:chOff y="0" x="0"/>
          <a:chExt cy="0" cx="0"/>
        </a:xfrm>
      </p:grpSpPr>
      <p:sp>
        <p:nvSpPr>
          <p:cNvPr id="175" name="Shape 175"/>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JQuery and CSS</a:t>
            </a:r>
          </a:p>
        </p:txBody>
      </p:sp>
      <p:sp>
        <p:nvSpPr>
          <p:cNvPr id="176" name="Shape 176"/>
          <p:cNvSpPr txBox="1"/>
          <p:nvPr>
            <p:ph idx="1" type="body"/>
          </p:nvPr>
        </p:nvSpPr>
        <p:spPr>
          <a:xfrm>
            <a:off y="1200150" x="387225"/>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See: http://api.jquery.com/css/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y="0" x="0"/>
          <a:ext cy="0" cx="0"/>
          <a:chOff y="0" x="0"/>
          <a:chExt cy="0" cx="0"/>
        </a:xfrm>
      </p:grpSpPr>
      <p:sp>
        <p:nvSpPr>
          <p:cNvPr id="181" name="Shape 181"/>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JQuery Event Handling</a:t>
            </a:r>
          </a:p>
        </p:txBody>
      </p:sp>
      <p:sp>
        <p:nvSpPr>
          <p:cNvPr id="182" name="Shape 182"/>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1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We have the ability to create dynamic web pages by using events. Events are actions that can be detected by your Web Application.</a:t>
            </a:r>
          </a:p>
          <a:p>
            <a:pPr algn="l" rtl="0" lvl="0" marR="0" indent="0" marL="0">
              <a:lnSpc>
                <a:spcPct val="11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Following are the examples events:</a:t>
            </a:r>
          </a:p>
          <a:p>
            <a:pPr algn="l" rtl="0" lvl="0" marR="0" indent="-317500" marL="457200">
              <a:lnSpc>
                <a:spcPct val="115000"/>
              </a:lnSpc>
              <a:spcBef>
                <a:spcPts val="0"/>
              </a:spcBef>
              <a:spcAft>
                <a:spcPts val="0"/>
              </a:spcAft>
              <a:buClr>
                <a:srgbClr val="000000"/>
              </a:buClr>
              <a:buSzPct val="100000"/>
              <a:buFont typeface="Arial"/>
              <a:buChar char="●"/>
            </a:pPr>
            <a:r>
              <a:rPr strike="noStrike" u="none" b="0" cap="none" baseline="0" sz="1400" lang="en" i="0">
                <a:solidFill>
                  <a:srgbClr val="000000"/>
                </a:solidFill>
                <a:latin typeface="Calibri"/>
                <a:ea typeface="Calibri"/>
                <a:cs typeface="Calibri"/>
                <a:sym typeface="Calibri"/>
                <a:rtl val="0"/>
              </a:rPr>
              <a:t>A mouse click</a:t>
            </a:r>
          </a:p>
          <a:p>
            <a:pPr algn="l" rtl="0" lvl="0" marR="0" indent="-317500" marL="457200">
              <a:lnSpc>
                <a:spcPct val="115000"/>
              </a:lnSpc>
              <a:spcBef>
                <a:spcPts val="0"/>
              </a:spcBef>
              <a:spcAft>
                <a:spcPts val="0"/>
              </a:spcAft>
              <a:buClr>
                <a:srgbClr val="000000"/>
              </a:buClr>
              <a:buSzPct val="100000"/>
              <a:buFont typeface="Arial"/>
              <a:buChar char="●"/>
            </a:pPr>
            <a:r>
              <a:rPr strike="noStrike" u="none" b="0" cap="none" baseline="0" sz="1400" lang="en" i="0">
                <a:solidFill>
                  <a:srgbClr val="000000"/>
                </a:solidFill>
                <a:latin typeface="Calibri"/>
                <a:ea typeface="Calibri"/>
                <a:cs typeface="Calibri"/>
                <a:sym typeface="Calibri"/>
                <a:rtl val="0"/>
              </a:rPr>
              <a:t>A web page loading</a:t>
            </a:r>
          </a:p>
          <a:p>
            <a:pPr algn="l" rtl="0" lvl="0" marR="0" indent="-317500" marL="457200">
              <a:lnSpc>
                <a:spcPct val="115000"/>
              </a:lnSpc>
              <a:spcBef>
                <a:spcPts val="0"/>
              </a:spcBef>
              <a:spcAft>
                <a:spcPts val="0"/>
              </a:spcAft>
              <a:buClr>
                <a:srgbClr val="000000"/>
              </a:buClr>
              <a:buSzPct val="100000"/>
              <a:buFont typeface="Arial"/>
              <a:buChar char="●"/>
            </a:pPr>
            <a:r>
              <a:rPr strike="noStrike" u="none" b="0" cap="none" baseline="0" sz="1400" lang="en" i="0">
                <a:solidFill>
                  <a:srgbClr val="000000"/>
                </a:solidFill>
                <a:latin typeface="Calibri"/>
                <a:ea typeface="Calibri"/>
                <a:cs typeface="Calibri"/>
                <a:sym typeface="Calibri"/>
                <a:rtl val="0"/>
              </a:rPr>
              <a:t>Taking mouse over an element</a:t>
            </a:r>
          </a:p>
          <a:p>
            <a:pPr algn="l" rtl="0" lvl="0" marR="0" indent="-317500" marL="457200">
              <a:lnSpc>
                <a:spcPct val="115000"/>
              </a:lnSpc>
              <a:spcBef>
                <a:spcPts val="0"/>
              </a:spcBef>
              <a:spcAft>
                <a:spcPts val="0"/>
              </a:spcAft>
              <a:buClr>
                <a:srgbClr val="000000"/>
              </a:buClr>
              <a:buSzPct val="100000"/>
              <a:buFont typeface="Arial"/>
              <a:buChar char="●"/>
            </a:pPr>
            <a:r>
              <a:rPr strike="noStrike" u="none" b="0" cap="none" baseline="0" sz="1400" lang="en" i="0">
                <a:solidFill>
                  <a:srgbClr val="000000"/>
                </a:solidFill>
                <a:latin typeface="Calibri"/>
                <a:ea typeface="Calibri"/>
                <a:cs typeface="Calibri"/>
                <a:sym typeface="Calibri"/>
                <a:rtl val="0"/>
              </a:rPr>
              <a:t>Submitting an HTML form</a:t>
            </a:r>
          </a:p>
          <a:p>
            <a:pPr algn="l" rtl="0" lvl="0" marR="0" indent="-317500" marL="457200">
              <a:lnSpc>
                <a:spcPct val="115000"/>
              </a:lnSpc>
              <a:spcBef>
                <a:spcPts val="0"/>
              </a:spcBef>
              <a:spcAft>
                <a:spcPts val="0"/>
              </a:spcAft>
              <a:buClr>
                <a:srgbClr val="000000"/>
              </a:buClr>
              <a:buSzPct val="100000"/>
              <a:buFont typeface="Arial"/>
              <a:buChar char="●"/>
            </a:pPr>
            <a:r>
              <a:rPr strike="noStrike" u="none" b="0" cap="none" baseline="0" sz="1400" lang="en" i="0">
                <a:solidFill>
                  <a:srgbClr val="000000"/>
                </a:solidFill>
                <a:latin typeface="Calibri"/>
                <a:ea typeface="Calibri"/>
                <a:cs typeface="Calibri"/>
                <a:sym typeface="Calibri"/>
                <a:rtl val="0"/>
              </a:rPr>
              <a:t>A keystroke on your keyboard</a:t>
            </a:r>
          </a:p>
          <a:p>
            <a:pPr algn="l" rtl="0" lvl="0" marR="0" indent="-317500" marL="457200">
              <a:lnSpc>
                <a:spcPct val="115000"/>
              </a:lnSpc>
              <a:spcBef>
                <a:spcPts val="0"/>
              </a:spcBef>
              <a:spcAft>
                <a:spcPts val="0"/>
              </a:spcAft>
              <a:buClr>
                <a:srgbClr val="000000"/>
              </a:buClr>
              <a:buSzPct val="100000"/>
              <a:buFont typeface="Arial"/>
              <a:buChar char="●"/>
            </a:pPr>
            <a:r>
              <a:rPr strike="noStrike" u="none" b="0" cap="none" baseline="0" sz="1400" lang="en" i="0">
                <a:solidFill>
                  <a:srgbClr val="000000"/>
                </a:solidFill>
                <a:latin typeface="Calibri"/>
                <a:ea typeface="Calibri"/>
                <a:cs typeface="Calibri"/>
                <a:sym typeface="Calibri"/>
                <a:rtl val="0"/>
              </a:rPr>
              <a:t>etc.</a:t>
            </a:r>
          </a:p>
          <a:p>
            <a:pPr algn="l" rtl="0" lvl="0" marR="0" indent="0" marL="0">
              <a:lnSpc>
                <a:spcPct val="11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When these events are triggered you can then use a custom function to do pretty much whatever you want with the event. These custom functions call Event Handlers.</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y="0" x="0"/>
          <a:ext cy="0" cx="0"/>
          <a:chOff y="0" x="0"/>
          <a:chExt cy="0" cx="0"/>
        </a:xfrm>
      </p:grpSpPr>
      <p:sp>
        <p:nvSpPr>
          <p:cNvPr id="187" name="Shape 187"/>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Event Types</a:t>
            </a:r>
          </a:p>
        </p:txBody>
      </p:sp>
      <p:sp>
        <p:nvSpPr>
          <p:cNvPr id="188" name="Shape 188"/>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chemeClr val="dk1"/>
                </a:solidFill>
                <a:latin typeface="Calibri"/>
                <a:ea typeface="Calibri"/>
                <a:cs typeface="Calibri"/>
                <a:sym typeface="Calibri"/>
                <a:rtl val="0"/>
              </a:rPr>
              <a:t>See:</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chemeClr val="dk1"/>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chemeClr val="dk1"/>
                </a:solidFill>
                <a:latin typeface="Calibri"/>
                <a:ea typeface="Calibri"/>
                <a:cs typeface="Calibri"/>
                <a:sym typeface="Calibri"/>
                <a:rtl val="0"/>
              </a:rPr>
              <a:t>http://www.w3schools.com/tags/ref_eventattributes.asp</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y="0" x="0"/>
          <a:ext cy="0" cx="0"/>
          <a:chOff y="0" x="0"/>
          <a:chExt cy="0" cx="0"/>
        </a:xfrm>
      </p:grpSpPr>
      <p:sp>
        <p:nvSpPr>
          <p:cNvPr id="193" name="Shape 193"/>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bind()</a:t>
            </a:r>
          </a:p>
        </p:txBody>
      </p:sp>
      <p:sp>
        <p:nvSpPr>
          <p:cNvPr id="194" name="Shape 194"/>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See jquery-6.html</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chemeClr val="dk1"/>
              </a:solidFill>
              <a:latin typeface="Calibri"/>
              <a:ea typeface="Calibri"/>
              <a:cs typeface="Calibri"/>
              <a:sym typeface="Calibri"/>
              <a:rtl val="0"/>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y="0" x="0"/>
          <a:ext cy="0" cx="0"/>
          <a:chOff y="0" x="0"/>
          <a:chExt cy="0" cx="0"/>
        </a:xfrm>
      </p:grpSpPr>
      <p:sp>
        <p:nvSpPr>
          <p:cNvPr id="199" name="Shape 199"/>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Exercise</a:t>
            </a:r>
          </a:p>
        </p:txBody>
      </p:sp>
      <p:sp>
        <p:nvSpPr>
          <p:cNvPr id="200" name="Shape 200"/>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419100" marL="457200">
              <a:lnSpc>
                <a:spcPct val="100000"/>
              </a:lnSpc>
              <a:spcBef>
                <a:spcPts val="0"/>
              </a:spcBef>
              <a:spcAft>
                <a:spcPts val="0"/>
              </a:spcAft>
              <a:buClr>
                <a:schemeClr val="dk1"/>
              </a:buClr>
              <a:buSzPct val="100000"/>
              <a:buFont typeface="Arial"/>
              <a:buAutoNum type="arabicParenR"/>
            </a:pPr>
            <a:r>
              <a:rPr strike="noStrike" u="none" b="0" cap="none" baseline="0" sz="3000" lang="en" i="0">
                <a:solidFill>
                  <a:schemeClr val="dk1"/>
                </a:solidFill>
                <a:latin typeface="Arial"/>
                <a:ea typeface="Arial"/>
                <a:cs typeface="Arial"/>
                <a:sym typeface="Arial"/>
                <a:rtl val="0"/>
              </a:rPr>
              <a:t>Create an INPUT element and a div, which you will use as a button.</a:t>
            </a:r>
          </a:p>
          <a:p>
            <a:pPr algn="l" rtl="0" lvl="0" marR="0" indent="-419100" marL="457200">
              <a:lnSpc>
                <a:spcPct val="100000"/>
              </a:lnSpc>
              <a:spcBef>
                <a:spcPts val="0"/>
              </a:spcBef>
              <a:spcAft>
                <a:spcPts val="0"/>
              </a:spcAft>
              <a:buClr>
                <a:schemeClr val="dk1"/>
              </a:buClr>
              <a:buSzPct val="100000"/>
              <a:buFont typeface="Arial"/>
              <a:buAutoNum type="arabicParenR"/>
            </a:pPr>
            <a:r>
              <a:rPr strike="noStrike" u="none" b="0" cap="none" baseline="0" sz="3000" lang="en" i="0">
                <a:solidFill>
                  <a:schemeClr val="dk1"/>
                </a:solidFill>
                <a:latin typeface="Arial"/>
                <a:ea typeface="Arial"/>
                <a:cs typeface="Arial"/>
                <a:sym typeface="Arial"/>
                <a:rtl val="0"/>
              </a:rPr>
              <a:t>Upon clicking the div, the value you input should be written to a second div.</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Solution: jquery-8.html</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y="0" x="0"/>
          <a:ext cy="0" cx="0"/>
          <a:chOff y="0" x="0"/>
          <a:chExt cy="0" cx="0"/>
        </a:xfrm>
      </p:grpSpPr>
      <p:sp>
        <p:nvSpPr>
          <p:cNvPr id="205" name="Shape 205"/>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Removing DOM Elements</a:t>
            </a:r>
          </a:p>
        </p:txBody>
      </p:sp>
      <p:sp>
        <p:nvSpPr>
          <p:cNvPr id="206" name="Shape 206"/>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See jquery-5.html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Features</a:t>
            </a:r>
          </a:p>
        </p:txBody>
      </p:sp>
      <p:sp>
        <p:nvSpPr>
          <p:cNvPr id="47" name="Shape 47"/>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just" rtl="0" lvl="0" marR="0" indent="0" marL="0">
              <a:lnSpc>
                <a:spcPct val="11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jQuery is a JavaScript toolkit designed to simplify various tasks by writing less code. Here is the list of important core features supported by jQuery:</a:t>
            </a:r>
          </a:p>
          <a:p>
            <a:pPr algn="just" rtl="0" lvl="0" marR="0" indent="0" marL="0">
              <a:lnSpc>
                <a:spcPct val="11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DOM manipulation:</a:t>
            </a:r>
            <a:r>
              <a:rPr strike="noStrike" u="none" b="0" cap="none" baseline="0" sz="1400" lang="en" i="0">
                <a:solidFill>
                  <a:srgbClr val="000000"/>
                </a:solidFill>
                <a:latin typeface="Calibri"/>
                <a:ea typeface="Calibri"/>
                <a:cs typeface="Calibri"/>
                <a:sym typeface="Calibri"/>
                <a:rtl val="0"/>
              </a:rPr>
              <a:t> The jQuery made it easy to select DOM elements, traverse them and modifying their content by using cross-browser open source selector engine called </a:t>
            </a:r>
            <a:r>
              <a:rPr strike="noStrike" u="none" b="1" cap="none" baseline="0" sz="1400" lang="en" i="0">
                <a:solidFill>
                  <a:srgbClr val="000000"/>
                </a:solidFill>
                <a:latin typeface="Calibri"/>
                <a:ea typeface="Calibri"/>
                <a:cs typeface="Calibri"/>
                <a:sym typeface="Calibri"/>
                <a:rtl val="0"/>
              </a:rPr>
              <a:t>Sizzle</a:t>
            </a:r>
            <a:r>
              <a:rPr strike="noStrike" u="none" b="0" cap="none" baseline="0" sz="1400" lang="en" i="0">
                <a:solidFill>
                  <a:srgbClr val="000000"/>
                </a:solidFill>
                <a:latin typeface="Calibri"/>
                <a:ea typeface="Calibri"/>
                <a:cs typeface="Calibri"/>
                <a:sym typeface="Calibri"/>
                <a:rtl val="0"/>
              </a:rPr>
              <a:t>. The </a:t>
            </a:r>
            <a:r>
              <a:rPr strike="noStrike" u="none" b="1" cap="none" baseline="0" sz="1400" lang="en" i="0">
                <a:solidFill>
                  <a:srgbClr val="000000"/>
                </a:solidFill>
                <a:latin typeface="Calibri"/>
                <a:ea typeface="Calibri"/>
                <a:cs typeface="Calibri"/>
                <a:sym typeface="Calibri"/>
                <a:rtl val="0"/>
              </a:rPr>
              <a:t>Document Object Model</a:t>
            </a:r>
            <a:r>
              <a:rPr strike="noStrike" u="none" b="0" cap="none" baseline="0" sz="1400" lang="en" i="0">
                <a:solidFill>
                  <a:srgbClr val="000000"/>
                </a:solidFill>
                <a:latin typeface="Calibri"/>
                <a:ea typeface="Calibri"/>
                <a:cs typeface="Calibri"/>
                <a:sym typeface="Calibri"/>
                <a:rtl val="0"/>
              </a:rPr>
              <a:t> (</a:t>
            </a:r>
            <a:r>
              <a:rPr strike="noStrike" u="none" b="1" cap="none" baseline="0" sz="1400" lang="en" i="0">
                <a:solidFill>
                  <a:srgbClr val="000000"/>
                </a:solidFill>
                <a:latin typeface="Calibri"/>
                <a:ea typeface="Calibri"/>
                <a:cs typeface="Calibri"/>
                <a:sym typeface="Calibri"/>
                <a:rtl val="0"/>
              </a:rPr>
              <a:t>DOM</a:t>
            </a:r>
            <a:r>
              <a:rPr strike="noStrike" u="none" b="0" cap="none" baseline="0" sz="1400" lang="en" i="0">
                <a:solidFill>
                  <a:srgbClr val="000000"/>
                </a:solidFill>
                <a:latin typeface="Calibri"/>
                <a:ea typeface="Calibri"/>
                <a:cs typeface="Calibri"/>
                <a:sym typeface="Calibri"/>
                <a:rtl val="0"/>
              </a:rPr>
              <a:t>) is a cross-platform and language-independent convention for representing and interacting with objects in HTML, XHTML and XML documents. Objects in the DOM tree may be addressed and manipulated by using methods on the objects. The public interface of a DOM is specified in its application programming interface (API). The history of the Document Object Model is intertwined with the history of the "browser wars" of the late 1990s between Netscape Navigator and Microsoft Internet Explorer, as well as with that of JavaScript and JScript, the first scripting languages to be widely implemented in the layout engines of web browsers.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y="0" x="0"/>
          <a:ext cy="0" cx="0"/>
          <a:chOff y="0" x="0"/>
          <a:chExt cy="0" cx="0"/>
        </a:xfrm>
      </p:grpSpPr>
      <p:sp>
        <p:nvSpPr>
          <p:cNvPr id="211" name="Shape 211"/>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hide(), exercise</a:t>
            </a:r>
          </a:p>
        </p:txBody>
      </p:sp>
      <p:sp>
        <p:nvSpPr>
          <p:cNvPr id="212" name="Shape 212"/>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The hide() function will set css for element to display:hidden;</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Exercise: Create a button and when clicked on, make it hide() a text paragraph.</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Solution: jquery-9.html</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y="0" x="0"/>
          <a:ext cy="0" cx="0"/>
          <a:chOff y="0" x="0"/>
          <a:chExt cy="0" cx="0"/>
        </a:xfrm>
      </p:grpSpPr>
      <p:sp>
        <p:nvSpPr>
          <p:cNvPr id="217" name="Shape 217"/>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Appending to the DOM</a:t>
            </a:r>
          </a:p>
        </p:txBody>
      </p:sp>
      <p:sp>
        <p:nvSpPr>
          <p:cNvPr id="218" name="Shape 218"/>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chemeClr val="dk1"/>
                </a:solidFill>
                <a:latin typeface="Calibri"/>
                <a:ea typeface="Calibri"/>
                <a:cs typeface="Calibri"/>
                <a:sym typeface="Calibri"/>
                <a:rtl val="0"/>
              </a:rPr>
              <a:t>A common task in jQuery is to build a set of elements and append them to the DOM, perhaps you need to rebuild a list after some user interaction. Typically you would use a loop to construct your new markup. Appending elements should be done after your loop has finished, not during each loop iteration.</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chemeClr val="dk1"/>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chemeClr val="dk1"/>
                </a:solidFill>
                <a:latin typeface="Calibri"/>
                <a:ea typeface="Calibri"/>
                <a:cs typeface="Calibri"/>
                <a:sym typeface="Calibri"/>
                <a:rtl val="0"/>
              </a:rPr>
              <a:t>See: </a:t>
            </a:r>
            <a:r>
              <a:rPr strike="noStrike" u="sng" b="0" cap="none" baseline="0" sz="1400" lang="en" i="0">
                <a:solidFill>
                  <a:schemeClr val="hlink"/>
                </a:solidFill>
                <a:latin typeface="Calibri"/>
                <a:ea typeface="Calibri"/>
                <a:cs typeface="Calibri"/>
                <a:sym typeface="Calibri"/>
                <a:hlinkClick r:id="rId3"/>
                <a:rtl val="0"/>
              </a:rPr>
              <a:t>http://api.jquery.com/jquery.each/</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chemeClr val="dk1"/>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chemeClr val="dk1"/>
                </a:solidFill>
                <a:latin typeface="Calibri"/>
                <a:ea typeface="Calibri"/>
                <a:cs typeface="Calibri"/>
                <a:sym typeface="Calibri"/>
                <a:rtl val="0"/>
              </a:rPr>
              <a:t>Then See: jquery-10.html</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y="0" x="0"/>
          <a:ext cy="0" cx="0"/>
          <a:chOff y="0" x="0"/>
          <a:chExt cy="0" cx="0"/>
        </a:xfrm>
      </p:grpSpPr>
      <p:sp>
        <p:nvSpPr>
          <p:cNvPr id="223" name="Shape 223"/>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Exercise</a:t>
            </a:r>
          </a:p>
        </p:txBody>
      </p:sp>
      <p:sp>
        <p:nvSpPr>
          <p:cNvPr id="224" name="Shape 224"/>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chemeClr val="dk1"/>
                </a:solidFill>
                <a:latin typeface="Calibri"/>
                <a:ea typeface="Calibri"/>
                <a:cs typeface="Calibri"/>
                <a:sym typeface="Calibri"/>
                <a:rtl val="0"/>
              </a:rPr>
              <a:t>1. Change the background color of the first ordered list in jquery-12.html to red.</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chemeClr val="dk1"/>
                </a:solidFill>
                <a:latin typeface="Calibri"/>
                <a:ea typeface="Calibri"/>
                <a:cs typeface="Calibri"/>
                <a:sym typeface="Calibri"/>
                <a:rtl val="0"/>
              </a:rPr>
              <a:t>2. Give all the items in that list blue font.</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chemeClr val="dk1"/>
                </a:solidFill>
                <a:latin typeface="Calibri"/>
                <a:ea typeface="Calibri"/>
                <a:cs typeface="Calibri"/>
                <a:sym typeface="Calibri"/>
                <a:rtl val="0"/>
              </a:rPr>
              <a:t>3. Append the text “ in the list!” to each element in the first ordered list.</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chemeClr val="dk1"/>
                </a:solidFill>
                <a:latin typeface="Calibri"/>
                <a:ea typeface="Calibri"/>
                <a:cs typeface="Calibri"/>
                <a:sym typeface="Calibri"/>
                <a:rtl val="0"/>
              </a:rPr>
              <a:t>4. Select every link that has a “name” attribute, and change its background color</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chemeClr val="dk1"/>
                </a:solidFill>
                <a:latin typeface="Calibri"/>
                <a:ea typeface="Calibri"/>
                <a:cs typeface="Calibri"/>
                <a:sym typeface="Calibri"/>
                <a:rtl val="0"/>
              </a:rPr>
              <a:t>to #eee.</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chemeClr val="dk1"/>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chemeClr val="dk1"/>
              </a:solidFill>
              <a:latin typeface="Calibri"/>
              <a:ea typeface="Calibri"/>
              <a:cs typeface="Calibri"/>
              <a:sym typeface="Calibri"/>
              <a:rtl val="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Features</a:t>
            </a:r>
          </a:p>
        </p:txBody>
      </p:sp>
      <p:sp>
        <p:nvSpPr>
          <p:cNvPr id="53" name="Shape 53"/>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just" rtl="0" lvl="0" marR="0" indent="0" marL="0">
              <a:lnSpc>
                <a:spcPct val="11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Event handling:</a:t>
            </a:r>
            <a:r>
              <a:rPr strike="noStrike" u="none" b="0" cap="none" baseline="0" sz="1400" lang="en" i="0">
                <a:solidFill>
                  <a:srgbClr val="000000"/>
                </a:solidFill>
                <a:latin typeface="Calibri"/>
                <a:ea typeface="Calibri"/>
                <a:cs typeface="Calibri"/>
                <a:sym typeface="Calibri"/>
                <a:rtl val="0"/>
              </a:rPr>
              <a:t> The jQuery offers an elegant way to capture a wide variety of events, such as a user clicking on a link, without the need to clutter the HTML code itself with event handlers.</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AJAX Support:</a:t>
            </a:r>
            <a:r>
              <a:rPr strike="noStrike" u="none" b="0" cap="none" baseline="0" sz="1400" lang="en" i="0">
                <a:solidFill>
                  <a:srgbClr val="000000"/>
                </a:solidFill>
                <a:latin typeface="Calibri"/>
                <a:ea typeface="Calibri"/>
                <a:cs typeface="Calibri"/>
                <a:sym typeface="Calibri"/>
                <a:rtl val="0"/>
              </a:rPr>
              <a:t> The jQuery helps you a lot to develop a responsive and feature-rich site using AJAX technology.</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Animations:</a:t>
            </a:r>
            <a:r>
              <a:rPr strike="noStrike" u="none" b="0" cap="none" baseline="0" sz="1400" lang="en" i="0">
                <a:solidFill>
                  <a:srgbClr val="000000"/>
                </a:solidFill>
                <a:latin typeface="Calibri"/>
                <a:ea typeface="Calibri"/>
                <a:cs typeface="Calibri"/>
                <a:sym typeface="Calibri"/>
                <a:rtl val="0"/>
              </a:rPr>
              <a:t> The jQuery comes with plenty of built-in animation effects which you can use in your websites.</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Lightweight:</a:t>
            </a:r>
            <a:r>
              <a:rPr strike="noStrike" u="none" b="0" cap="none" baseline="0" sz="1400" lang="en" i="0">
                <a:solidFill>
                  <a:srgbClr val="000000"/>
                </a:solidFill>
                <a:latin typeface="Calibri"/>
                <a:ea typeface="Calibri"/>
                <a:cs typeface="Calibri"/>
                <a:sym typeface="Calibri"/>
                <a:rtl val="0"/>
              </a:rPr>
              <a:t> The jQuery is very lightweight library - about 19KB in size ( Minified and gzipped ).</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Cross Browser Support:</a:t>
            </a:r>
            <a:r>
              <a:rPr strike="noStrike" u="none" b="0" cap="none" baseline="0" sz="1400" lang="en" i="0">
                <a:solidFill>
                  <a:srgbClr val="000000"/>
                </a:solidFill>
                <a:latin typeface="Calibri"/>
                <a:ea typeface="Calibri"/>
                <a:cs typeface="Calibri"/>
                <a:sym typeface="Calibri"/>
                <a:rtl val="0"/>
              </a:rPr>
              <a:t> The jQuery has cross-browser support, and works well in IE 6.0+, FF 2.0+, Safari 3.0+, Chrome and Opera 9.0+</a:t>
            </a:r>
          </a:p>
          <a:p>
            <a:pPr algn="just" rtl="0" lvl="0" marR="0" indent="-317500" marL="457200">
              <a:lnSpc>
                <a:spcPct val="115000"/>
              </a:lnSpc>
              <a:spcBef>
                <a:spcPts val="0"/>
              </a:spcBef>
              <a:spcAft>
                <a:spcPts val="0"/>
              </a:spcAft>
              <a:buClr>
                <a:srgbClr val="000000"/>
              </a:buClr>
              <a:buSzPct val="100000"/>
              <a:buFont typeface="Arial"/>
              <a:buChar char="●"/>
            </a:pPr>
            <a:r>
              <a:rPr strike="noStrike" u="none" b="1" cap="none" baseline="0" sz="1400" lang="en" i="0">
                <a:solidFill>
                  <a:srgbClr val="000000"/>
                </a:solidFill>
                <a:latin typeface="Calibri"/>
                <a:ea typeface="Calibri"/>
                <a:cs typeface="Calibri"/>
                <a:sym typeface="Calibri"/>
                <a:rtl val="0"/>
              </a:rPr>
              <a:t>Latest Technology:</a:t>
            </a:r>
            <a:r>
              <a:rPr strike="noStrike" u="none" b="0" cap="none" baseline="0" sz="1400" lang="en" i="0">
                <a:solidFill>
                  <a:srgbClr val="000000"/>
                </a:solidFill>
                <a:latin typeface="Calibri"/>
                <a:ea typeface="Calibri"/>
                <a:cs typeface="Calibri"/>
                <a:sym typeface="Calibri"/>
                <a:rtl val="0"/>
              </a:rPr>
              <a:t> The jQuery supports CSS3 selectors</a:t>
            </a:r>
          </a:p>
          <a:p>
            <a:pPr algn="just" rtl="0" lvl="0" marR="0" indent="0" marL="0">
              <a:lnSpc>
                <a:spcPct val="11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just" rtl="0" lvl="0" marR="0" indent="0" marL="0">
              <a:lnSpc>
                <a:spcPct val="11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View: http://api.jquery.com/</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How to “install” JQuery</a:t>
            </a:r>
          </a:p>
        </p:txBody>
      </p:sp>
      <p:sp>
        <p:nvSpPr>
          <p:cNvPr id="59" name="Shape 59"/>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50000"/>
              </a:lnSpc>
              <a:spcBef>
                <a:spcPts val="0"/>
              </a:spcBef>
              <a:spcAft>
                <a:spcPts val="0"/>
              </a:spcAft>
              <a:buClr>
                <a:schemeClr val="dk1"/>
              </a:buClr>
              <a:buSzPct val="25000"/>
              <a:buFont typeface="Calibri"/>
              <a:buNone/>
            </a:pPr>
            <a:r>
              <a:rPr strike="noStrike" u="none" b="0" cap="none" baseline="0" sz="1400" lang="en" i="0">
                <a:solidFill>
                  <a:srgbClr val="404040"/>
                </a:solidFill>
                <a:latin typeface="Calibri"/>
                <a:ea typeface="Calibri"/>
                <a:cs typeface="Calibri"/>
                <a:sym typeface="Calibri"/>
                <a:rtl val="0"/>
              </a:rPr>
              <a:t>How to install jQuery ?</a:t>
            </a:r>
          </a:p>
          <a:p>
            <a:pPr algn="just" rtl="0" lvl="0" marR="0" indent="0" marL="0">
              <a:lnSpc>
                <a:spcPct val="115000"/>
              </a:lnSpc>
              <a:spcBef>
                <a:spcPts val="0"/>
              </a:spcBef>
              <a:spcAft>
                <a:spcPts val="0"/>
              </a:spcAft>
              <a:buClr>
                <a:schemeClr val="dk1"/>
              </a:buClr>
              <a:buSzPct val="25000"/>
              <a:buFont typeface="Calibri"/>
              <a:buNone/>
            </a:pPr>
            <a:r>
              <a:rPr strike="noStrike" u="none" b="0" cap="none" baseline="0" sz="1400" lang="en" i="0">
                <a:solidFill>
                  <a:srgbClr val="404040"/>
                </a:solidFill>
                <a:latin typeface="Calibri"/>
                <a:ea typeface="Calibri"/>
                <a:cs typeface="Calibri"/>
                <a:sym typeface="Calibri"/>
                <a:rtl val="0"/>
              </a:rPr>
              <a:t>This is very simple to setup to use jQuery library. You have to carry two simple steps:</a:t>
            </a:r>
          </a:p>
          <a:p>
            <a:pPr algn="just" rtl="0" lvl="0" marR="0" indent="0" marL="0">
              <a:lnSpc>
                <a:spcPct val="115000"/>
              </a:lnSpc>
              <a:spcBef>
                <a:spcPts val="0"/>
              </a:spcBef>
              <a:spcAft>
                <a:spcPts val="0"/>
              </a:spcAft>
              <a:buClr>
                <a:schemeClr val="dk1"/>
              </a:buClr>
              <a:buFont typeface="Arial"/>
              <a:buNone/>
            </a:pPr>
            <a:r>
              <a:t/>
            </a:r>
            <a:endParaRPr strike="noStrike" u="none" b="0" cap="none" baseline="0" sz="1400" i="0">
              <a:solidFill>
                <a:srgbClr val="404040"/>
              </a:solidFill>
              <a:latin typeface="Calibri"/>
              <a:ea typeface="Calibri"/>
              <a:cs typeface="Calibri"/>
              <a:sym typeface="Calibri"/>
              <a:rtl val="0"/>
            </a:endParaRPr>
          </a:p>
          <a:p>
            <a:pPr algn="just" rtl="0" lvl="0" marR="0" indent="-317500" marL="457200">
              <a:lnSpc>
                <a:spcPct val="115000"/>
              </a:lnSpc>
              <a:spcBef>
                <a:spcPts val="0"/>
              </a:spcBef>
              <a:spcAft>
                <a:spcPts val="0"/>
              </a:spcAft>
              <a:buClr>
                <a:srgbClr val="404040"/>
              </a:buClr>
              <a:buSzPct val="100000"/>
              <a:buFont typeface="Calibri"/>
              <a:buAutoNum type="arabicPeriod"/>
            </a:pPr>
            <a:r>
              <a:rPr strike="noStrike" u="none" b="0" cap="none" baseline="0" sz="1400" lang="en" i="0">
                <a:solidFill>
                  <a:srgbClr val="404040"/>
                </a:solidFill>
                <a:latin typeface="Calibri"/>
                <a:ea typeface="Calibri"/>
                <a:cs typeface="Calibri"/>
                <a:sym typeface="Calibri"/>
                <a:rtl val="0"/>
              </a:rPr>
              <a:t>Go to the download page to grab the latest version available (</a:t>
            </a:r>
            <a:r>
              <a:rPr strike="noStrike" u="sng" b="0" cap="none" baseline="0" sz="1400" lang="en" i="0">
                <a:solidFill>
                  <a:schemeClr val="hlink"/>
                </a:solidFill>
                <a:latin typeface="Calibri"/>
                <a:ea typeface="Calibri"/>
                <a:cs typeface="Calibri"/>
                <a:sym typeface="Calibri"/>
                <a:hlinkClick r:id="rId3"/>
                <a:rtl val="0"/>
              </a:rPr>
              <a:t>http://jquery.com/download/</a:t>
            </a:r>
            <a:r>
              <a:rPr strike="noStrike" u="none" b="0" cap="none" baseline="0" sz="1400" lang="en" i="0">
                <a:solidFill>
                  <a:srgbClr val="404040"/>
                </a:solidFill>
                <a:latin typeface="Calibri"/>
                <a:ea typeface="Calibri"/>
                <a:cs typeface="Calibri"/>
                <a:sym typeface="Calibri"/>
                <a:rtl val="0"/>
              </a:rPr>
              <a:t>)</a:t>
            </a:r>
          </a:p>
          <a:p>
            <a:pPr algn="just" rtl="0" lvl="0" marR="0" indent="-317500" marL="457200">
              <a:lnSpc>
                <a:spcPct val="115000"/>
              </a:lnSpc>
              <a:spcBef>
                <a:spcPts val="0"/>
              </a:spcBef>
              <a:spcAft>
                <a:spcPts val="0"/>
              </a:spcAft>
              <a:buClr>
                <a:srgbClr val="404040"/>
              </a:buClr>
              <a:buSzPct val="100000"/>
              <a:buFont typeface="Calibri"/>
              <a:buAutoNum type="arabicPeriod"/>
            </a:pPr>
            <a:r>
              <a:rPr strike="noStrike" u="none" b="0" cap="none" baseline="0" sz="1400" lang="en" i="0">
                <a:solidFill>
                  <a:srgbClr val="404040"/>
                </a:solidFill>
                <a:latin typeface="Calibri"/>
                <a:ea typeface="Calibri"/>
                <a:cs typeface="Calibri"/>
                <a:sym typeface="Calibri"/>
                <a:rtl val="0"/>
              </a:rPr>
              <a:t>Now put downloaded </a:t>
            </a:r>
            <a:r>
              <a:rPr strike="noStrike" u="none" b="1" cap="none" baseline="0" sz="1400" lang="en" i="0">
                <a:solidFill>
                  <a:srgbClr val="404040"/>
                </a:solidFill>
                <a:latin typeface="Calibri"/>
                <a:ea typeface="Calibri"/>
                <a:cs typeface="Calibri"/>
                <a:sym typeface="Calibri"/>
                <a:rtl val="0"/>
              </a:rPr>
              <a:t>jquery-1.11.0.min.js</a:t>
            </a:r>
            <a:r>
              <a:rPr strike="noStrike" u="none" b="0" cap="none" baseline="0" sz="1400" lang="en" i="0">
                <a:solidFill>
                  <a:srgbClr val="404040"/>
                </a:solidFill>
                <a:latin typeface="Calibri"/>
                <a:ea typeface="Calibri"/>
                <a:cs typeface="Calibri"/>
                <a:sym typeface="Calibri"/>
                <a:rtl val="0"/>
              </a:rPr>
              <a:t> file in a directory of your website, e.g. /jquery.</a:t>
            </a:r>
          </a:p>
          <a:p>
            <a:pPr algn="just" rtl="0" lvl="0" marR="0" indent="0" marL="0">
              <a:lnSpc>
                <a:spcPct val="115000"/>
              </a:lnSpc>
              <a:spcBef>
                <a:spcPts val="0"/>
              </a:spcBef>
              <a:spcAft>
                <a:spcPts val="0"/>
              </a:spcAft>
              <a:buClr>
                <a:schemeClr val="dk1"/>
              </a:buClr>
              <a:buFont typeface="Arial"/>
              <a:buNone/>
            </a:pPr>
            <a:r>
              <a:t/>
            </a:r>
            <a:endParaRPr strike="noStrike" u="none" b="0" cap="none" baseline="0" sz="1400" i="0">
              <a:solidFill>
                <a:srgbClr val="404040"/>
              </a:solidFill>
              <a:latin typeface="Calibri"/>
              <a:ea typeface="Calibri"/>
              <a:cs typeface="Calibri"/>
              <a:sym typeface="Calibri"/>
              <a:rtl val="0"/>
            </a:endParaRPr>
          </a:p>
          <a:p>
            <a:pPr algn="just" rtl="0" lvl="0" marR="0" indent="0" marL="0">
              <a:lnSpc>
                <a:spcPct val="115000"/>
              </a:lnSpc>
              <a:spcBef>
                <a:spcPts val="0"/>
              </a:spcBef>
              <a:spcAft>
                <a:spcPts val="0"/>
              </a:spcAft>
              <a:buClr>
                <a:schemeClr val="dk1"/>
              </a:buClr>
              <a:buSzPct val="25000"/>
              <a:buFont typeface="Calibri"/>
              <a:buNone/>
            </a:pPr>
            <a:r>
              <a:rPr strike="noStrike" u="none" b="0" cap="none" baseline="0" sz="1400" lang="en" i="0">
                <a:solidFill>
                  <a:srgbClr val="404040"/>
                </a:solidFill>
                <a:latin typeface="Calibri"/>
                <a:ea typeface="Calibri"/>
                <a:cs typeface="Calibri"/>
                <a:sym typeface="Calibri"/>
                <a:rtl val="0"/>
              </a:rPr>
              <a:t>The downloaded file name jquery-1.11.0.min.js may vary for your version. Your minified version would be kind of unreadable which would not have any new line or unnecessary words in it.</a:t>
            </a:r>
          </a:p>
          <a:p>
            <a:pPr algn="just" rtl="0" lvl="0" marR="0" indent="0" marL="0">
              <a:lnSpc>
                <a:spcPct val="115000"/>
              </a:lnSpc>
              <a:spcBef>
                <a:spcPts val="0"/>
              </a:spcBef>
              <a:spcAft>
                <a:spcPts val="0"/>
              </a:spcAft>
              <a:buClr>
                <a:schemeClr val="dk1"/>
              </a:buClr>
              <a:buFont typeface="Arial"/>
              <a:buNone/>
            </a:pPr>
            <a:r>
              <a:t/>
            </a:r>
            <a:endParaRPr strike="noStrike" u="none" b="0" cap="none" baseline="0" sz="1400" i="0">
              <a:solidFill>
                <a:srgbClr val="404040"/>
              </a:solidFill>
              <a:latin typeface="Calibri"/>
              <a:ea typeface="Calibri"/>
              <a:cs typeface="Calibri"/>
              <a:sym typeface="Calibri"/>
              <a:rtl val="0"/>
            </a:endParaRPr>
          </a:p>
          <a:p>
            <a:pPr algn="just" rtl="0" lvl="0" marR="0" indent="0" marL="0">
              <a:lnSpc>
                <a:spcPct val="115000"/>
              </a:lnSpc>
              <a:spcBef>
                <a:spcPts val="0"/>
              </a:spcBef>
              <a:spcAft>
                <a:spcPts val="0"/>
              </a:spcAft>
              <a:buClr>
                <a:schemeClr val="dk1"/>
              </a:buClr>
              <a:buSzPct val="25000"/>
              <a:buFont typeface="Calibri"/>
              <a:buNone/>
            </a:pPr>
            <a:r>
              <a:rPr strike="noStrike" u="none" b="0" cap="none" baseline="0" sz="1400" lang="en" i="0">
                <a:solidFill>
                  <a:srgbClr val="404040"/>
                </a:solidFill>
                <a:latin typeface="Calibri"/>
                <a:ea typeface="Calibri"/>
                <a:cs typeface="Calibri"/>
                <a:sym typeface="Calibri"/>
                <a:rtl val="0"/>
              </a:rPr>
              <a:t>You may also use the CDN version.</a:t>
            </a:r>
          </a:p>
          <a:p>
            <a:pPr algn="just" rtl="0" lvl="0" marR="0" indent="0" marL="0">
              <a:lnSpc>
                <a:spcPct val="115000"/>
              </a:lnSpc>
              <a:spcBef>
                <a:spcPts val="0"/>
              </a:spcBef>
              <a:spcAft>
                <a:spcPts val="0"/>
              </a:spcAft>
              <a:buClr>
                <a:schemeClr val="dk1"/>
              </a:buClr>
              <a:buFont typeface="Arial"/>
              <a:buNone/>
            </a:pPr>
            <a:r>
              <a:t/>
            </a:r>
            <a:endParaRPr strike="noStrike" u="none" b="0" cap="none" baseline="0" sz="1400" i="0">
              <a:solidFill>
                <a:srgbClr val="404040"/>
              </a:solidFill>
              <a:latin typeface="Calibri"/>
              <a:ea typeface="Calibri"/>
              <a:cs typeface="Calibri"/>
              <a:sym typeface="Calibri"/>
              <a:rtl val="0"/>
            </a:endParaRPr>
          </a:p>
          <a:p>
            <a:pPr algn="just" rtl="0" lvl="0" marR="0" indent="0" marL="0">
              <a:lnSpc>
                <a:spcPct val="115000"/>
              </a:lnSpc>
              <a:spcBef>
                <a:spcPts val="0"/>
              </a:spcBef>
              <a:spcAft>
                <a:spcPts val="0"/>
              </a:spcAft>
              <a:buClr>
                <a:schemeClr val="dk1"/>
              </a:buClr>
              <a:buSzPct val="25000"/>
              <a:buFont typeface="Calibri"/>
              <a:buNone/>
            </a:pPr>
            <a:r>
              <a:rPr strike="noStrike" u="none" b="0" cap="none" baseline="0" sz="1400" lang="en" i="0">
                <a:solidFill>
                  <a:srgbClr val="404040"/>
                </a:solidFill>
                <a:latin typeface="Calibri"/>
                <a:ea typeface="Calibri"/>
                <a:cs typeface="Calibri"/>
                <a:sym typeface="Calibri"/>
                <a:rtl val="0"/>
              </a:rPr>
              <a:t>The jQuery does not require any special installation and very similar to JavaScript, we do not need any compilation or build phase to use jQuery.</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How to “install” JQuery</a:t>
            </a:r>
          </a:p>
        </p:txBody>
      </p:sp>
      <p:sp>
        <p:nvSpPr>
          <p:cNvPr id="65" name="Shape 65"/>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chemeClr val="dk1"/>
                </a:solidFill>
                <a:latin typeface="Calibri"/>
                <a:ea typeface="Calibri"/>
                <a:cs typeface="Calibri"/>
                <a:sym typeface="Calibri"/>
                <a:rtl val="0"/>
              </a:rPr>
              <a:t>Local Version:</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chemeClr val="dk1"/>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80"/>
                </a:solidFill>
                <a:latin typeface="Calibri"/>
                <a:ea typeface="Calibri"/>
                <a:cs typeface="Calibri"/>
                <a:sym typeface="Calibri"/>
                <a:rtl val="0"/>
              </a:rPr>
              <a:t>&lt;script </a:t>
            </a:r>
            <a:r>
              <a:rPr strike="noStrike" u="none" b="0" cap="none" baseline="0" sz="1400" lang="en" i="0">
                <a:solidFill>
                  <a:srgbClr val="008080"/>
                </a:solidFill>
                <a:latin typeface="Calibri"/>
                <a:ea typeface="Calibri"/>
                <a:cs typeface="Calibri"/>
                <a:sym typeface="Calibri"/>
                <a:rtl val="0"/>
              </a:rPr>
              <a:t>src</a:t>
            </a:r>
            <a:r>
              <a:rPr strike="noStrike" u="none" b="0" cap="none" baseline="0" sz="1400" lang="en" i="0">
                <a:solidFill>
                  <a:srgbClr val="000080"/>
                </a:solidFill>
                <a:latin typeface="Calibri"/>
                <a:ea typeface="Calibri"/>
                <a:cs typeface="Calibri"/>
                <a:sym typeface="Calibri"/>
                <a:rtl val="0"/>
              </a:rPr>
              <a:t>=</a:t>
            </a:r>
            <a:r>
              <a:rPr strike="noStrike" u="none" b="0" cap="none" baseline="0" sz="1400" lang="en" i="0">
                <a:solidFill>
                  <a:srgbClr val="DD1144"/>
                </a:solidFill>
                <a:latin typeface="Calibri"/>
                <a:ea typeface="Calibri"/>
                <a:cs typeface="Calibri"/>
                <a:sym typeface="Calibri"/>
                <a:rtl val="0"/>
              </a:rPr>
              <a:t>"local_directory/jquery-1.11.0.min.js"</a:t>
            </a:r>
            <a:r>
              <a:rPr strike="noStrike" u="none" b="0" cap="none" baseline="0" sz="1400" lang="en" i="0">
                <a:solidFill>
                  <a:srgbClr val="000080"/>
                </a:solidFill>
                <a:latin typeface="Calibri"/>
                <a:ea typeface="Calibri"/>
                <a:cs typeface="Calibri"/>
                <a:sym typeface="Calibri"/>
                <a:rtl val="0"/>
              </a:rPr>
              <a:t>&gt;&lt;/script&gt;</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rgbClr val="00008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chemeClr val="dk1"/>
                </a:solidFill>
                <a:latin typeface="Calibri"/>
                <a:ea typeface="Calibri"/>
                <a:cs typeface="Calibri"/>
                <a:sym typeface="Calibri"/>
                <a:rtl val="0"/>
              </a:rPr>
              <a:t>CDN:</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chemeClr val="dk1"/>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80"/>
                </a:solidFill>
                <a:latin typeface="Calibri"/>
                <a:ea typeface="Calibri"/>
                <a:cs typeface="Calibri"/>
                <a:sym typeface="Calibri"/>
                <a:rtl val="0"/>
              </a:rPr>
              <a:t>&lt;script </a:t>
            </a:r>
            <a:r>
              <a:rPr strike="noStrike" u="none" b="0" cap="none" baseline="0" sz="1400" lang="en" i="0">
                <a:solidFill>
                  <a:srgbClr val="008080"/>
                </a:solidFill>
                <a:latin typeface="Calibri"/>
                <a:ea typeface="Calibri"/>
                <a:cs typeface="Calibri"/>
                <a:sym typeface="Calibri"/>
                <a:rtl val="0"/>
              </a:rPr>
              <a:t>src</a:t>
            </a:r>
            <a:r>
              <a:rPr strike="noStrike" u="none" b="0" cap="none" baseline="0" sz="1400" lang="en" i="0">
                <a:solidFill>
                  <a:srgbClr val="000080"/>
                </a:solidFill>
                <a:latin typeface="Calibri"/>
                <a:ea typeface="Calibri"/>
                <a:cs typeface="Calibri"/>
                <a:sym typeface="Calibri"/>
                <a:rtl val="0"/>
              </a:rPr>
              <a:t>=</a:t>
            </a:r>
            <a:r>
              <a:rPr strike="noStrike" u="none" b="0" cap="none" baseline="0" sz="1400" lang="en" i="0">
                <a:solidFill>
                  <a:srgbClr val="DD1144"/>
                </a:solidFill>
                <a:latin typeface="Calibri"/>
                <a:ea typeface="Calibri"/>
                <a:cs typeface="Calibri"/>
                <a:sym typeface="Calibri"/>
                <a:rtl val="0"/>
              </a:rPr>
              <a:t>"//code.jquery.com/jquery-1.11.0.min.js"</a:t>
            </a:r>
            <a:r>
              <a:rPr strike="noStrike" u="none" b="0" cap="none" baseline="0" sz="1400" lang="en" i="0">
                <a:solidFill>
                  <a:srgbClr val="000080"/>
                </a:solidFill>
                <a:latin typeface="Calibri"/>
                <a:ea typeface="Calibri"/>
                <a:cs typeface="Calibri"/>
                <a:sym typeface="Calibri"/>
                <a:rtl val="0"/>
              </a:rPr>
              <a:t>&gt;&lt;/script&gt;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$(document).ready()</a:t>
            </a:r>
          </a:p>
        </p:txBody>
      </p:sp>
      <p:sp>
        <p:nvSpPr>
          <p:cNvPr id="71" name="Shape 7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$(document).ready(function() {</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   // do stuff when DOM is ready</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a:t>
            </a:r>
          </a:p>
        </p:txBody>
      </p:sp>
      <p:sp>
        <p:nvSpPr>
          <p:cNvPr id="77" name="Shape 77"/>
          <p:cNvSpPr txBox="1"/>
          <p:nvPr>
            <p:ph idx="1" type="body"/>
          </p:nvPr>
        </p:nvSpPr>
        <p:spPr>
          <a:xfrm>
            <a:off y="1200150" x="457200"/>
            <a:ext cy="2889300" cx="8229600"/>
          </a:xfrm>
          <a:prstGeom prst="rect">
            <a:avLst/>
          </a:prstGeom>
          <a:noFill/>
          <a:ln>
            <a:noFill/>
          </a:ln>
        </p:spPr>
        <p:txBody>
          <a:bodyPr bIns="91425" rIns="91425" lIns="91425" tIns="91425" anchor="t" anchorCtr="0">
            <a:noAutofit/>
          </a:bodyPr>
          <a:lstStyle/>
          <a:p>
            <a:pPr algn="just" rtl="0" lvl="0" marR="0" indent="0" marL="0">
              <a:lnSpc>
                <a:spcPct val="11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All type of selectors available in jQuery, always start with the dollar sign and parentheses: </a:t>
            </a:r>
            <a:r>
              <a:rPr strike="noStrike" u="none" b="1" cap="none" baseline="0" sz="1400" lang="en" i="0">
                <a:solidFill>
                  <a:srgbClr val="000000"/>
                </a:solidFill>
                <a:latin typeface="Calibri"/>
                <a:ea typeface="Calibri"/>
                <a:cs typeface="Calibri"/>
                <a:sym typeface="Calibri"/>
                <a:rtl val="0"/>
              </a:rPr>
              <a:t>$()</a:t>
            </a:r>
            <a:r>
              <a:rPr strike="noStrike" u="none" b="0" cap="none" baseline="0" sz="1400" lang="en" i="0">
                <a:solidFill>
                  <a:srgbClr val="000000"/>
                </a:solidFill>
                <a:latin typeface="Calibri"/>
                <a:ea typeface="Calibri"/>
                <a:cs typeface="Calibri"/>
                <a:sym typeface="Calibri"/>
                <a:rtl val="0"/>
              </a:rPr>
              <a:t>.</a:t>
            </a:r>
          </a:p>
          <a:p>
            <a:pPr algn="just" rtl="0" lvl="0" marR="0" indent="0" marL="0">
              <a:lnSpc>
                <a:spcPct val="11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 factory function </a:t>
            </a:r>
            <a:r>
              <a:rPr strike="noStrike" u="none" b="1" cap="none" baseline="0" sz="1400" lang="en" i="0">
                <a:solidFill>
                  <a:srgbClr val="000000"/>
                </a:solidFill>
                <a:latin typeface="Calibri"/>
                <a:ea typeface="Calibri"/>
                <a:cs typeface="Calibri"/>
                <a:sym typeface="Calibri"/>
                <a:rtl val="0"/>
              </a:rPr>
              <a:t>$()</a:t>
            </a:r>
            <a:r>
              <a:rPr strike="noStrike" u="none" b="0" cap="none" baseline="0" sz="1400" lang="en" i="0">
                <a:solidFill>
                  <a:srgbClr val="000000"/>
                </a:solidFill>
                <a:latin typeface="Calibri"/>
                <a:ea typeface="Calibri"/>
                <a:cs typeface="Calibri"/>
                <a:sym typeface="Calibri"/>
                <a:rtl val="0"/>
              </a:rPr>
              <a:t> makes use of following three building blocks while selecting elements in a given document:</a:t>
            </a:r>
          </a:p>
          <a:p>
            <a:pPr algn="just" rtl="0" lvl="0" marR="0" indent="0" marL="0">
              <a:lnSpc>
                <a:spcPct val="11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graphicFrame>
        <p:nvGraphicFramePr>
          <p:cNvPr id="78" name="Shape 78"/>
          <p:cNvGraphicFramePr/>
          <p:nvPr/>
        </p:nvGraphicFramePr>
        <p:xfrm>
          <a:off y="1988750" x="1579675"/>
          <a:ext cy="3000000" cx="3000000"/>
        </p:xfrm>
        <a:graphic>
          <a:graphicData uri="http://schemas.openxmlformats.org/drawingml/2006/table">
            <a:tbl>
              <a:tblPr>
                <a:noFill/>
                <a:tableStyleId>{50045763-1E86-45F9-ABA4-62D6E17085E2}</a:tableStyleId>
              </a:tblPr>
              <a:tblGrid>
                <a:gridCol w="1454150"/>
                <a:gridCol w="4073525"/>
              </a:tblGrid>
              <a:tr h="12700">
                <a:tc>
                  <a:txBody>
                    <a:bodyPr>
                      <a:noAutofit/>
                    </a:bodyPr>
                    <a:lstStyle/>
                    <a:p>
                      <a:pPr algn="l" rtl="0" lvl="0" marR="0" indent="0" marL="0">
                        <a:lnSpc>
                          <a:spcPct val="115000"/>
                        </a:lnSpc>
                        <a:spcBef>
                          <a:spcPts val="0"/>
                        </a:spcBef>
                        <a:spcAft>
                          <a:spcPts val="0"/>
                        </a:spcAft>
                        <a:buClr>
                          <a:srgbClr val="000000"/>
                        </a:buClr>
                        <a:buSzPct val="25000"/>
                        <a:buFont typeface="Verdana"/>
                        <a:buNone/>
                      </a:pPr>
                      <a:r>
                        <a:rPr strike="noStrike" u="none" cap="none" baseline="0" sz="800" lang="en">
                          <a:latin typeface="Verdana"/>
                          <a:ea typeface="Verdana"/>
                          <a:cs typeface="Verdana"/>
                          <a:sym typeface="Verdana"/>
                          <a:rtl val="0"/>
                        </a:rPr>
                        <a:t>jQuery</a:t>
                      </a:r>
                    </a:p>
                  </a:txBody>
                  <a:tcPr marR="63500" marB="63500" marT="63500" marL="63500">
                    <a:solidFill>
                      <a:srgbClr val="CDCDCD"/>
                    </a:solidFill>
                  </a:tcPr>
                </a:tc>
                <a:tc>
                  <a:txBody>
                    <a:bodyPr>
                      <a:noAutofit/>
                    </a:bodyPr>
                    <a:lstStyle/>
                    <a:p>
                      <a:pPr algn="l" rtl="0" lvl="0" marR="0" indent="0" marL="0">
                        <a:lnSpc>
                          <a:spcPct val="115000"/>
                        </a:lnSpc>
                        <a:spcBef>
                          <a:spcPts val="0"/>
                        </a:spcBef>
                        <a:spcAft>
                          <a:spcPts val="0"/>
                        </a:spcAft>
                        <a:buClr>
                          <a:srgbClr val="000000"/>
                        </a:buClr>
                        <a:buSzPct val="25000"/>
                        <a:buFont typeface="Verdana"/>
                        <a:buNone/>
                      </a:pPr>
                      <a:r>
                        <a:rPr strike="noStrike" u="none" cap="none" baseline="0" sz="800" lang="en">
                          <a:latin typeface="Verdana"/>
                          <a:ea typeface="Verdana"/>
                          <a:cs typeface="Verdana"/>
                          <a:sym typeface="Verdana"/>
                          <a:rtl val="0"/>
                        </a:rPr>
                        <a:t>Description</a:t>
                      </a:r>
                    </a:p>
                  </a:txBody>
                  <a:tcPr marR="63500" marB="63500" marT="63500" marL="63500">
                    <a:solidFill>
                      <a:srgbClr val="CDCDCD"/>
                    </a:solidFill>
                  </a:tcPr>
                </a:tc>
              </a:tr>
              <a:tr h="12700">
                <a:tc>
                  <a:txBody>
                    <a:bodyPr>
                      <a:noAutofit/>
                    </a:bodyPr>
                    <a:lstStyle/>
                    <a:p>
                      <a:pPr algn="l" rtl="0" lvl="0" marR="0" indent="0" marL="0">
                        <a:lnSpc>
                          <a:spcPct val="115000"/>
                        </a:lnSpc>
                        <a:spcBef>
                          <a:spcPts val="0"/>
                        </a:spcBef>
                        <a:spcAft>
                          <a:spcPts val="0"/>
                        </a:spcAft>
                        <a:buClr>
                          <a:srgbClr val="000000"/>
                        </a:buClr>
                        <a:buSzPct val="25000"/>
                        <a:buFont typeface="Verdana"/>
                        <a:buNone/>
                      </a:pPr>
                      <a:r>
                        <a:rPr strike="noStrike" u="none" b="1" cap="none" baseline="0" sz="800" lang="en">
                          <a:latin typeface="Verdana"/>
                          <a:ea typeface="Verdana"/>
                          <a:cs typeface="Verdana"/>
                          <a:sym typeface="Verdana"/>
                          <a:rtl val="0"/>
                        </a:rPr>
                        <a:t>Tag Name:</a:t>
                      </a:r>
                    </a:p>
                  </a:txBody>
                  <a:tcPr marR="63500" marB="63500" marT="63500" marL="63500"/>
                </a:tc>
                <a:tc>
                  <a:txBody>
                    <a:bodyPr>
                      <a:noAutofit/>
                    </a:bodyPr>
                    <a:lstStyle/>
                    <a:p>
                      <a:pPr algn="l" rtl="0" lvl="0" marR="0" indent="0" marL="0">
                        <a:lnSpc>
                          <a:spcPct val="115000"/>
                        </a:lnSpc>
                        <a:spcBef>
                          <a:spcPts val="0"/>
                        </a:spcBef>
                        <a:spcAft>
                          <a:spcPts val="0"/>
                        </a:spcAft>
                        <a:buClr>
                          <a:srgbClr val="000000"/>
                        </a:buClr>
                        <a:buSzPct val="25000"/>
                        <a:buFont typeface="Verdana"/>
                        <a:buNone/>
                      </a:pPr>
                      <a:r>
                        <a:rPr strike="noStrike" u="none" cap="none" baseline="0" sz="800" lang="en">
                          <a:latin typeface="Verdana"/>
                          <a:ea typeface="Verdana"/>
                          <a:cs typeface="Verdana"/>
                          <a:sym typeface="Verdana"/>
                          <a:rtl val="0"/>
                        </a:rPr>
                        <a:t>Represents a tag name available in the DOM. For example </a:t>
                      </a:r>
                      <a:r>
                        <a:rPr strike="noStrike" u="none" b="1" cap="none" baseline="0" sz="800" lang="en">
                          <a:latin typeface="Verdana"/>
                          <a:ea typeface="Verdana"/>
                          <a:cs typeface="Verdana"/>
                          <a:sym typeface="Verdana"/>
                          <a:rtl val="0"/>
                        </a:rPr>
                        <a:t>$('p')</a:t>
                      </a:r>
                      <a:r>
                        <a:rPr strike="noStrike" u="none" cap="none" baseline="0" sz="800" lang="en">
                          <a:latin typeface="Verdana"/>
                          <a:ea typeface="Verdana"/>
                          <a:cs typeface="Verdana"/>
                          <a:sym typeface="Verdana"/>
                          <a:rtl val="0"/>
                        </a:rPr>
                        <a:t>selects all paragraphs in the document.</a:t>
                      </a:r>
                    </a:p>
                  </a:txBody>
                  <a:tcPr marR="63500" marB="63500" marT="63500" marL="63500"/>
                </a:tc>
              </a:tr>
              <a:tr h="12700">
                <a:tc>
                  <a:txBody>
                    <a:bodyPr>
                      <a:noAutofit/>
                    </a:bodyPr>
                    <a:lstStyle/>
                    <a:p>
                      <a:pPr algn="l" rtl="0" lvl="0" marR="0" indent="0" marL="0">
                        <a:lnSpc>
                          <a:spcPct val="115000"/>
                        </a:lnSpc>
                        <a:spcBef>
                          <a:spcPts val="0"/>
                        </a:spcBef>
                        <a:spcAft>
                          <a:spcPts val="0"/>
                        </a:spcAft>
                        <a:buClr>
                          <a:srgbClr val="000000"/>
                        </a:buClr>
                        <a:buSzPct val="25000"/>
                        <a:buFont typeface="Verdana"/>
                        <a:buNone/>
                      </a:pPr>
                      <a:r>
                        <a:rPr strike="noStrike" u="none" b="1" cap="none" baseline="0" sz="800" lang="en">
                          <a:latin typeface="Verdana"/>
                          <a:ea typeface="Verdana"/>
                          <a:cs typeface="Verdana"/>
                          <a:sym typeface="Verdana"/>
                          <a:rtl val="0"/>
                        </a:rPr>
                        <a:t>Tag ID:</a:t>
                      </a:r>
                    </a:p>
                  </a:txBody>
                  <a:tcPr marR="63500" marB="63500" marT="63500" marL="63500"/>
                </a:tc>
                <a:tc>
                  <a:txBody>
                    <a:bodyPr>
                      <a:noAutofit/>
                    </a:bodyPr>
                    <a:lstStyle/>
                    <a:p>
                      <a:pPr algn="l" rtl="0" lvl="0" marR="0" indent="0" marL="0">
                        <a:lnSpc>
                          <a:spcPct val="115000"/>
                        </a:lnSpc>
                        <a:spcBef>
                          <a:spcPts val="0"/>
                        </a:spcBef>
                        <a:spcAft>
                          <a:spcPts val="0"/>
                        </a:spcAft>
                        <a:buClr>
                          <a:srgbClr val="000000"/>
                        </a:buClr>
                        <a:buSzPct val="25000"/>
                        <a:buFont typeface="Verdana"/>
                        <a:buNone/>
                      </a:pPr>
                      <a:r>
                        <a:rPr strike="noStrike" u="none" cap="none" baseline="0" sz="800" lang="en">
                          <a:latin typeface="Verdana"/>
                          <a:ea typeface="Verdana"/>
                          <a:cs typeface="Verdana"/>
                          <a:sym typeface="Verdana"/>
                          <a:rtl val="0"/>
                        </a:rPr>
                        <a:t>Represents a tag available with the given ID in the DOM. For example</a:t>
                      </a:r>
                      <a:r>
                        <a:rPr strike="noStrike" u="none" b="1" cap="none" baseline="0" sz="800" lang="en">
                          <a:latin typeface="Verdana"/>
                          <a:ea typeface="Verdana"/>
                          <a:cs typeface="Verdana"/>
                          <a:sym typeface="Verdana"/>
                          <a:rtl val="0"/>
                        </a:rPr>
                        <a:t>$('#some-id')</a:t>
                      </a:r>
                      <a:r>
                        <a:rPr strike="noStrike" u="none" cap="none" baseline="0" sz="800" lang="en">
                          <a:latin typeface="Verdana"/>
                          <a:ea typeface="Verdana"/>
                          <a:cs typeface="Verdana"/>
                          <a:sym typeface="Verdana"/>
                          <a:rtl val="0"/>
                        </a:rPr>
                        <a:t> selects the single element in the document that has an ID of some-id.</a:t>
                      </a:r>
                    </a:p>
                  </a:txBody>
                  <a:tcPr marR="63500" marB="63500" marT="63500" marL="63500"/>
                </a:tc>
              </a:tr>
              <a:tr h="12700">
                <a:tc>
                  <a:txBody>
                    <a:bodyPr>
                      <a:noAutofit/>
                    </a:bodyPr>
                    <a:lstStyle/>
                    <a:p>
                      <a:pPr algn="l" rtl="0" lvl="0" marR="0" indent="0" marL="0">
                        <a:lnSpc>
                          <a:spcPct val="115000"/>
                        </a:lnSpc>
                        <a:spcBef>
                          <a:spcPts val="0"/>
                        </a:spcBef>
                        <a:spcAft>
                          <a:spcPts val="0"/>
                        </a:spcAft>
                        <a:buClr>
                          <a:srgbClr val="000000"/>
                        </a:buClr>
                        <a:buSzPct val="25000"/>
                        <a:buFont typeface="Verdana"/>
                        <a:buNone/>
                      </a:pPr>
                      <a:r>
                        <a:rPr strike="noStrike" u="none" b="1" cap="none" baseline="0" sz="800" lang="en">
                          <a:latin typeface="Verdana"/>
                          <a:ea typeface="Verdana"/>
                          <a:cs typeface="Verdana"/>
                          <a:sym typeface="Verdana"/>
                          <a:rtl val="0"/>
                        </a:rPr>
                        <a:t>Tag Class:</a:t>
                      </a:r>
                    </a:p>
                  </a:txBody>
                  <a:tcPr marR="63500" marB="63500" marT="63500" marL="63500"/>
                </a:tc>
                <a:tc>
                  <a:txBody>
                    <a:bodyPr>
                      <a:noAutofit/>
                    </a:bodyPr>
                    <a:lstStyle/>
                    <a:p>
                      <a:pPr algn="l" rtl="0" lvl="0" marR="0" indent="0" marL="0">
                        <a:lnSpc>
                          <a:spcPct val="115000"/>
                        </a:lnSpc>
                        <a:spcBef>
                          <a:spcPts val="0"/>
                        </a:spcBef>
                        <a:spcAft>
                          <a:spcPts val="0"/>
                        </a:spcAft>
                        <a:buClr>
                          <a:srgbClr val="000000"/>
                        </a:buClr>
                        <a:buSzPct val="25000"/>
                        <a:buFont typeface="Verdana"/>
                        <a:buNone/>
                      </a:pPr>
                      <a:r>
                        <a:rPr strike="noStrike" u="none" cap="none" baseline="0" sz="800" lang="en">
                          <a:latin typeface="Verdana"/>
                          <a:ea typeface="Verdana"/>
                          <a:cs typeface="Verdana"/>
                          <a:sym typeface="Verdana"/>
                          <a:rtl val="0"/>
                        </a:rPr>
                        <a:t>Represents a tag available with the given class in the DOM. For example </a:t>
                      </a:r>
                      <a:r>
                        <a:rPr strike="noStrike" u="none" b="1" cap="none" baseline="0" sz="800" lang="en">
                          <a:latin typeface="Verdana"/>
                          <a:ea typeface="Verdana"/>
                          <a:cs typeface="Verdana"/>
                          <a:sym typeface="Verdana"/>
                          <a:rtl val="0"/>
                        </a:rPr>
                        <a:t>$('.some-class')</a:t>
                      </a:r>
                      <a:r>
                        <a:rPr strike="noStrike" u="none" cap="none" baseline="0" sz="800" lang="en">
                          <a:latin typeface="Verdana"/>
                          <a:ea typeface="Verdana"/>
                          <a:cs typeface="Verdana"/>
                          <a:sym typeface="Verdana"/>
                          <a:rtl val="0"/>
                        </a:rPr>
                        <a:t> selects all elements in the document that have a class of some-class.</a:t>
                      </a:r>
                    </a:p>
                  </a:txBody>
                  <a:tcPr marR="63500" marB="63500" marT="63500" marL="63500"/>
                </a:tc>
              </a:tr>
            </a:tbl>
          </a:graphicData>
        </a:graphic>
      </p:graphicFrame>
      <p:sp>
        <p:nvSpPr>
          <p:cNvPr id="79" name="Shape 79"/>
          <p:cNvSpPr txBox="1"/>
          <p:nvPr/>
        </p:nvSpPr>
        <p:spPr>
          <a:xfrm>
            <a:off y="3976450" x="530875"/>
            <a:ext cy="1012198" cx="7944899"/>
          </a:xfrm>
          <a:prstGeom prst="rect">
            <a:avLst/>
          </a:prstGeom>
          <a:noFill/>
          <a:ln>
            <a:noFill/>
          </a:ln>
        </p:spPr>
        <p:txBody>
          <a:bodyPr bIns="91425" rIns="91425" lIns="91425" tIns="91425" anchor="ctr" anchorCtr="0">
            <a:noAutofit/>
          </a:bodyPr>
          <a:lstStyle/>
          <a:p>
            <a:pPr algn="l" rtl="0" lvl="0" marR="0" indent="0" marL="0">
              <a:lnSpc>
                <a:spcPct val="100000"/>
              </a:lnSpc>
              <a:spcBef>
                <a:spcPts val="0"/>
              </a:spcBef>
              <a:spcAft>
                <a:spcPts val="0"/>
              </a:spcAft>
              <a:buClr>
                <a:srgbClr val="000000"/>
              </a:buClr>
              <a:buSzPct val="25000"/>
              <a:buFont typeface="Calibri"/>
              <a:buNone/>
            </a:pPr>
            <a:r>
              <a:rPr strike="noStrike" u="none" b="0" cap="none" baseline="0" sz="1400" lang="en" i="0">
                <a:solidFill>
                  <a:srgbClr val="000000"/>
                </a:solidFill>
                <a:latin typeface="Calibri"/>
                <a:ea typeface="Calibri"/>
                <a:cs typeface="Calibri"/>
                <a:sym typeface="Calibri"/>
                <a:rtl val="0"/>
              </a:rPr>
              <a:t>All the above items can be used either on their own or in combination with other selectors. All the jQuery selectors are based on the same principle except some tweaking.</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sz="3600" lang="en">
                <a:solidFill>
                  <a:srgbClr val="A61C00"/>
                </a:solidFill>
              </a:rPr>
              <a:t>JQuery and Selectors</a:t>
            </a:r>
          </a:p>
        </p:txBody>
      </p:sp>
      <p:sp>
        <p:nvSpPr>
          <p:cNvPr id="85" name="Shape 8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lnSpc>
                <a:spcPct val="146103"/>
              </a:lnSpc>
              <a:spcBef>
                <a:spcPts val="0"/>
              </a:spcBef>
              <a:spcAft>
                <a:spcPts val="800"/>
              </a:spcAft>
              <a:buNone/>
            </a:pPr>
            <a:r>
              <a:rPr sz="1100" lang="en">
                <a:solidFill>
                  <a:schemeClr val="dk1"/>
                </a:solidFill>
                <a:latin typeface="Verdana"/>
                <a:ea typeface="Verdana"/>
                <a:cs typeface="Verdana"/>
                <a:sym typeface="Verdana"/>
              </a:rPr>
              <a:t>The jQuery syntax is tailor made for selecting HTML elements and performing some action on the element(s).</a:t>
            </a:r>
          </a:p>
          <a:p>
            <a:pPr rtl="0">
              <a:lnSpc>
                <a:spcPct val="146103"/>
              </a:lnSpc>
              <a:spcBef>
                <a:spcPts val="0"/>
              </a:spcBef>
              <a:spcAft>
                <a:spcPts val="800"/>
              </a:spcAft>
              <a:buNone/>
            </a:pPr>
            <a:r>
              <a:rPr sz="1100" lang="en">
                <a:solidFill>
                  <a:schemeClr val="dk1"/>
                </a:solidFill>
                <a:latin typeface="Verdana"/>
                <a:ea typeface="Verdana"/>
                <a:cs typeface="Verdana"/>
                <a:sym typeface="Verdana"/>
              </a:rPr>
              <a:t>Basic syntax is: $(</a:t>
            </a:r>
            <a:r>
              <a:rPr sz="1100" lang="en" i="1">
                <a:solidFill>
                  <a:schemeClr val="dk1"/>
                </a:solidFill>
                <a:latin typeface="Verdana"/>
                <a:ea typeface="Verdana"/>
                <a:cs typeface="Verdana"/>
                <a:sym typeface="Verdana"/>
              </a:rPr>
              <a:t>selector</a:t>
            </a:r>
            <a:r>
              <a:rPr sz="1100" lang="en">
                <a:solidFill>
                  <a:schemeClr val="dk1"/>
                </a:solidFill>
                <a:latin typeface="Verdana"/>
                <a:ea typeface="Verdana"/>
                <a:cs typeface="Verdana"/>
                <a:sym typeface="Verdana"/>
              </a:rPr>
              <a:t>).</a:t>
            </a:r>
            <a:r>
              <a:rPr sz="1100" lang="en" i="1">
                <a:solidFill>
                  <a:schemeClr val="dk1"/>
                </a:solidFill>
                <a:latin typeface="Verdana"/>
                <a:ea typeface="Verdana"/>
                <a:cs typeface="Verdana"/>
                <a:sym typeface="Verdana"/>
              </a:rPr>
              <a:t>action</a:t>
            </a:r>
            <a:r>
              <a:rPr sz="1100" lang="en">
                <a:solidFill>
                  <a:schemeClr val="dk1"/>
                </a:solidFill>
                <a:latin typeface="Verdana"/>
                <a:ea typeface="Verdana"/>
                <a:cs typeface="Verdana"/>
                <a:sym typeface="Verdana"/>
              </a:rPr>
              <a:t>()</a:t>
            </a:r>
          </a:p>
          <a:p>
            <a:pPr rtl="0" lvl="0" indent="-298450" marL="457200">
              <a:lnSpc>
                <a:spcPct val="146103"/>
              </a:lnSpc>
              <a:spcBef>
                <a:spcPts val="0"/>
              </a:spcBef>
              <a:spcAft>
                <a:spcPts val="800"/>
              </a:spcAft>
              <a:buClr>
                <a:schemeClr val="dk1"/>
              </a:buClr>
              <a:buSzPct val="100000"/>
              <a:buFont typeface="Arial"/>
              <a:buChar char="●"/>
            </a:pPr>
            <a:r>
              <a:rPr sz="1100" lang="en">
                <a:solidFill>
                  <a:schemeClr val="dk1"/>
                </a:solidFill>
                <a:latin typeface="Verdana"/>
                <a:ea typeface="Verdana"/>
                <a:cs typeface="Verdana"/>
                <a:sym typeface="Verdana"/>
              </a:rPr>
              <a:t>A $ sign to define/access jQuery</a:t>
            </a:r>
          </a:p>
          <a:p>
            <a:pPr rtl="0" lvl="0" indent="-298450" marL="457200">
              <a:lnSpc>
                <a:spcPct val="146103"/>
              </a:lnSpc>
              <a:spcBef>
                <a:spcPts val="0"/>
              </a:spcBef>
              <a:spcAft>
                <a:spcPts val="800"/>
              </a:spcAft>
              <a:buClr>
                <a:schemeClr val="dk1"/>
              </a:buClr>
              <a:buSzPct val="100000"/>
              <a:buFont typeface="Arial"/>
              <a:buChar char="●"/>
            </a:pPr>
            <a:r>
              <a:rPr sz="1100" lang="en">
                <a:solidFill>
                  <a:schemeClr val="dk1"/>
                </a:solidFill>
                <a:latin typeface="Verdana"/>
                <a:ea typeface="Verdana"/>
                <a:cs typeface="Verdana"/>
                <a:sym typeface="Verdana"/>
              </a:rPr>
              <a:t>A (</a:t>
            </a:r>
            <a:r>
              <a:rPr sz="1100" lang="en" i="1">
                <a:solidFill>
                  <a:schemeClr val="dk1"/>
                </a:solidFill>
                <a:latin typeface="Verdana"/>
                <a:ea typeface="Verdana"/>
                <a:cs typeface="Verdana"/>
                <a:sym typeface="Verdana"/>
              </a:rPr>
              <a:t>selector</a:t>
            </a:r>
            <a:r>
              <a:rPr sz="1100" lang="en">
                <a:solidFill>
                  <a:schemeClr val="dk1"/>
                </a:solidFill>
                <a:latin typeface="Verdana"/>
                <a:ea typeface="Verdana"/>
                <a:cs typeface="Verdana"/>
                <a:sym typeface="Verdana"/>
              </a:rPr>
              <a:t>) to "query (or find)" HTML elements</a:t>
            </a:r>
          </a:p>
          <a:p>
            <a:pPr rtl="0" lvl="0" indent="-298450" marL="457200">
              <a:lnSpc>
                <a:spcPct val="146103"/>
              </a:lnSpc>
              <a:spcBef>
                <a:spcPts val="0"/>
              </a:spcBef>
              <a:spcAft>
                <a:spcPts val="800"/>
              </a:spcAft>
              <a:buClr>
                <a:schemeClr val="dk1"/>
              </a:buClr>
              <a:buSzPct val="100000"/>
              <a:buFont typeface="Arial"/>
              <a:buChar char="●"/>
            </a:pPr>
            <a:r>
              <a:rPr sz="1100" lang="en">
                <a:solidFill>
                  <a:schemeClr val="dk1"/>
                </a:solidFill>
                <a:latin typeface="Verdana"/>
                <a:ea typeface="Verdana"/>
                <a:cs typeface="Verdana"/>
                <a:sym typeface="Verdana"/>
              </a:rPr>
              <a:t>A jQuery </a:t>
            </a:r>
            <a:r>
              <a:rPr sz="1100" lang="en" i="1">
                <a:solidFill>
                  <a:schemeClr val="dk1"/>
                </a:solidFill>
                <a:latin typeface="Verdana"/>
                <a:ea typeface="Verdana"/>
                <a:cs typeface="Verdana"/>
                <a:sym typeface="Verdana"/>
              </a:rPr>
              <a:t>action</a:t>
            </a:r>
            <a:r>
              <a:rPr sz="1100" lang="en">
                <a:solidFill>
                  <a:schemeClr val="dk1"/>
                </a:solidFill>
                <a:latin typeface="Verdana"/>
                <a:ea typeface="Verdana"/>
                <a:cs typeface="Verdana"/>
                <a:sym typeface="Verdana"/>
              </a:rPr>
              <a:t>() to be performed on the element(s)</a:t>
            </a:r>
          </a:p>
          <a:p>
            <a:pPr rtl="0">
              <a:lnSpc>
                <a:spcPct val="146103"/>
              </a:lnSpc>
              <a:spcBef>
                <a:spcPts val="0"/>
              </a:spcBef>
              <a:spcAft>
                <a:spcPts val="800"/>
              </a:spcAft>
              <a:buNone/>
            </a:pPr>
            <a:r>
              <a:rPr sz="1100" lang="en">
                <a:solidFill>
                  <a:schemeClr val="dk1"/>
                </a:solidFill>
                <a:latin typeface="Verdana"/>
                <a:ea typeface="Verdana"/>
                <a:cs typeface="Verdana"/>
                <a:sym typeface="Verdana"/>
              </a:rPr>
              <a:t>Examples:</a:t>
            </a:r>
          </a:p>
          <a:p>
            <a:pPr rtl="0">
              <a:lnSpc>
                <a:spcPct val="146103"/>
              </a:lnSpc>
              <a:spcBef>
                <a:spcPts val="0"/>
              </a:spcBef>
              <a:spcAft>
                <a:spcPts val="800"/>
              </a:spcAft>
              <a:buNone/>
            </a:pPr>
            <a:r>
              <a:rPr sz="1100" lang="en">
                <a:solidFill>
                  <a:schemeClr val="dk1"/>
                </a:solidFill>
                <a:latin typeface="Verdana"/>
                <a:ea typeface="Verdana"/>
                <a:cs typeface="Verdana"/>
                <a:sym typeface="Verdana"/>
              </a:rPr>
              <a:t>$(this).hide() - hides the current element.</a:t>
            </a:r>
          </a:p>
          <a:p>
            <a:pPr rtl="0">
              <a:lnSpc>
                <a:spcPct val="146103"/>
              </a:lnSpc>
              <a:spcBef>
                <a:spcPts val="0"/>
              </a:spcBef>
              <a:spcAft>
                <a:spcPts val="800"/>
              </a:spcAft>
              <a:buNone/>
            </a:pPr>
            <a:r>
              <a:rPr sz="1100" lang="en">
                <a:solidFill>
                  <a:schemeClr val="dk1"/>
                </a:solidFill>
                <a:latin typeface="Verdana"/>
                <a:ea typeface="Verdana"/>
                <a:cs typeface="Verdana"/>
                <a:sym typeface="Verdana"/>
              </a:rPr>
              <a:t>$("p").hide() - hides all &lt;p&gt; elements.</a:t>
            </a:r>
          </a:p>
          <a:p>
            <a:pPr rtl="0">
              <a:lnSpc>
                <a:spcPct val="146103"/>
              </a:lnSpc>
              <a:spcBef>
                <a:spcPts val="0"/>
              </a:spcBef>
              <a:spcAft>
                <a:spcPts val="800"/>
              </a:spcAft>
              <a:buNone/>
            </a:pPr>
            <a:r>
              <a:rPr sz="1100" lang="en">
                <a:solidFill>
                  <a:schemeClr val="dk1"/>
                </a:solidFill>
                <a:latin typeface="Verdana"/>
                <a:ea typeface="Verdana"/>
                <a:cs typeface="Verdana"/>
                <a:sym typeface="Verdana"/>
              </a:rPr>
              <a:t>$(".test").hide() - hides all elements with class="test".</a:t>
            </a:r>
          </a:p>
          <a:p>
            <a:pPr rtl="0">
              <a:lnSpc>
                <a:spcPct val="146103"/>
              </a:lnSpc>
              <a:spcBef>
                <a:spcPts val="0"/>
              </a:spcBef>
              <a:spcAft>
                <a:spcPts val="800"/>
              </a:spcAft>
              <a:buNone/>
            </a:pPr>
            <a:r>
              <a:rPr sz="1100" lang="en">
                <a:solidFill>
                  <a:schemeClr val="dk1"/>
                </a:solidFill>
                <a:latin typeface="Verdana"/>
                <a:ea typeface="Verdana"/>
                <a:cs typeface="Verdana"/>
                <a:sym typeface="Verdana"/>
              </a:rPr>
              <a:t>$("#test").hide() - hides the element with id="test".</a:t>
            </a: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