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7.xml" Type="http://schemas.openxmlformats.org/officeDocument/2006/relationships/slide" Id="rId32"/><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8" name="Shape 11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4" name="Shape 12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6" name="Shape 13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0" name="Shape 16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4" name="Shape 18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buClr>
                <a:schemeClr val="dk2"/>
              </a:buClr>
              <a:buFont typeface="Arial"/>
              <a:buNone/>
              <a:defRPr/>
            </a:lvl1pPr>
            <a:lvl2pPr algn="ctr" rtl="0" marR="0" indent="0" marL="0">
              <a:lnSpc>
                <a:spcPct val="100000"/>
              </a:lnSpc>
              <a:spcBef>
                <a:spcPts val="0"/>
              </a:spcBef>
              <a:spcAft>
                <a:spcPts val="0"/>
              </a:spcAft>
              <a:buClr>
                <a:schemeClr val="dk2"/>
              </a:buClr>
              <a:buFont typeface="Arial"/>
              <a:buNone/>
              <a:defRPr/>
            </a:lvl2pPr>
            <a:lvl3pPr algn="ctr" rtl="0" marR="0" indent="0" marL="0">
              <a:lnSpc>
                <a:spcPct val="100000"/>
              </a:lnSpc>
              <a:spcBef>
                <a:spcPts val="0"/>
              </a:spcBef>
              <a:spcAft>
                <a:spcPts val="0"/>
              </a:spcAft>
              <a:buClr>
                <a:schemeClr val="dk2"/>
              </a:buClr>
              <a:buFont typeface="Arial"/>
              <a:buNone/>
              <a:defRPr/>
            </a:lvl3pPr>
            <a:lvl4pPr algn="ctr" rtl="0" marR="0" indent="0" marL="0">
              <a:lnSpc>
                <a:spcPct val="100000"/>
              </a:lnSpc>
              <a:spcBef>
                <a:spcPts val="0"/>
              </a:spcBef>
              <a:spcAft>
                <a:spcPts val="0"/>
              </a:spcAft>
              <a:buClr>
                <a:schemeClr val="dk2"/>
              </a:buClr>
              <a:buFont typeface="Arial"/>
              <a:buNone/>
              <a:defRPr/>
            </a:lvl4pPr>
            <a:lvl5pPr algn="ctr" rtl="0" marR="0" indent="0" marL="0">
              <a:lnSpc>
                <a:spcPct val="100000"/>
              </a:lnSpc>
              <a:spcBef>
                <a:spcPts val="0"/>
              </a:spcBef>
              <a:spcAft>
                <a:spcPts val="0"/>
              </a:spcAft>
              <a:buClr>
                <a:schemeClr val="dk2"/>
              </a:buClr>
              <a:buFont typeface="Arial"/>
              <a:buNone/>
              <a:defRPr/>
            </a:lvl5pPr>
            <a:lvl6pPr algn="ctr" rtl="0" marR="0" indent="0" marL="0">
              <a:lnSpc>
                <a:spcPct val="100000"/>
              </a:lnSpc>
              <a:spcBef>
                <a:spcPts val="0"/>
              </a:spcBef>
              <a:spcAft>
                <a:spcPts val="0"/>
              </a:spcAft>
              <a:buClr>
                <a:schemeClr val="dk2"/>
              </a:buClr>
              <a:buFont typeface="Arial"/>
              <a:buNone/>
              <a:defRPr/>
            </a:lvl6pPr>
            <a:lvl7pPr algn="ctr" rtl="0" marR="0" indent="0" marL="0">
              <a:lnSpc>
                <a:spcPct val="100000"/>
              </a:lnSpc>
              <a:spcBef>
                <a:spcPts val="0"/>
              </a:spcBef>
              <a:spcAft>
                <a:spcPts val="0"/>
              </a:spcAft>
              <a:buClr>
                <a:schemeClr val="dk2"/>
              </a:buClr>
              <a:buFont typeface="Arial"/>
              <a:buNone/>
              <a:defRPr/>
            </a:lvl7pPr>
            <a:lvl8pPr algn="ctr" rtl="0" marR="0" indent="0" marL="0">
              <a:lnSpc>
                <a:spcPct val="100000"/>
              </a:lnSpc>
              <a:spcBef>
                <a:spcPts val="0"/>
              </a:spcBef>
              <a:spcAft>
                <a:spcPts val="0"/>
              </a:spcAft>
              <a:buClr>
                <a:schemeClr val="dk2"/>
              </a:buClr>
              <a:buFont typeface="Arial"/>
              <a:buNone/>
              <a:defRPr/>
            </a:lvl8pPr>
            <a:lvl9pPr algn="ctr" rtl="0" marR="0" indent="0" marL="0">
              <a:lnSpc>
                <a:spcPct val="100000"/>
              </a:lnSpc>
              <a:spcBef>
                <a:spcPts val="0"/>
              </a:spcBef>
              <a:spcAft>
                <a:spcPts val="0"/>
              </a:spcAft>
              <a:buClr>
                <a:schemeClr val="dk2"/>
              </a:buClr>
              <a:buFont typeface="Arial"/>
              <a:buNone/>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buClr>
                <a:schemeClr val="dk1"/>
              </a:buClr>
              <a:buFont typeface="Arial"/>
              <a:buNone/>
              <a:defRPr/>
            </a:lvl1pPr>
            <a:lvl2pPr algn="ctr" rtl="0" marR="0" indent="0" marL="0">
              <a:lnSpc>
                <a:spcPct val="100000"/>
              </a:lnSpc>
              <a:spcBef>
                <a:spcPts val="0"/>
              </a:spcBef>
              <a:spcAft>
                <a:spcPts val="0"/>
              </a:spcAft>
              <a:buClr>
                <a:schemeClr val="dk1"/>
              </a:buClr>
              <a:buFont typeface="Arial"/>
              <a:buNone/>
              <a:defRPr/>
            </a:lvl2pPr>
            <a:lvl3pPr algn="ctr" rtl="0" marR="0" indent="0" marL="0">
              <a:spcBef>
                <a:spcPts val="0"/>
              </a:spcBef>
              <a:buClr>
                <a:schemeClr val="dk1"/>
              </a:buClr>
              <a:buFont typeface="Arial"/>
              <a:buNone/>
              <a:defRPr/>
            </a:lvl3pPr>
            <a:lvl4pPr algn="ctr" rtl="0" marR="0" indent="0" marL="0">
              <a:spcBef>
                <a:spcPts val="0"/>
              </a:spcBef>
              <a:buClr>
                <a:schemeClr val="dk1"/>
              </a:buClr>
              <a:buFont typeface="Arial"/>
              <a:buNone/>
              <a:defRPr/>
            </a:lvl4pPr>
            <a:lvl5pPr algn="ctr" rtl="0" marR="0" indent="0" marL="0">
              <a:spcBef>
                <a:spcPts val="0"/>
              </a:spcBef>
              <a:buClr>
                <a:schemeClr val="dk1"/>
              </a:buClr>
              <a:buFont typeface="Arial"/>
              <a:buNone/>
              <a:defRPr/>
            </a:lvl5pPr>
            <a:lvl6pPr algn="ctr" rtl="0" marR="0" indent="0" marL="0">
              <a:spcBef>
                <a:spcPts val="0"/>
              </a:spcBef>
              <a:buClr>
                <a:schemeClr val="dk1"/>
              </a:buClr>
              <a:buFont typeface="Arial"/>
              <a:buNone/>
              <a:defRPr/>
            </a:lvl6pPr>
            <a:lvl7pPr algn="ctr" rtl="0" marR="0" indent="0" marL="0">
              <a:spcBef>
                <a:spcPts val="0"/>
              </a:spcBef>
              <a:buClr>
                <a:schemeClr val="dk1"/>
              </a:buClr>
              <a:buFont typeface="Arial"/>
              <a:buNone/>
              <a:defRPr/>
            </a:lvl7pPr>
            <a:lvl8pPr algn="ctr" rtl="0" marR="0" indent="0" marL="0">
              <a:spcBef>
                <a:spcPts val="0"/>
              </a:spcBef>
              <a:buClr>
                <a:schemeClr val="dk1"/>
              </a:buClr>
              <a:buFont typeface="Arial"/>
              <a:buNone/>
              <a:defRPr/>
            </a:lvl8pPr>
            <a:lvl9pPr algn="ctr" rtl="0" marR="0" indent="0" marL="0">
              <a:spcBef>
                <a:spcPts val="0"/>
              </a:spcBef>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a:lnSpc>
                <a:spcPct val="100000"/>
              </a:lnSpc>
              <a:spcBef>
                <a:spcPts val="0"/>
              </a:spcBef>
              <a:spcAft>
                <a:spcPts val="0"/>
              </a:spcAft>
              <a:buClr>
                <a:schemeClr val="dk1"/>
              </a:buClr>
              <a:buFont typeface="Arial"/>
              <a:buChar char="●"/>
              <a:defRPr/>
            </a:lvl1pPr>
            <a:lvl2pPr algn="ctr" rtl="0">
              <a:lnSpc>
                <a:spcPct val="100000"/>
              </a:lnSpc>
              <a:spcBef>
                <a:spcPts val="0"/>
              </a:spcBef>
              <a:spcAft>
                <a:spcPts val="0"/>
              </a:spcAft>
              <a:buClr>
                <a:schemeClr val="dk1"/>
              </a:buClr>
              <a:buFont typeface="Courier New"/>
              <a:buChar char="o"/>
              <a:defRPr/>
            </a:lvl2pPr>
            <a:lvl3pPr algn="ctr" rtl="0">
              <a:lnSpc>
                <a:spcPct val="100000"/>
              </a:lnSpc>
              <a:spcBef>
                <a:spcPts val="0"/>
              </a:spcBef>
              <a:spcAft>
                <a:spcPts val="0"/>
              </a:spcAft>
              <a:buClr>
                <a:schemeClr val="dk1"/>
              </a:buClr>
              <a:buFont typeface="Noto Symbol"/>
              <a:buChar char="▪"/>
              <a:defRPr/>
            </a:lvl3pPr>
            <a:lvl4pPr algn="ctr" rtl="0">
              <a:lnSpc>
                <a:spcPct val="100000"/>
              </a:lnSpc>
              <a:spcBef>
                <a:spcPts val="0"/>
              </a:spcBef>
              <a:spcAft>
                <a:spcPts val="0"/>
              </a:spcAft>
              <a:buClr>
                <a:schemeClr val="dk1"/>
              </a:buClr>
              <a:buFont typeface="Arial"/>
              <a:buChar char="●"/>
              <a:defRPr/>
            </a:lvl4pPr>
            <a:lvl5pPr algn="ctr" rtl="0">
              <a:lnSpc>
                <a:spcPct val="100000"/>
              </a:lnSpc>
              <a:spcBef>
                <a:spcPts val="0"/>
              </a:spcBef>
              <a:spcAft>
                <a:spcPts val="0"/>
              </a:spcAft>
              <a:buClr>
                <a:schemeClr val="dk1"/>
              </a:buClr>
              <a:buFont typeface="Courier New"/>
              <a:buChar char="o"/>
              <a:defRPr/>
            </a:lvl5pPr>
            <a:lvl6pPr algn="ctr" rtl="0">
              <a:lnSpc>
                <a:spcPct val="100000"/>
              </a:lnSpc>
              <a:spcBef>
                <a:spcPts val="0"/>
              </a:spcBef>
              <a:spcAft>
                <a:spcPts val="0"/>
              </a:spcAft>
              <a:buClr>
                <a:schemeClr val="dk1"/>
              </a:buClr>
              <a:buFont typeface="Noto Symbol"/>
              <a:buChar char="▪"/>
              <a:defRPr/>
            </a:lvl6pPr>
            <a:lvl7pPr algn="ctr" rtl="0">
              <a:lnSpc>
                <a:spcPct val="100000"/>
              </a:lnSpc>
              <a:spcBef>
                <a:spcPts val="0"/>
              </a:spcBef>
              <a:spcAft>
                <a:spcPts val="0"/>
              </a:spcAft>
              <a:buClr>
                <a:schemeClr val="dk1"/>
              </a:buClr>
              <a:buFont typeface="Arial"/>
              <a:buChar char="●"/>
              <a:defRPr/>
            </a:lvl7pPr>
            <a:lvl8pPr algn="ctr" rtl="0">
              <a:lnSpc>
                <a:spcPct val="100000"/>
              </a:lnSpc>
              <a:spcBef>
                <a:spcPts val="0"/>
              </a:spcBef>
              <a:spcAft>
                <a:spcPts val="0"/>
              </a:spcAft>
              <a:buClr>
                <a:schemeClr val="dk1"/>
              </a:buClr>
              <a:buFont typeface="Courier New"/>
              <a:buChar char="o"/>
              <a:defRPr/>
            </a:lvl8pPr>
            <a:lvl9pPr algn="ctr" rtl="0">
              <a:lnSpc>
                <a:spcPct val="100000"/>
              </a:lnSpc>
              <a:spcBef>
                <a:spcPts val="0"/>
              </a:spcBef>
              <a:spcAft>
                <a:spcPts val="0"/>
              </a:spcAft>
              <a:buClr>
                <a:schemeClr val="dk1"/>
              </a:buClr>
              <a:buFont typeface="Noto Symbo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spcBef>
                <a:spcPts val="0"/>
              </a:spcBef>
              <a:buClr>
                <a:schemeClr val="dk1"/>
              </a:buClr>
              <a:buFont typeface="Arial"/>
              <a:buNone/>
              <a:defRPr/>
            </a:lvl3pPr>
            <a:lvl4pPr algn="l" rtl="0" marR="0" indent="0" marL="0">
              <a:spcBef>
                <a:spcPts val="0"/>
              </a:spcBef>
              <a:buClr>
                <a:schemeClr val="dk1"/>
              </a:buClr>
              <a:buFont typeface="Arial"/>
              <a:buNone/>
              <a:defRPr/>
            </a:lvl4pPr>
            <a:lvl5pPr algn="l" rtl="0" marR="0" indent="0" marL="0">
              <a:spcBef>
                <a:spcPts val="0"/>
              </a:spcBef>
              <a:buClr>
                <a:schemeClr val="dk1"/>
              </a:buClr>
              <a:buFont typeface="Arial"/>
              <a:buNone/>
              <a:defRPr/>
            </a:lvl5pPr>
            <a:lvl6pPr algn="l" rtl="0" marR="0" indent="0" marL="0">
              <a:spcBef>
                <a:spcPts val="0"/>
              </a:spcBef>
              <a:buClr>
                <a:schemeClr val="dk1"/>
              </a:buClr>
              <a:buFont typeface="Arial"/>
              <a:buNone/>
              <a:defRPr/>
            </a:lvl6pPr>
            <a:lvl7pPr algn="l" rtl="0" marR="0" indent="0" marL="0">
              <a:spcBef>
                <a:spcPts val="0"/>
              </a:spcBef>
              <a:buClr>
                <a:schemeClr val="dk1"/>
              </a:buClr>
              <a:buFont typeface="Arial"/>
              <a:buNone/>
              <a:defRPr/>
            </a:lvl7pPr>
            <a:lvl8pPr algn="l" rtl="0" marR="0" indent="0" marL="0">
              <a:spcBef>
                <a:spcPts val="0"/>
              </a:spcBef>
              <a:buClr>
                <a:schemeClr val="dk1"/>
              </a:buClr>
              <a:buFont typeface="Arial"/>
              <a:buNone/>
              <a:defRPr/>
            </a:lvl8pPr>
            <a:lvl9pPr algn="l" rtl="0" marR="0" indent="0" marL="0">
              <a:spcBef>
                <a:spcPts val="0"/>
              </a:spcBef>
              <a:buClr>
                <a:schemeClr val="dk1"/>
              </a:buClr>
              <a:buFont typeface="Arial"/>
              <a:buNone/>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marR="0" indent="190500" marL="0">
              <a:lnSpc>
                <a:spcPct val="100000"/>
              </a:lnSpc>
              <a:spcBef>
                <a:spcPts val="600"/>
              </a:spcBef>
              <a:spcAft>
                <a:spcPts val="0"/>
              </a:spcAft>
              <a:buClr>
                <a:srgbClr val="000000"/>
              </a:buClr>
              <a:buFont typeface="Arial"/>
              <a:buChar char="●"/>
              <a:defRPr/>
            </a:lvl1pPr>
            <a:lvl2pPr algn="l" rtl="0" marR="0" indent="152400" marL="0">
              <a:lnSpc>
                <a:spcPct val="100000"/>
              </a:lnSpc>
              <a:spcBef>
                <a:spcPts val="480"/>
              </a:spcBef>
              <a:spcAft>
                <a:spcPts val="0"/>
              </a:spcAft>
              <a:buClr>
                <a:srgbClr val="000000"/>
              </a:buClr>
              <a:buFont typeface="Courier New"/>
              <a:buChar char="o"/>
              <a:defRPr/>
            </a:lvl2pPr>
            <a:lvl3pPr algn="l" rtl="0" marR="0" indent="152400" marL="0">
              <a:lnSpc>
                <a:spcPct val="100000"/>
              </a:lnSpc>
              <a:spcBef>
                <a:spcPts val="480"/>
              </a:spcBef>
              <a:spcAft>
                <a:spcPts val="0"/>
              </a:spcAft>
              <a:buClr>
                <a:srgbClr val="000000"/>
              </a:buClr>
              <a:buFont typeface="Noto Symbol"/>
              <a:buChar char="▪"/>
              <a:defRPr/>
            </a:lvl3pPr>
            <a:lvl4pPr algn="l" rtl="0" marR="0" indent="114300" marL="0">
              <a:lnSpc>
                <a:spcPct val="100000"/>
              </a:lnSpc>
              <a:spcBef>
                <a:spcPts val="360"/>
              </a:spcBef>
              <a:spcAft>
                <a:spcPts val="0"/>
              </a:spcAft>
              <a:buClr>
                <a:srgbClr val="000000"/>
              </a:buClr>
              <a:buFont typeface="Arial"/>
              <a:buChar char="●"/>
              <a:defRPr/>
            </a:lvl4pPr>
            <a:lvl5pPr algn="l" rtl="0" marR="0" indent="114300" marL="0">
              <a:lnSpc>
                <a:spcPct val="100000"/>
              </a:lnSpc>
              <a:spcBef>
                <a:spcPts val="360"/>
              </a:spcBef>
              <a:spcAft>
                <a:spcPts val="0"/>
              </a:spcAft>
              <a:buClr>
                <a:srgbClr val="000000"/>
              </a:buClr>
              <a:buFont typeface="Courier New"/>
              <a:buChar char="o"/>
              <a:defRPr/>
            </a:lvl5pPr>
            <a:lvl6pPr algn="l" rtl="0" marR="0" indent="114300" marL="0">
              <a:lnSpc>
                <a:spcPct val="100000"/>
              </a:lnSpc>
              <a:spcBef>
                <a:spcPts val="360"/>
              </a:spcBef>
              <a:spcAft>
                <a:spcPts val="0"/>
              </a:spcAft>
              <a:buClr>
                <a:srgbClr val="000000"/>
              </a:buClr>
              <a:buFont typeface="Noto Symbol"/>
              <a:buChar char="▪"/>
              <a:defRPr/>
            </a:lvl6pPr>
            <a:lvl7pPr algn="l" rtl="0" marR="0" indent="114300" marL="0">
              <a:lnSpc>
                <a:spcPct val="100000"/>
              </a:lnSpc>
              <a:spcBef>
                <a:spcPts val="360"/>
              </a:spcBef>
              <a:spcAft>
                <a:spcPts val="0"/>
              </a:spcAft>
              <a:buClr>
                <a:srgbClr val="000000"/>
              </a:buClr>
              <a:buFont typeface="Arial"/>
              <a:buChar char="●"/>
              <a:defRPr/>
            </a:lvl7pPr>
            <a:lvl8pPr algn="l" rtl="0" marR="0" indent="114300" marL="0">
              <a:lnSpc>
                <a:spcPct val="100000"/>
              </a:lnSpc>
              <a:spcBef>
                <a:spcPts val="360"/>
              </a:spcBef>
              <a:spcAft>
                <a:spcPts val="0"/>
              </a:spcAft>
              <a:buClr>
                <a:srgbClr val="000000"/>
              </a:buClr>
              <a:buFont typeface="Courier New"/>
              <a:buChar char="o"/>
              <a:defRPr/>
            </a:lvl8pPr>
            <a:lvl9pPr algn="l" rtl="0" marR="0" indent="114300" marL="0">
              <a:lnSpc>
                <a:spcPct val="100000"/>
              </a:lnSpc>
              <a:spcBef>
                <a:spcPts val="360"/>
              </a:spcBef>
              <a:spcAft>
                <a:spcPts val="0"/>
              </a:spcAft>
              <a:buClr>
                <a:srgbClr val="000000"/>
              </a:buClr>
              <a:buFont typeface="Noto Symbol"/>
              <a:buChar char="▪"/>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en.wikipedia.org/wiki/JavaScript"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en.wikipedia.org/wiki/Client%E2%80%93server_model"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http://karlshifflett.files.wordpress.com/2008/11/wpflobmvvm-thumb1.png"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http://en.wikipedia.org/wiki/Computer_program" Type="http://schemas.openxmlformats.org/officeDocument/2006/relationships/hyperlink" TargetMode="External" Id="rId4"/><Relationship Target="http://en.wikipedia.org/wiki/Computer_science" Type="http://schemas.openxmlformats.org/officeDocument/2006/relationships/hyperlink" TargetMode="External" Id="rId3"/><Relationship Target="http://en.wikipedia.org/wiki/Concern_(computer_science)" Type="http://schemas.openxmlformats.org/officeDocument/2006/relationships/hyperlink" TargetMode="External"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en.wikipedia.org/wiki/Modularity_(programming)"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500" cx="7772400"/>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1" cap="none" baseline="0" sz="4800" lang="en" i="0">
                <a:solidFill>
                  <a:schemeClr val="dk1"/>
                </a:solidFill>
                <a:latin typeface="Arial"/>
                <a:ea typeface="Arial"/>
                <a:cs typeface="Arial"/>
                <a:sym typeface="Arial"/>
                <a:rtl val="0"/>
              </a:rPr>
              <a:t>Model-View-Controller</a:t>
            </a:r>
          </a:p>
        </p:txBody>
      </p:sp>
      <p:sp>
        <p:nvSpPr>
          <p:cNvPr id="24" name="Shape 24"/>
          <p:cNvSpPr txBox="1"/>
          <p:nvPr>
            <p:ph idx="1" type="subTitle"/>
          </p:nvPr>
        </p:nvSpPr>
        <p:spPr>
          <a:xfrm>
            <a:off y="3786737" x="685800"/>
            <a:ext cy="1046400" cx="7772400"/>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chemeClr val="dk2"/>
              </a:buClr>
              <a:buSzPct val="25000"/>
              <a:buFont typeface="Arial"/>
              <a:buNone/>
            </a:pPr>
            <a:r>
              <a:rPr strike="noStrike" u="none" b="0" cap="none" baseline="0" sz="3000" lang="en" i="0">
                <a:solidFill>
                  <a:schemeClr val="dk2"/>
                </a:solidFill>
                <a:latin typeface="Arial"/>
                <a:ea typeface="Arial"/>
                <a:cs typeface="Arial"/>
                <a:sym typeface="Arial"/>
                <a:rtl val="0"/>
              </a:rPr>
              <a:t>*And Model-View-ViewModel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Separation of Concerns: Why?</a:t>
            </a:r>
          </a:p>
        </p:txBody>
      </p:sp>
      <p:sp>
        <p:nvSpPr>
          <p:cNvPr id="79" name="Shape 79"/>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50000"/>
              </a:lnSpc>
              <a:spcBef>
                <a:spcPts val="0"/>
              </a:spcBef>
              <a:spcAft>
                <a:spcPts val="0"/>
              </a:spcAft>
              <a:buClr>
                <a:srgbClr val="000000"/>
              </a:buClr>
              <a:buSzPct val="25000"/>
              <a:buFont typeface="Arial"/>
              <a:buNone/>
            </a:pPr>
            <a:r>
              <a:rPr strike="noStrike" u="none" b="0" cap="none" baseline="0" sz="1800" lang="en" i="0">
                <a:solidFill>
                  <a:srgbClr val="000000"/>
                </a:solidFill>
                <a:latin typeface="Verdana"/>
                <a:ea typeface="Verdana"/>
                <a:cs typeface="Verdana"/>
                <a:sym typeface="Verdana"/>
                <a:rtl val="0"/>
              </a:rPr>
              <a:t>The value of separation of concerns is simplifying development and maintenance of computer programs. When concerns are well separated, individual sections can be developed and updated independently. Of especial value is the ability to later improve or modify one section of code without having to know the details of other sections, and without having to make corresponding changes to those sections.</a:t>
            </a:r>
          </a:p>
          <a:p>
            <a:pPr algn="l" rtl="0" lvl="0" marR="0" indent="0" marL="0">
              <a:lnSpc>
                <a:spcPct val="100000"/>
              </a:lnSpc>
              <a:spcBef>
                <a:spcPts val="500"/>
              </a:spcBef>
              <a:spcAft>
                <a:spcPts val="0"/>
              </a:spcAft>
              <a:buClr>
                <a:srgbClr val="000000"/>
              </a:buClr>
              <a:buFont typeface="Arial"/>
              <a:buNone/>
            </a:pPr>
            <a:r>
              <a:t/>
            </a:r>
            <a:endParaRPr strike="noStrike" u="none" b="0" cap="none" baseline="0" sz="1800" i="0">
              <a:solidFill>
                <a:srgbClr val="000000"/>
              </a:solidFill>
              <a:latin typeface="Verdana"/>
              <a:ea typeface="Verdana"/>
              <a:cs typeface="Verdana"/>
              <a:sym typeface="Verdana"/>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rgbClr val="000000"/>
                </a:solidFill>
                <a:latin typeface="Arial"/>
                <a:ea typeface="Arial"/>
                <a:cs typeface="Arial"/>
                <a:sym typeface="Arial"/>
                <a:rtl val="0"/>
              </a:rPr>
              <a:t>HTML, CSS, JavaScript</a:t>
            </a:r>
          </a:p>
        </p:txBody>
      </p:sp>
      <p:sp>
        <p:nvSpPr>
          <p:cNvPr id="85" name="Shape 85"/>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10713"/>
              </a:lnSpc>
              <a:spcBef>
                <a:spcPts val="0"/>
              </a:spcBef>
              <a:spcAft>
                <a:spcPts val="0"/>
              </a:spcAft>
              <a:buClr>
                <a:srgbClr val="000000"/>
              </a:buClr>
              <a:buFont typeface="Arial"/>
              <a:buNone/>
            </a:pPr>
            <a:r>
              <a:t/>
            </a:r>
            <a:endParaRPr strike="noStrike" u="none" b="0" cap="none" baseline="0" sz="2400" i="0">
              <a:solidFill>
                <a:srgbClr val="555555"/>
              </a:solidFill>
              <a:latin typeface="Verdana"/>
              <a:ea typeface="Verdana"/>
              <a:cs typeface="Verdana"/>
              <a:sym typeface="Verdana"/>
              <a:rtl val="0"/>
            </a:endParaRPr>
          </a:p>
          <a:p>
            <a:pPr algn="l" rtl="0" lvl="0" marR="0" indent="0" marL="0">
              <a:lnSpc>
                <a:spcPct val="130843"/>
              </a:lnSpc>
              <a:spcBef>
                <a:spcPts val="80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HTML, CSS, and </a:t>
            </a:r>
            <a:r>
              <a:rPr strike="noStrike" u="sng" b="0" cap="none" baseline="0" sz="2400" lang="en" i="0">
                <a:solidFill>
                  <a:schemeClr val="hlink"/>
                </a:solidFill>
                <a:latin typeface="Verdana"/>
                <a:ea typeface="Verdana"/>
                <a:cs typeface="Verdana"/>
                <a:sym typeface="Verdana"/>
                <a:hlinkClick r:id="rId3"/>
                <a:rtl val="0"/>
              </a:rPr>
              <a:t>JavaScript</a:t>
            </a:r>
            <a:r>
              <a:rPr strike="noStrike" u="none" b="0" cap="none" baseline="0" sz="2400" lang="en" i="0">
                <a:solidFill>
                  <a:srgbClr val="000000"/>
                </a:solidFill>
                <a:latin typeface="Verdana"/>
                <a:ea typeface="Verdana"/>
                <a:cs typeface="Verdana"/>
                <a:sym typeface="Verdana"/>
                <a:rtl val="0"/>
              </a:rPr>
              <a:t> are complementary languages used in the development of webpages and websites. HTML is mainly used for organization of webpage content, CSS is used for definition of content presentation style, and JS defines how the content interacts and behaves with the user. Historically, this was not the case though. Prior to the introduction of CSS, HTML performed both duties of defining semantics and style.</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rgbClr val="000000"/>
                </a:solidFill>
                <a:latin typeface="Verdana"/>
                <a:ea typeface="Verdana"/>
                <a:cs typeface="Verdana"/>
                <a:sym typeface="Verdana"/>
                <a:rtl val="0"/>
              </a:rPr>
              <a:t>Use in web applications</a:t>
            </a:r>
          </a:p>
        </p:txBody>
      </p:sp>
      <p:sp>
        <p:nvSpPr>
          <p:cNvPr id="91" name="Shape 91"/>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Although originally developed for personal computing, Model View Controller has been widely adapted as an architecture for World Wide Web applications in all major programming languages. Several commercial and noncommercial application frameworks have been created that enforce the pattern. These frameworks vary in their interpretations, mainly in the way that the MVC responsibilities are divided between the </a:t>
            </a:r>
            <a:r>
              <a:rPr strike="noStrike" u="sng" b="0" cap="none" baseline="0" sz="2400" lang="en" i="0">
                <a:solidFill>
                  <a:schemeClr val="hlink"/>
                </a:solidFill>
                <a:latin typeface="Verdana"/>
                <a:ea typeface="Verdana"/>
                <a:cs typeface="Verdana"/>
                <a:sym typeface="Verdana"/>
                <a:hlinkClick r:id="rId3"/>
                <a:rtl val="0"/>
              </a:rPr>
              <a:t>client and server</a:t>
            </a:r>
            <a:r>
              <a:rPr strike="noStrike" u="none" b="0" cap="none" baseline="0" sz="2400" lang="en" i="0">
                <a:solidFill>
                  <a:srgbClr val="000000"/>
                </a:solidFill>
                <a:latin typeface="Verdana"/>
                <a:ea typeface="Verdana"/>
                <a:cs typeface="Verdana"/>
                <a:sym typeface="Verdana"/>
                <a:rtl val="0"/>
              </a:rPr>
              <a:t>.</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Use in web applications</a:t>
            </a:r>
          </a:p>
        </p:txBody>
      </p:sp>
      <p:sp>
        <p:nvSpPr>
          <p:cNvPr id="97" name="Shape 97"/>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Early web MVC frameworks took a thin client approach that placed almost the entire model, view and controller logic on the server. In this approach, the client sends either hyperlink requests or form input to the controller and then receives a complete and updated web page (or other document) from the view; the model exists entirely on the server. As client technologies have matured, frameworks have been created that allow the MVC components to execute partly on the client (see also AJAX).</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20000"/>
              </a:lnSpc>
              <a:spcBef>
                <a:spcPts val="0"/>
              </a:spcBef>
              <a:spcAft>
                <a:spcPts val="20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a:t>
            </a:r>
            <a:r>
              <a:rPr strike="noStrike" u="none" b="0" cap="none" baseline="0" sz="3800" lang="en" i="0">
                <a:solidFill>
                  <a:srgbClr val="000000"/>
                </a:solidFill>
                <a:latin typeface="Arial"/>
                <a:ea typeface="Arial"/>
                <a:cs typeface="Arial"/>
                <a:sym typeface="Arial"/>
                <a:rtl val="0"/>
              </a:rPr>
              <a:t>Model View ViewModel</a:t>
            </a:r>
          </a:p>
        </p:txBody>
      </p:sp>
      <p:sp>
        <p:nvSpPr>
          <p:cNvPr id="103" name="Shape 103"/>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a:t>
            </a:r>
            <a:r>
              <a:rPr strike="noStrike" u="none" b="1" cap="none" baseline="0" sz="2400" lang="en" i="0">
                <a:solidFill>
                  <a:srgbClr val="000000"/>
                </a:solidFill>
                <a:latin typeface="Verdana"/>
                <a:ea typeface="Verdana"/>
                <a:cs typeface="Verdana"/>
                <a:sym typeface="Verdana"/>
                <a:rtl val="0"/>
              </a:rPr>
              <a:t>Model View ViewModel (MVVM)</a:t>
            </a:r>
            <a:r>
              <a:rPr strike="noStrike" u="none" b="0" cap="none" baseline="0" sz="2400" lang="en" i="0">
                <a:solidFill>
                  <a:srgbClr val="000000"/>
                </a:solidFill>
                <a:latin typeface="Verdana"/>
                <a:ea typeface="Verdana"/>
                <a:cs typeface="Verdana"/>
                <a:sym typeface="Verdana"/>
                <a:rtl val="0"/>
              </a:rPr>
              <a:t> is an architectural pattern used in software engineering that originated from Microsoft as a specialization of the presentation model design pattern introduced by Martin Fowler. </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Largely based on the model–view–controller pattern (MVC), MVVM is targeted at UI development platforms which support event-driven programming, such as HTML5, Windows Presentation Foundation (WPF), Silverlight and the ZK framework.</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Data Binding</a:t>
            </a:r>
          </a:p>
        </p:txBody>
      </p:sp>
      <p:sp>
        <p:nvSpPr>
          <p:cNvPr id="109" name="Shape 109"/>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Data binding</a:t>
            </a:r>
            <a:r>
              <a:rPr strike="noStrike" u="none" b="0" cap="none" baseline="0" sz="2400" lang="en" i="0">
                <a:solidFill>
                  <a:srgbClr val="000000"/>
                </a:solidFill>
                <a:latin typeface="Verdana"/>
                <a:ea typeface="Verdana"/>
                <a:cs typeface="Verdana"/>
                <a:sym typeface="Verdana"/>
                <a:rtl val="0"/>
              </a:rPr>
              <a:t> is a general technique that binds two data/information sources together and maintains a synchronization of data between them. This is usually done with two data/information sources with different languages as in XML data binding. In UI data binding data and information objects of the same language but different logic function are bound together.</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Data Binding</a:t>
            </a:r>
          </a:p>
        </p:txBody>
      </p:sp>
      <p:sp>
        <p:nvSpPr>
          <p:cNvPr id="115" name="Shape 115"/>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In a data binding process, each data change is reflected automatically by the elements that are bound to the data. The term data binding is also used in cases where an outer representation of data in an element changes, and the underlying data is automatically updated to reflect this change. As an example, a change in a TextBox element could modify the underlying data value.</a:t>
            </a:r>
          </a:p>
          <a:p>
            <a:pPr algn="l" rtl="0" lvl="0" marR="0" indent="0" marL="0">
              <a:lnSpc>
                <a:spcPct val="120000"/>
              </a:lnSpc>
              <a:spcBef>
                <a:spcPts val="600"/>
              </a:spcBef>
              <a:spcAft>
                <a:spcPts val="0"/>
              </a:spcAft>
              <a:buClr>
                <a:srgbClr val="000000"/>
              </a:buClr>
              <a:buFont typeface="Arial"/>
              <a:buNone/>
            </a:pPr>
            <a:r>
              <a:t/>
            </a:r>
            <a:endParaRPr strike="noStrike" u="none" b="0" cap="none" baseline="0" sz="3800" i="0">
              <a:solidFill>
                <a:srgbClr val="000000"/>
              </a:solidFill>
              <a:latin typeface="Arial"/>
              <a:ea typeface="Arial"/>
              <a:cs typeface="Arial"/>
              <a:sym typeface="Arial"/>
              <a:rtl val="0"/>
            </a:endParaRPr>
          </a:p>
          <a:p>
            <a:pPr algn="l" rtl="0" lvl="0" marR="0" indent="0" marL="0">
              <a:lnSpc>
                <a:spcPct val="100000"/>
              </a:lnSpc>
              <a:spcBef>
                <a:spcPts val="2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Data Binding</a:t>
            </a:r>
          </a:p>
        </p:txBody>
      </p:sp>
      <p:sp>
        <p:nvSpPr>
          <p:cNvPr id="121" name="Shape 121"/>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Arial"/>
                <a:ea typeface="Arial"/>
                <a:cs typeface="Arial"/>
                <a:sym typeface="Arial"/>
                <a:rtl val="0"/>
              </a:rPr>
              <a:t>The view model of MVVM is a value converter meaning that the view model is responsible for exposing the data objects from the model in such a way that those objects are easily managed and consumed. In this respect, the view model is more model than view, and handles most if not all of the view’s display logic (though the demarcation between what functions are handled by which layer is a subject of ongoing discussion and exploration).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a:t>
            </a:r>
          </a:p>
        </p:txBody>
      </p:sp>
      <p:sp>
        <p:nvSpPr>
          <p:cNvPr id="127" name="Shape 127"/>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60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Broadly speaking,</a:t>
            </a:r>
            <a:r>
              <a:rPr strike="noStrike" u="none" b="0" cap="none" baseline="30000" sz="2400" lang="en" i="0">
                <a:solidFill>
                  <a:srgbClr val="000000"/>
                </a:solidFill>
                <a:latin typeface="Verdana"/>
                <a:ea typeface="Verdana"/>
                <a:cs typeface="Verdana"/>
                <a:sym typeface="Verdana"/>
                <a:rtl val="0"/>
              </a:rPr>
              <a:t> </a:t>
            </a:r>
            <a:r>
              <a:rPr strike="noStrike" u="none" b="0" cap="none" baseline="0" sz="2400" lang="en" i="0">
                <a:solidFill>
                  <a:srgbClr val="000000"/>
                </a:solidFill>
                <a:latin typeface="Verdana"/>
                <a:ea typeface="Verdana"/>
                <a:cs typeface="Verdana"/>
                <a:sym typeface="Verdana"/>
                <a:rtl val="0"/>
              </a:rPr>
              <a:t>the model-view-view-model pattern attempts to gain both the advantages of separation of functional development provided by MVC as well as leveraging the advantages of data bindings and the framework by binding data as far back (meaning as close to the pure application model) as possible while using the binder, view model, and any business layer’s inherent data checking features to validate any incoming data.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	</a:t>
            </a:r>
          </a:p>
        </p:txBody>
      </p:sp>
      <p:sp>
        <p:nvSpPr>
          <p:cNvPr id="133" name="Shape 133"/>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result is that the model and framework drive as much of the operations as possible, eliminating or minimizing application logic which directly manipulates the view (e.g., code-behind). Whilst the pattern was pioneered at Microsoft, as a pure concept it is independent of any given implementation. As such the pattern can be used in any language and with any presentation framework that provides a declarative data binding capability.</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History</a:t>
            </a:r>
          </a:p>
        </p:txBody>
      </p:sp>
      <p:sp>
        <p:nvSpPr>
          <p:cNvPr id="30" name="Shape 30"/>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MVC was one of the seminal insights of the early field of graphical user interfaces, and one of the first works to describe and implement software constructs in terms of their responsibilities.</a:t>
            </a:r>
          </a:p>
          <a:p>
            <a:pPr algn="l" rtl="0" lvl="0" marR="0" indent="0" marL="0">
              <a:lnSpc>
                <a:spcPct val="100000"/>
              </a:lnSpc>
              <a:spcBef>
                <a:spcPts val="60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a:t>
            </a:r>
          </a:p>
        </p:txBody>
      </p:sp>
      <p:sp>
        <p:nvSpPr>
          <p:cNvPr id="139" name="Shape 139"/>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Elements of the MVVM pattern include:</a:t>
            </a:r>
          </a:p>
          <a:p>
            <a:pPr algn="l" rtl="0" lvl="0" marR="0" indent="0" marL="0">
              <a:lnSpc>
                <a:spcPct val="130843"/>
              </a:lnSpc>
              <a:spcBef>
                <a:spcPts val="100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30843"/>
              </a:lnSpc>
              <a:spcBef>
                <a:spcPts val="1000"/>
              </a:spcBef>
              <a:spcAft>
                <a:spcPts val="60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Model:</a:t>
            </a:r>
            <a:r>
              <a:rPr strike="noStrike" u="none" b="0" cap="none" baseline="0" sz="2400" lang="en" i="0">
                <a:solidFill>
                  <a:srgbClr val="000000"/>
                </a:solidFill>
                <a:latin typeface="Verdana"/>
                <a:ea typeface="Verdana"/>
                <a:cs typeface="Verdana"/>
                <a:sym typeface="Verdana"/>
                <a:rtl val="0"/>
              </a:rPr>
              <a:t> as in the classic MVC pattern, the model refers to either (a) a domain model which represents the real state content (an object-oriented approach), or (b) the data access layer that represents that content (a data-centric approach).</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	</a:t>
            </a:r>
          </a:p>
        </p:txBody>
      </p:sp>
      <p:sp>
        <p:nvSpPr>
          <p:cNvPr id="145" name="Shape 145"/>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30843"/>
              </a:lnSpc>
              <a:spcBef>
                <a:spcPts val="1000"/>
              </a:spcBef>
              <a:spcAft>
                <a:spcPts val="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View:</a:t>
            </a:r>
            <a:r>
              <a:rPr strike="noStrike" u="none" b="0" cap="none" baseline="0" sz="2400" lang="en" i="0">
                <a:solidFill>
                  <a:srgbClr val="000000"/>
                </a:solidFill>
                <a:latin typeface="Verdana"/>
                <a:ea typeface="Verdana"/>
                <a:cs typeface="Verdana"/>
                <a:sym typeface="Verdana"/>
                <a:rtl val="0"/>
              </a:rPr>
              <a:t> as in the classic MVC pattern, the view refers to all elements displayed by the GUI such as buttons, labels, and other controls</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a:t>
            </a:r>
          </a:p>
        </p:txBody>
      </p:sp>
      <p:sp>
        <p:nvSpPr>
          <p:cNvPr id="151" name="Shape 151"/>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60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View model:</a:t>
            </a:r>
            <a:r>
              <a:rPr strike="noStrike" u="none" b="0" cap="none" baseline="0" sz="2400" lang="en" i="0">
                <a:solidFill>
                  <a:srgbClr val="000000"/>
                </a:solidFill>
                <a:latin typeface="Verdana"/>
                <a:ea typeface="Verdana"/>
                <a:cs typeface="Verdana"/>
                <a:sym typeface="Verdana"/>
                <a:rtl val="0"/>
              </a:rPr>
              <a:t> the view model is a “model of the view” meaning it is an abstraction of the view that also serves in mediating between the view and the model which is the target of the view data bindings. It could be seen as a specialized aspect of what would be a controller (in the MVC pattern) that acts as a converter that changes model information into view information and passes commands from the view into the model.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a:t>
            </a:r>
          </a:p>
        </p:txBody>
      </p:sp>
      <p:sp>
        <p:nvSpPr>
          <p:cNvPr id="157" name="Shape 157"/>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60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view model exposes public properties, commands, and abstractions. The view model has been likened to a conceptual state of the data as opposed to the real state of the data in the model. The term </a:t>
            </a:r>
            <a:r>
              <a:rPr strike="noStrike" u="none" b="1" cap="none" baseline="0" sz="2400" lang="en" i="0">
                <a:solidFill>
                  <a:srgbClr val="000000"/>
                </a:solidFill>
                <a:latin typeface="Verdana"/>
                <a:ea typeface="Verdana"/>
                <a:cs typeface="Verdana"/>
                <a:sym typeface="Verdana"/>
                <a:rtl val="0"/>
              </a:rPr>
              <a:t>"View model"</a:t>
            </a:r>
            <a:r>
              <a:rPr strike="noStrike" u="none" b="0" cap="none" baseline="0" sz="2400" lang="en" i="0">
                <a:solidFill>
                  <a:srgbClr val="000000"/>
                </a:solidFill>
                <a:latin typeface="Verdana"/>
                <a:ea typeface="Verdana"/>
                <a:cs typeface="Verdana"/>
                <a:sym typeface="Verdana"/>
                <a:rtl val="0"/>
              </a:rPr>
              <a:t> is a major cause of confusion in understanding the pattern when compared to the more widely implemented MVC or MVP patterns.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a:t>
            </a:r>
          </a:p>
        </p:txBody>
      </p:sp>
      <p:sp>
        <p:nvSpPr>
          <p:cNvPr id="163" name="Shape 163"/>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60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role of the controller or presenter of the other patterns has been substituted with the framework binder (e.g., XAML) and view model as mediator and/or converter of the model to the binder.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a:t>
            </a:r>
          </a:p>
        </p:txBody>
      </p:sp>
      <p:sp>
        <p:nvSpPr>
          <p:cNvPr id="169" name="Shape 169"/>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30843"/>
              </a:lnSpc>
              <a:spcBef>
                <a:spcPts val="1000"/>
              </a:spcBef>
              <a:spcAft>
                <a:spcPts val="60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Controller:</a:t>
            </a:r>
            <a:r>
              <a:rPr strike="noStrike" u="none" b="0" cap="none" baseline="0" sz="2400" lang="en" i="0">
                <a:solidFill>
                  <a:srgbClr val="000000"/>
                </a:solidFill>
                <a:latin typeface="Verdana"/>
                <a:ea typeface="Verdana"/>
                <a:cs typeface="Verdana"/>
                <a:sym typeface="Verdana"/>
                <a:rtl val="0"/>
              </a:rPr>
              <a:t> some references for MVVM also include a controller layer or illustrate that the view model is a specialized functional set in parallel with a controller, while </a:t>
            </a:r>
            <a:r>
              <a:rPr strike="noStrike" u="sng" b="0" cap="none" baseline="0" sz="2400" lang="en" i="0">
                <a:solidFill>
                  <a:schemeClr val="hlink"/>
                </a:solidFill>
                <a:latin typeface="Verdana"/>
                <a:ea typeface="Verdana"/>
                <a:cs typeface="Verdana"/>
                <a:sym typeface="Verdana"/>
                <a:hlinkClick r:id="rId3"/>
                <a:rtl val="0"/>
              </a:rPr>
              <a:t>others do not</a:t>
            </a:r>
            <a:r>
              <a:rPr strike="noStrike" u="none" b="0" cap="none" baseline="0" sz="2400" lang="en" i="0">
                <a:solidFill>
                  <a:srgbClr val="000000"/>
                </a:solidFill>
                <a:latin typeface="Verdana"/>
                <a:ea typeface="Verdana"/>
                <a:cs typeface="Verdana"/>
                <a:sym typeface="Verdana"/>
                <a:rtl val="0"/>
              </a:rPr>
              <a:t>. This difference is an ongoing area of discussion regarding the standardization of the MVVM pattern.</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a:t>
            </a:r>
          </a:p>
        </p:txBody>
      </p:sp>
      <p:sp>
        <p:nvSpPr>
          <p:cNvPr id="175" name="Shape 175"/>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30843"/>
              </a:lnSpc>
              <a:spcBef>
                <a:spcPts val="1000"/>
              </a:spcBef>
              <a:spcAft>
                <a:spcPts val="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Binder:</a:t>
            </a:r>
            <a:r>
              <a:rPr strike="noStrike" u="none" b="0" cap="none" baseline="0" sz="2400" lang="en" i="0">
                <a:solidFill>
                  <a:srgbClr val="000000"/>
                </a:solidFill>
                <a:latin typeface="Verdana"/>
                <a:ea typeface="Verdana"/>
                <a:cs typeface="Verdana"/>
                <a:sym typeface="Verdana"/>
                <a:rtl val="0"/>
              </a:rPr>
              <a:t> the use of a declarative databinding and command bind technology is an implicit part of the pattern. Within the Microsoft stack this is the XAML technology.</a:t>
            </a:r>
            <a:r>
              <a:rPr strike="noStrike" u="none" b="0" cap="none" baseline="30000" sz="2400" lang="en" i="0">
                <a:solidFill>
                  <a:srgbClr val="000000"/>
                </a:solidFill>
                <a:latin typeface="Verdana"/>
                <a:ea typeface="Verdana"/>
                <a:cs typeface="Verdana"/>
                <a:sym typeface="Verdana"/>
                <a:rtl val="0"/>
              </a:rPr>
              <a:t> </a:t>
            </a:r>
            <a:r>
              <a:rPr strike="noStrike" u="none" b="0" cap="none" baseline="0" sz="2400" lang="en" i="0">
                <a:solidFill>
                  <a:srgbClr val="000000"/>
                </a:solidFill>
                <a:latin typeface="Verdana"/>
                <a:ea typeface="Verdana"/>
                <a:cs typeface="Verdana"/>
                <a:sym typeface="Verdana"/>
                <a:rtl val="0"/>
              </a:rPr>
              <a:t> Essentially this architectural component frees the developer from being obliged to write boiler plate logic to synchronise the view model and view. It is the organisation of code to make best use of this capability which distinguishes the pattern from both MVC and MVP. </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Pattern Description</a:t>
            </a:r>
          </a:p>
        </p:txBody>
      </p:sp>
      <p:sp>
        <p:nvSpPr>
          <p:cNvPr id="181" name="Shape 181"/>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When implemented outside of the Microsoft stack the presence of a declarative databinding technology is a key enabler of the pattern.</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History	</a:t>
            </a:r>
          </a:p>
        </p:txBody>
      </p:sp>
      <p:sp>
        <p:nvSpPr>
          <p:cNvPr id="36" name="Shape 36"/>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30843"/>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Trygve Reenskaug introduced MVC into Smalltalk-76 while visiting Xerox Parc, in the 1970s; next, in the 1980s, Jim Althoff and others implemented a version of MVC for the Smalltalk-80 class library. Only later MVC was expressed as a general concept, in a 1988 article.</a:t>
            </a:r>
          </a:p>
          <a:p>
            <a:pPr algn="l" rtl="0" lvl="0" marR="0" indent="0" marL="0">
              <a:lnSpc>
                <a:spcPct val="130843"/>
              </a:lnSpc>
              <a:spcBef>
                <a:spcPts val="100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This first MVC concept defined Controller as "the module that deals with input" (similarly to how the View deals with output).</a:t>
            </a:r>
          </a:p>
          <a:p>
            <a:pPr algn="l" rtl="0" lvl="0" marR="0" indent="0" marL="0">
              <a:lnSpc>
                <a:spcPct val="100000"/>
              </a:lnSpc>
              <a:spcBef>
                <a:spcPts val="6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Model-View-Controller</a:t>
            </a:r>
          </a:p>
        </p:txBody>
      </p:sp>
      <p:sp>
        <p:nvSpPr>
          <p:cNvPr id="42" name="Shape 42"/>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1" cap="none" baseline="0" sz="2400" lang="en" i="0">
                <a:solidFill>
                  <a:srgbClr val="000000"/>
                </a:solidFill>
                <a:latin typeface="Arial"/>
                <a:ea typeface="Arial"/>
                <a:cs typeface="Arial"/>
                <a:sym typeface="Arial"/>
                <a:rtl val="0"/>
              </a:rPr>
              <a:t>Model–view–controller</a:t>
            </a:r>
            <a:r>
              <a:rPr strike="noStrike" u="none" b="0" cap="none" baseline="0" sz="2400" lang="en" i="0">
                <a:solidFill>
                  <a:srgbClr val="000000"/>
                </a:solidFill>
                <a:latin typeface="Arial"/>
                <a:ea typeface="Arial"/>
                <a:cs typeface="Arial"/>
                <a:sym typeface="Arial"/>
                <a:rtl val="0"/>
              </a:rPr>
              <a:t> (</a:t>
            </a:r>
            <a:r>
              <a:rPr strike="noStrike" u="none" b="1" cap="none" baseline="0" sz="2400" lang="en" i="0">
                <a:solidFill>
                  <a:srgbClr val="000000"/>
                </a:solidFill>
                <a:latin typeface="Arial"/>
                <a:ea typeface="Arial"/>
                <a:cs typeface="Arial"/>
                <a:sym typeface="Arial"/>
                <a:rtl val="0"/>
              </a:rPr>
              <a:t>MVC</a:t>
            </a:r>
            <a:r>
              <a:rPr strike="noStrike" u="none" b="0" cap="none" baseline="0" sz="2400" lang="en" i="0">
                <a:solidFill>
                  <a:srgbClr val="000000"/>
                </a:solidFill>
                <a:latin typeface="Arial"/>
                <a:ea typeface="Arial"/>
                <a:cs typeface="Arial"/>
                <a:sym typeface="Arial"/>
                <a:rtl val="0"/>
              </a:rPr>
              <a:t>) is a software architecture pattern which separates the representation of information from the user's interaction with it.</a:t>
            </a:r>
            <a:r>
              <a:rPr strike="noStrike" u="none" b="0" cap="none" baseline="30000" sz="2400" lang="en" i="0">
                <a:solidFill>
                  <a:srgbClr val="000000"/>
                </a:solidFill>
                <a:latin typeface="Arial"/>
                <a:ea typeface="Arial"/>
                <a:cs typeface="Arial"/>
                <a:sym typeface="Arial"/>
                <a:rtl val="0"/>
              </a:rPr>
              <a:t> </a:t>
            </a:r>
          </a:p>
          <a:p>
            <a:pPr algn="l" rtl="0" lvl="0" marR="0" indent="0" marL="0">
              <a:lnSpc>
                <a:spcPct val="100000"/>
              </a:lnSpc>
              <a:spcBef>
                <a:spcPts val="0"/>
              </a:spcBef>
              <a:spcAft>
                <a:spcPts val="0"/>
              </a:spcAft>
              <a:buClr>
                <a:srgbClr val="000000"/>
              </a:buClr>
              <a:buFont typeface="Arial"/>
              <a:buNone/>
            </a:pPr>
            <a:r>
              <a:t/>
            </a:r>
            <a:endParaRPr strike="noStrike" u="none" b="0" cap="none" baseline="30000" sz="24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30000" sz="24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p:txBody>
      </p:sp>
      <p:pic>
        <p:nvPicPr>
          <p:cNvPr id="43" name="Shape 43"/>
          <p:cNvPicPr preferRelativeResize="0"/>
          <p:nvPr/>
        </p:nvPicPr>
        <p:blipFill rotWithShape="1">
          <a:blip r:embed="rId3">
            <a:alphaModFix/>
          </a:blip>
          <a:srcRect t="0" b="0" r="0" l="0"/>
          <a:stretch/>
        </p:blipFill>
        <p:spPr>
          <a:xfrm>
            <a:off y="2976050" x="2379300"/>
            <a:ext cy="3591849" cx="4385398"/>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Model-View-Controller: Model	</a:t>
            </a:r>
          </a:p>
        </p:txBody>
      </p:sp>
      <p:sp>
        <p:nvSpPr>
          <p:cNvPr id="49" name="Shape 49"/>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Arial"/>
                <a:ea typeface="Arial"/>
                <a:cs typeface="Arial"/>
                <a:sym typeface="Arial"/>
                <a:rtl val="0"/>
              </a:rPr>
              <a:t>The </a:t>
            </a:r>
            <a:r>
              <a:rPr strike="noStrike" u="none" b="0" cap="none" baseline="0" sz="2400" lang="en" i="1">
                <a:solidFill>
                  <a:srgbClr val="000000"/>
                </a:solidFill>
                <a:latin typeface="Arial"/>
                <a:ea typeface="Arial"/>
                <a:cs typeface="Arial"/>
                <a:sym typeface="Arial"/>
                <a:rtl val="0"/>
              </a:rPr>
              <a:t>model</a:t>
            </a:r>
            <a:r>
              <a:rPr strike="noStrike" u="none" b="0" cap="none" baseline="0" sz="2400" lang="en" i="0">
                <a:solidFill>
                  <a:srgbClr val="000000"/>
                </a:solidFill>
                <a:latin typeface="Arial"/>
                <a:ea typeface="Arial"/>
                <a:cs typeface="Arial"/>
                <a:sym typeface="Arial"/>
                <a:rtl val="0"/>
              </a:rPr>
              <a:t> consists of application data, business rules, logic, and functions. </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A </a:t>
            </a:r>
            <a:r>
              <a:rPr strike="noStrike" u="none" b="1" cap="none" baseline="0" sz="2400" lang="en" i="0">
                <a:solidFill>
                  <a:srgbClr val="000000"/>
                </a:solidFill>
                <a:latin typeface="Verdana"/>
                <a:ea typeface="Verdana"/>
                <a:cs typeface="Verdana"/>
                <a:sym typeface="Verdana"/>
                <a:rtl val="0"/>
              </a:rPr>
              <a:t>model</a:t>
            </a:r>
            <a:r>
              <a:rPr strike="noStrike" u="none" b="0" cap="none" baseline="0" sz="2400" lang="en" i="0">
                <a:solidFill>
                  <a:srgbClr val="000000"/>
                </a:solidFill>
                <a:latin typeface="Verdana"/>
                <a:ea typeface="Verdana"/>
                <a:cs typeface="Verdana"/>
                <a:sym typeface="Verdana"/>
                <a:rtl val="0"/>
              </a:rPr>
              <a:t> notifies its associated views and controllers when there has been a change in its state. This notification allows the views to produce updated output, and the controllers to change the available set of commands. A </a:t>
            </a:r>
            <a:r>
              <a:rPr strike="noStrike" u="none" b="0" cap="none" baseline="0" sz="2400" lang="en" i="1">
                <a:solidFill>
                  <a:srgbClr val="000000"/>
                </a:solidFill>
                <a:latin typeface="Verdana"/>
                <a:ea typeface="Verdana"/>
                <a:cs typeface="Verdana"/>
                <a:sym typeface="Verdana"/>
                <a:rtl val="0"/>
              </a:rPr>
              <a:t>passive</a:t>
            </a:r>
            <a:r>
              <a:rPr strike="noStrike" u="none" b="0" cap="none" baseline="0" sz="2400" lang="en" i="0">
                <a:solidFill>
                  <a:srgbClr val="000000"/>
                </a:solidFill>
                <a:latin typeface="Verdana"/>
                <a:ea typeface="Verdana"/>
                <a:cs typeface="Verdana"/>
                <a:sym typeface="Verdana"/>
                <a:rtl val="0"/>
              </a:rPr>
              <a:t> implementation of MVC omits these notifications, because the application does not require them or the software platform does not support them.</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Model-View-Controller: View</a:t>
            </a:r>
          </a:p>
        </p:txBody>
      </p:sp>
      <p:sp>
        <p:nvSpPr>
          <p:cNvPr id="55" name="Shape 55"/>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Arial"/>
                <a:ea typeface="Arial"/>
                <a:cs typeface="Arial"/>
                <a:sym typeface="Arial"/>
                <a:rtl val="0"/>
              </a:rPr>
              <a:t>A </a:t>
            </a:r>
            <a:r>
              <a:rPr strike="noStrike" u="none" b="0" cap="none" baseline="0" sz="2400" lang="en" i="1">
                <a:solidFill>
                  <a:srgbClr val="000000"/>
                </a:solidFill>
                <a:latin typeface="Arial"/>
                <a:ea typeface="Arial"/>
                <a:cs typeface="Arial"/>
                <a:sym typeface="Arial"/>
                <a:rtl val="0"/>
              </a:rPr>
              <a:t>view</a:t>
            </a:r>
            <a:r>
              <a:rPr strike="noStrike" u="none" b="0" cap="none" baseline="0" sz="2400" lang="en" i="0">
                <a:solidFill>
                  <a:srgbClr val="000000"/>
                </a:solidFill>
                <a:latin typeface="Arial"/>
                <a:ea typeface="Arial"/>
                <a:cs typeface="Arial"/>
                <a:sym typeface="Arial"/>
                <a:rtl val="0"/>
              </a:rPr>
              <a:t> can be any output representation of data, such as a chart or a diagram. Multiple views of the same data are possible, such as a bar chart for management and a tabular view for accountants. </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381000" marL="457200">
              <a:lnSpc>
                <a:spcPct val="130843"/>
              </a:lnSpc>
              <a:spcBef>
                <a:spcPts val="300"/>
              </a:spcBef>
              <a:spcAft>
                <a:spcPts val="0"/>
              </a:spcAft>
              <a:buClr>
                <a:srgbClr val="000000"/>
              </a:buClr>
              <a:buSzPct val="100000"/>
              <a:buFont typeface="Arial"/>
              <a:buChar char="●"/>
            </a:pPr>
            <a:r>
              <a:rPr strike="noStrike" u="none" b="0" cap="none" baseline="0" sz="2400" lang="en" i="0">
                <a:solidFill>
                  <a:srgbClr val="000000"/>
                </a:solidFill>
                <a:latin typeface="Verdana"/>
                <a:ea typeface="Verdana"/>
                <a:cs typeface="Verdana"/>
                <a:sym typeface="Verdana"/>
                <a:rtl val="0"/>
              </a:rPr>
              <a:t>A </a:t>
            </a:r>
            <a:r>
              <a:rPr strike="noStrike" u="none" b="1" cap="none" baseline="0" sz="2400" lang="en" i="0">
                <a:solidFill>
                  <a:srgbClr val="000000"/>
                </a:solidFill>
                <a:latin typeface="Verdana"/>
                <a:ea typeface="Verdana"/>
                <a:cs typeface="Verdana"/>
                <a:sym typeface="Verdana"/>
                <a:rtl val="0"/>
              </a:rPr>
              <a:t>view</a:t>
            </a:r>
            <a:r>
              <a:rPr strike="noStrike" u="none" b="0" cap="none" baseline="0" sz="2400" lang="en" i="0">
                <a:solidFill>
                  <a:srgbClr val="000000"/>
                </a:solidFill>
                <a:latin typeface="Verdana"/>
                <a:ea typeface="Verdana"/>
                <a:cs typeface="Verdana"/>
                <a:sym typeface="Verdana"/>
                <a:rtl val="0"/>
              </a:rPr>
              <a:t> requests from the model the information that it needs to generate an output representation to the user.</a:t>
            </a:r>
          </a:p>
          <a:p>
            <a:pPr algn="l" rtl="0" lvl="0" marR="0" indent="0" marL="0">
              <a:lnSpc>
                <a:spcPct val="100000"/>
              </a:lnSpc>
              <a:spcBef>
                <a:spcPts val="10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Model-View-Controller: Controller</a:t>
            </a:r>
          </a:p>
        </p:txBody>
      </p:sp>
      <p:sp>
        <p:nvSpPr>
          <p:cNvPr id="61" name="Shape 61"/>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a:t>
            </a:r>
            <a:r>
              <a:rPr strike="noStrike" u="none" b="0" cap="none" baseline="0" sz="2400" lang="en" i="1">
                <a:solidFill>
                  <a:srgbClr val="000000"/>
                </a:solidFill>
                <a:latin typeface="Verdana"/>
                <a:ea typeface="Verdana"/>
                <a:cs typeface="Verdana"/>
                <a:sym typeface="Verdana"/>
                <a:rtl val="0"/>
              </a:rPr>
              <a:t>controller</a:t>
            </a:r>
            <a:r>
              <a:rPr strike="noStrike" u="none" b="0" cap="none" baseline="0" sz="2400" lang="en" i="0">
                <a:solidFill>
                  <a:srgbClr val="000000"/>
                </a:solidFill>
                <a:latin typeface="Verdana"/>
                <a:ea typeface="Verdana"/>
                <a:cs typeface="Verdana"/>
                <a:sym typeface="Verdana"/>
                <a:rtl val="0"/>
              </a:rPr>
              <a:t> mediates input, converting it to commands for the model or view.</a:t>
            </a:r>
            <a:r>
              <a:rPr strike="noStrike" u="none" b="0" cap="none" baseline="30000" sz="2400" lang="en" i="0">
                <a:solidFill>
                  <a:srgbClr val="000000"/>
                </a:solidFill>
                <a:latin typeface="Verdana"/>
                <a:ea typeface="Verdana"/>
                <a:cs typeface="Verdana"/>
                <a:sym typeface="Verdana"/>
                <a:rtl val="0"/>
              </a:rPr>
              <a:t> </a:t>
            </a:r>
            <a:r>
              <a:rPr strike="noStrike" u="none" b="0" cap="none" baseline="0" sz="2400" lang="en" i="0">
                <a:solidFill>
                  <a:srgbClr val="000000"/>
                </a:solidFill>
                <a:latin typeface="Verdana"/>
                <a:ea typeface="Verdana"/>
                <a:cs typeface="Verdana"/>
                <a:sym typeface="Verdana"/>
                <a:rtl val="0"/>
              </a:rPr>
              <a:t>The central ideas behind MVC are code reusability andseparation of concerns.</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a:p>
            <a:pPr algn="l" rtl="0" lvl="0" marR="0" indent="-381000" marL="457200">
              <a:lnSpc>
                <a:spcPct val="130843"/>
              </a:lnSpc>
              <a:spcBef>
                <a:spcPts val="300"/>
              </a:spcBef>
              <a:spcAft>
                <a:spcPts val="0"/>
              </a:spcAft>
              <a:buClr>
                <a:srgbClr val="000000"/>
              </a:buClr>
              <a:buSzPct val="100000"/>
              <a:buFont typeface="Arial"/>
              <a:buChar char="●"/>
            </a:pPr>
            <a:r>
              <a:rPr strike="noStrike" u="none" b="0" cap="none" baseline="0" sz="2400" lang="en" i="0">
                <a:solidFill>
                  <a:srgbClr val="000000"/>
                </a:solidFill>
                <a:latin typeface="Verdana"/>
                <a:ea typeface="Verdana"/>
                <a:cs typeface="Verdana"/>
                <a:sym typeface="Verdana"/>
                <a:rtl val="0"/>
              </a:rPr>
              <a:t>A </a:t>
            </a:r>
            <a:r>
              <a:rPr strike="noStrike" u="none" b="1" cap="none" baseline="0" sz="2400" lang="en" i="0">
                <a:solidFill>
                  <a:srgbClr val="000000"/>
                </a:solidFill>
                <a:latin typeface="Verdana"/>
                <a:ea typeface="Verdana"/>
                <a:cs typeface="Verdana"/>
                <a:sym typeface="Verdana"/>
                <a:rtl val="0"/>
              </a:rPr>
              <a:t>controller</a:t>
            </a:r>
            <a:r>
              <a:rPr strike="noStrike" u="none" b="0" cap="none" baseline="0" sz="2400" lang="en" i="0">
                <a:solidFill>
                  <a:srgbClr val="000000"/>
                </a:solidFill>
                <a:latin typeface="Verdana"/>
                <a:ea typeface="Verdana"/>
                <a:cs typeface="Verdana"/>
                <a:sym typeface="Verdana"/>
                <a:rtl val="0"/>
              </a:rPr>
              <a:t> can send commands to its associated view to change the view's presentation of the model (e.g., by scrolling through a document). It can also send commands to the model to update the model's state (e.g., editing a document).</a:t>
            </a:r>
          </a:p>
          <a:p>
            <a:pPr algn="l" rtl="0" lvl="0" marR="0" indent="0" marL="0">
              <a:lnSpc>
                <a:spcPct val="100000"/>
              </a:lnSpc>
              <a:spcBef>
                <a:spcPts val="10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rgbClr val="000000"/>
                </a:solidFill>
                <a:latin typeface="Arial"/>
                <a:ea typeface="Arial"/>
                <a:cs typeface="Arial"/>
                <a:sym typeface="Arial"/>
                <a:rtl val="0"/>
              </a:rPr>
              <a:t>Separation of Concerns: What?</a:t>
            </a:r>
          </a:p>
        </p:txBody>
      </p:sp>
      <p:sp>
        <p:nvSpPr>
          <p:cNvPr id="67" name="Shape 67"/>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50000"/>
              </a:lnSpc>
              <a:spcBef>
                <a:spcPts val="0"/>
              </a:spcBef>
              <a:spcAft>
                <a:spcPts val="0"/>
              </a:spcAft>
              <a:buClr>
                <a:srgbClr val="000000"/>
              </a:buClr>
              <a:buSzPct val="25000"/>
              <a:buFont typeface="Arial"/>
              <a:buNone/>
            </a:pPr>
            <a:r>
              <a:rPr strike="noStrike" u="none" b="0" cap="none" baseline="0" sz="1800" lang="en" i="0">
                <a:solidFill>
                  <a:srgbClr val="000000"/>
                </a:solidFill>
                <a:latin typeface="Verdana"/>
                <a:ea typeface="Verdana"/>
                <a:cs typeface="Verdana"/>
                <a:sym typeface="Verdana"/>
                <a:rtl val="0"/>
              </a:rPr>
              <a:t>In </a:t>
            </a:r>
            <a:r>
              <a:rPr strike="noStrike" u="sng" b="0" cap="none" baseline="0" sz="1800" lang="en" i="0">
                <a:solidFill>
                  <a:schemeClr val="hlink"/>
                </a:solidFill>
                <a:latin typeface="Verdana"/>
                <a:ea typeface="Verdana"/>
                <a:cs typeface="Verdana"/>
                <a:sym typeface="Verdana"/>
                <a:hlinkClick r:id="rId3"/>
                <a:rtl val="0"/>
              </a:rPr>
              <a:t>computer science</a:t>
            </a:r>
            <a:r>
              <a:rPr strike="noStrike" u="none" b="0" cap="none" baseline="0" sz="1800" lang="en" i="0">
                <a:solidFill>
                  <a:srgbClr val="000000"/>
                </a:solidFill>
                <a:latin typeface="Verdana"/>
                <a:ea typeface="Verdana"/>
                <a:cs typeface="Verdana"/>
                <a:sym typeface="Verdana"/>
                <a:rtl val="0"/>
              </a:rPr>
              <a:t>, </a:t>
            </a:r>
            <a:r>
              <a:rPr strike="noStrike" u="none" b="1" cap="none" baseline="0" sz="1800" lang="en" i="0">
                <a:solidFill>
                  <a:srgbClr val="000000"/>
                </a:solidFill>
                <a:latin typeface="Verdana"/>
                <a:ea typeface="Verdana"/>
                <a:cs typeface="Verdana"/>
                <a:sym typeface="Verdana"/>
                <a:rtl val="0"/>
              </a:rPr>
              <a:t>separation of concerns</a:t>
            </a:r>
            <a:r>
              <a:rPr strike="noStrike" u="none" b="0" cap="none" baseline="0" sz="1800" lang="en" i="0">
                <a:solidFill>
                  <a:srgbClr val="000000"/>
                </a:solidFill>
                <a:latin typeface="Verdana"/>
                <a:ea typeface="Verdana"/>
                <a:cs typeface="Verdana"/>
                <a:sym typeface="Verdana"/>
                <a:rtl val="0"/>
              </a:rPr>
              <a:t> (</a:t>
            </a:r>
            <a:r>
              <a:rPr strike="noStrike" u="none" b="1" cap="none" baseline="0" sz="1800" lang="en" i="0">
                <a:solidFill>
                  <a:srgbClr val="000000"/>
                </a:solidFill>
                <a:latin typeface="Verdana"/>
                <a:ea typeface="Verdana"/>
                <a:cs typeface="Verdana"/>
                <a:sym typeface="Verdana"/>
                <a:rtl val="0"/>
              </a:rPr>
              <a:t>SoC</a:t>
            </a:r>
            <a:r>
              <a:rPr strike="noStrike" u="none" b="0" cap="none" baseline="0" sz="1800" lang="en" i="0">
                <a:solidFill>
                  <a:srgbClr val="000000"/>
                </a:solidFill>
                <a:latin typeface="Verdana"/>
                <a:ea typeface="Verdana"/>
                <a:cs typeface="Verdana"/>
                <a:sym typeface="Verdana"/>
                <a:rtl val="0"/>
              </a:rPr>
              <a:t>) is a design principle for separating a </a:t>
            </a:r>
            <a:r>
              <a:rPr strike="noStrike" u="sng" b="0" cap="none" baseline="0" sz="1800" lang="en" i="0">
                <a:solidFill>
                  <a:schemeClr val="hlink"/>
                </a:solidFill>
                <a:latin typeface="Verdana"/>
                <a:ea typeface="Verdana"/>
                <a:cs typeface="Verdana"/>
                <a:sym typeface="Verdana"/>
                <a:hlinkClick r:id="rId4"/>
                <a:rtl val="0"/>
              </a:rPr>
              <a:t>computer program</a:t>
            </a:r>
            <a:r>
              <a:rPr strike="noStrike" u="none" b="0" cap="none" baseline="0" sz="1800" lang="en" i="0">
                <a:solidFill>
                  <a:srgbClr val="000000"/>
                </a:solidFill>
                <a:latin typeface="Verdana"/>
                <a:ea typeface="Verdana"/>
                <a:cs typeface="Verdana"/>
                <a:sym typeface="Verdana"/>
                <a:rtl val="0"/>
              </a:rPr>
              <a:t> into distinct sections, such that each section addresses a separate </a:t>
            </a:r>
            <a:r>
              <a:rPr strike="noStrike" u="sng" b="0" cap="none" baseline="0" sz="1800" lang="en" i="0">
                <a:solidFill>
                  <a:schemeClr val="hlink"/>
                </a:solidFill>
                <a:latin typeface="Verdana"/>
                <a:ea typeface="Verdana"/>
                <a:cs typeface="Verdana"/>
                <a:sym typeface="Verdana"/>
                <a:hlinkClick r:id="rId5"/>
                <a:rtl val="0"/>
              </a:rPr>
              <a:t>concern</a:t>
            </a:r>
            <a:r>
              <a:rPr strike="noStrike" u="none" b="0" cap="none" baseline="0" sz="1800" lang="en" i="0">
                <a:solidFill>
                  <a:srgbClr val="000000"/>
                </a:solidFill>
                <a:latin typeface="Verdana"/>
                <a:ea typeface="Verdana"/>
                <a:cs typeface="Verdana"/>
                <a:sym typeface="Verdana"/>
                <a:rtl val="0"/>
              </a:rPr>
              <a:t>. A concern is a set of information that affects the code of a computer program. A concern can be as general as the details of the hardware the code is being optimized for, or as specific as the name of a class to instantiate. </a:t>
            </a:r>
          </a:p>
          <a:p>
            <a:pPr algn="l" rtl="0" lvl="0" marR="0" indent="0" marL="0">
              <a:lnSpc>
                <a:spcPct val="100000"/>
              </a:lnSpc>
              <a:spcBef>
                <a:spcPts val="5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Separation of Concerns: How?</a:t>
            </a:r>
          </a:p>
        </p:txBody>
      </p:sp>
      <p:sp>
        <p:nvSpPr>
          <p:cNvPr id="73" name="Shape 73"/>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50000"/>
              </a:lnSpc>
              <a:spcBef>
                <a:spcPts val="0"/>
              </a:spcBef>
              <a:spcAft>
                <a:spcPts val="0"/>
              </a:spcAft>
              <a:buClr>
                <a:srgbClr val="000000"/>
              </a:buClr>
              <a:buSzPct val="25000"/>
              <a:buFont typeface="Arial"/>
              <a:buNone/>
            </a:pPr>
            <a:r>
              <a:rPr strike="noStrike" u="none" b="0" cap="none" baseline="0" sz="1800" lang="en" i="0">
                <a:solidFill>
                  <a:srgbClr val="000000"/>
                </a:solidFill>
                <a:latin typeface="Verdana"/>
                <a:ea typeface="Verdana"/>
                <a:cs typeface="Verdana"/>
                <a:sym typeface="Verdana"/>
                <a:rtl val="0"/>
              </a:rPr>
              <a:t>A program that embodies SoC well is called a </a:t>
            </a:r>
            <a:r>
              <a:rPr strike="noStrike" u="sng" b="0" cap="none" baseline="0" sz="1800" lang="en" i="0">
                <a:solidFill>
                  <a:schemeClr val="hlink"/>
                </a:solidFill>
                <a:latin typeface="Verdana"/>
                <a:ea typeface="Verdana"/>
                <a:cs typeface="Verdana"/>
                <a:sym typeface="Verdana"/>
                <a:hlinkClick r:id="rId3"/>
                <a:rtl val="0"/>
              </a:rPr>
              <a:t>modular</a:t>
            </a:r>
            <a:r>
              <a:rPr strike="noStrike" u="none" b="0" cap="none" baseline="0" sz="1800" lang="en" i="0">
                <a:solidFill>
                  <a:srgbClr val="000000"/>
                </a:solidFill>
                <a:latin typeface="Verdana"/>
                <a:ea typeface="Verdana"/>
                <a:cs typeface="Verdana"/>
                <a:sym typeface="Verdana"/>
                <a:rtl val="0"/>
              </a:rPr>
              <a:t> program. Modularity, and hence separation of concerns, is achieved by encapsulating information inside a section of code that has a well defined interface. Encapsulation is a means of information hiding.</a:t>
            </a:r>
            <a:r>
              <a:rPr strike="noStrike" u="none" b="0" cap="none" baseline="30000" sz="1800" lang="en" i="0">
                <a:solidFill>
                  <a:srgbClr val="000000"/>
                </a:solidFill>
                <a:latin typeface="Verdana"/>
                <a:ea typeface="Verdana"/>
                <a:cs typeface="Verdana"/>
                <a:sym typeface="Verdana"/>
                <a:rtl val="0"/>
              </a:rPr>
              <a:t> </a:t>
            </a:r>
            <a:r>
              <a:rPr strike="noStrike" u="none" b="0" cap="none" baseline="0" sz="1800" lang="en" i="0">
                <a:solidFill>
                  <a:srgbClr val="000000"/>
                </a:solidFill>
                <a:latin typeface="Verdana"/>
                <a:ea typeface="Verdana"/>
                <a:cs typeface="Verdana"/>
                <a:sym typeface="Verdana"/>
                <a:rtl val="0"/>
              </a:rPr>
              <a:t>Layered designs in information systems are another embodiment of separation of concerns (e.g., presentation layer, business logic layer, data access layer, database layer).</a:t>
            </a:r>
          </a:p>
          <a:p>
            <a:pPr algn="l" rtl="0" lvl="0" marR="0" indent="0" marL="0">
              <a:lnSpc>
                <a:spcPct val="100000"/>
              </a:lnSpc>
              <a:spcBef>
                <a:spcPts val="5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