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7.xml" Type="http://schemas.openxmlformats.org/officeDocument/2006/relationships/slide" Id="rId32"/><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8" name="Shape 1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1pPr>
            <a:lvl2pPr algn="ctr" rt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2pPr>
            <a:lvl3pPr algn="ctr" rt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3pPr>
            <a:lvl4pPr algn="ctr" rt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4pPr>
            <a:lvl5pPr algn="ctr" rt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5pPr>
            <a:lvl6pPr algn="ctr" rt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6pPr>
            <a:lvl7pPr algn="ctr" rt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7pPr>
            <a:lvl8pPr algn="ctr" rt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8pPr>
            <a:lvl9pPr algn="ctr" rt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a:lnSpc>
                <a:spcPct val="100000"/>
              </a:lnSpc>
              <a:spcBef>
                <a:spcPts val="0"/>
              </a:spcBef>
              <a:spcAft>
                <a:spcPts val="0"/>
              </a:spcAft>
              <a:buClr>
                <a:schemeClr val="dk1"/>
              </a:buClr>
              <a:buSzPct val="100000"/>
              <a:buFont typeface="Arial"/>
              <a:buChar char="●"/>
              <a:defRPr sz="1800">
                <a:solidFill>
                  <a:schemeClr val="dk1"/>
                </a:solidFill>
              </a:defRPr>
            </a:lvl1pPr>
            <a:lvl2pPr algn="ctr" rtl="0">
              <a:lnSpc>
                <a:spcPct val="100000"/>
              </a:lnSpc>
              <a:spcBef>
                <a:spcPts val="0"/>
              </a:spcBef>
              <a:spcAft>
                <a:spcPts val="0"/>
              </a:spcAft>
              <a:buClr>
                <a:schemeClr val="dk1"/>
              </a:buClr>
              <a:buSzPct val="100000"/>
              <a:buFont typeface="Courier New"/>
              <a:buChar char="o"/>
              <a:defRPr sz="1800">
                <a:solidFill>
                  <a:schemeClr val="dk1"/>
                </a:solidFill>
              </a:defRPr>
            </a:lvl2pPr>
            <a:lvl3pPr algn="ctr" rtl="0">
              <a:lnSpc>
                <a:spcPct val="100000"/>
              </a:lnSpc>
              <a:spcBef>
                <a:spcPts val="0"/>
              </a:spcBef>
              <a:spcAft>
                <a:spcPts val="0"/>
              </a:spcAft>
              <a:buClr>
                <a:schemeClr val="dk1"/>
              </a:buClr>
              <a:buSzPct val="100000"/>
              <a:buFont typeface="Wingdings"/>
              <a:buChar char="§"/>
              <a:defRPr sz="1800">
                <a:solidFill>
                  <a:schemeClr val="dk1"/>
                </a:solidFill>
              </a:defRPr>
            </a:lvl3pPr>
            <a:lvl4pPr algn="ctr" rtl="0">
              <a:lnSpc>
                <a:spcPct val="100000"/>
              </a:lnSpc>
              <a:spcBef>
                <a:spcPts val="0"/>
              </a:spcBef>
              <a:spcAft>
                <a:spcPts val="0"/>
              </a:spcAft>
              <a:buClr>
                <a:schemeClr val="dk1"/>
              </a:buClr>
              <a:buSzPct val="100000"/>
              <a:buFont typeface="Arial"/>
              <a:buChar char="●"/>
              <a:defRPr sz="1800">
                <a:solidFill>
                  <a:schemeClr val="dk1"/>
                </a:solidFill>
              </a:defRPr>
            </a:lvl4pPr>
            <a:lvl5pPr algn="ctr" rtl="0">
              <a:lnSpc>
                <a:spcPct val="100000"/>
              </a:lnSpc>
              <a:spcBef>
                <a:spcPts val="0"/>
              </a:spcBef>
              <a:spcAft>
                <a:spcPts val="0"/>
              </a:spcAft>
              <a:buClr>
                <a:schemeClr val="dk1"/>
              </a:buClr>
              <a:buSzPct val="100000"/>
              <a:buFont typeface="Courier New"/>
              <a:buChar char="o"/>
              <a:defRPr sz="1800">
                <a:solidFill>
                  <a:schemeClr val="dk1"/>
                </a:solidFill>
              </a:defRPr>
            </a:lvl5pPr>
            <a:lvl6pPr algn="ctr" rtl="0">
              <a:lnSpc>
                <a:spcPct val="100000"/>
              </a:lnSpc>
              <a:spcBef>
                <a:spcPts val="0"/>
              </a:spcBef>
              <a:spcAft>
                <a:spcPts val="0"/>
              </a:spcAft>
              <a:buClr>
                <a:schemeClr val="dk1"/>
              </a:buClr>
              <a:buSzPct val="100000"/>
              <a:buFont typeface="Wingdings"/>
              <a:buChar char="§"/>
              <a:defRPr sz="1800">
                <a:solidFill>
                  <a:schemeClr val="dk1"/>
                </a:solidFill>
              </a:defRPr>
            </a:lvl6pPr>
            <a:lvl7pPr algn="ctr" rtl="0">
              <a:lnSpc>
                <a:spcPct val="100000"/>
              </a:lnSpc>
              <a:spcBef>
                <a:spcPts val="0"/>
              </a:spcBef>
              <a:spcAft>
                <a:spcPts val="0"/>
              </a:spcAft>
              <a:buClr>
                <a:schemeClr val="dk1"/>
              </a:buClr>
              <a:buSzPct val="100000"/>
              <a:buFont typeface="Arial"/>
              <a:buChar char="●"/>
              <a:defRPr sz="1800">
                <a:solidFill>
                  <a:schemeClr val="dk1"/>
                </a:solidFill>
              </a:defRPr>
            </a:lvl7pPr>
            <a:lvl8pPr algn="ctr" rtl="0">
              <a:lnSpc>
                <a:spcPct val="100000"/>
              </a:lnSpc>
              <a:spcBef>
                <a:spcPts val="0"/>
              </a:spcBef>
              <a:spcAft>
                <a:spcPts val="0"/>
              </a:spcAft>
              <a:buClr>
                <a:schemeClr val="dk1"/>
              </a:buClr>
              <a:buSzPct val="100000"/>
              <a:buFont typeface="Courier New"/>
              <a:buChar char="o"/>
              <a:defRPr sz="1800">
                <a:solidFill>
                  <a:schemeClr val="dk1"/>
                </a:solidFill>
              </a:defRPr>
            </a:lvl8pPr>
            <a:lvl9pPr algn="ctr" rtl="0">
              <a:lnSpc>
                <a:spcPct val="100000"/>
              </a:lnSpc>
              <a:spcBef>
                <a:spcPts val="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1pPr>
            <a:lvl2pPr algn="l" rt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2pPr>
            <a:lvl3pPr algn="l" rt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3pPr>
            <a:lvl4pPr algn="l" rt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4pPr>
            <a:lvl5pPr algn="l" rt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5pPr>
            <a:lvl6pPr algn="l" rt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6pPr>
            <a:lvl7pPr algn="l" rt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7pPr>
            <a:lvl8pPr algn="l" rt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8pPr>
            <a:lvl9pPr algn="l" rt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a:spcBef>
                <a:spcPts val="600"/>
              </a:spcBef>
              <a:buClr>
                <a:srgbClr val="000000"/>
              </a:buClr>
              <a:buSzPct val="100000"/>
              <a:buFont typeface="Arial"/>
              <a:buChar char="●"/>
              <a:defRPr strike="noStrike" u="none" b="0" cap="none" baseline="0" sz="3000" i="0">
                <a:solidFill>
                  <a:srgbClr val="000000"/>
                </a:solidFill>
                <a:latin typeface="Arial"/>
                <a:ea typeface="Arial"/>
                <a:cs typeface="Arial"/>
                <a:sym typeface="Arial"/>
              </a:defRPr>
            </a:lvl1pPr>
            <a:lvl2pPr algn="l" rtl="0">
              <a:spcBef>
                <a:spcPts val="480"/>
              </a:spcBef>
              <a:buClr>
                <a:srgbClr val="000000"/>
              </a:buClr>
              <a:buSzPct val="100000"/>
              <a:buFont typeface="Courier New"/>
              <a:buChar char="o"/>
              <a:defRPr strike="noStrike" u="none" b="0" cap="none" baseline="0" sz="2400" i="0">
                <a:solidFill>
                  <a:srgbClr val="000000"/>
                </a:solidFill>
                <a:latin typeface="Arial"/>
                <a:ea typeface="Arial"/>
                <a:cs typeface="Arial"/>
                <a:sym typeface="Arial"/>
              </a:defRPr>
            </a:lvl2pPr>
            <a:lvl3pPr algn="l" rtl="0">
              <a:spcBef>
                <a:spcPts val="480"/>
              </a:spcBef>
              <a:buClr>
                <a:srgbClr val="000000"/>
              </a:buClr>
              <a:buSzPct val="100000"/>
              <a:buFont typeface="Wingdings"/>
              <a:buChar char="§"/>
              <a:defRPr strike="noStrike" u="none" b="0" cap="none" baseline="0" sz="2400" i="0">
                <a:solidFill>
                  <a:srgbClr val="000000"/>
                </a:solidFill>
                <a:latin typeface="Arial"/>
                <a:ea typeface="Arial"/>
                <a:cs typeface="Arial"/>
                <a:sym typeface="Arial"/>
              </a:defRPr>
            </a:lvl3pPr>
            <a:lvl4pPr algn="l" rtl="0">
              <a:spcBef>
                <a:spcPts val="360"/>
              </a:spcBef>
              <a:buClr>
                <a:srgbClr val="000000"/>
              </a:buClr>
              <a:buSzPct val="100000"/>
              <a:buFont typeface="Arial"/>
              <a:buChar char="●"/>
              <a:defRPr strike="noStrike" u="none" b="0" cap="none" baseline="0" sz="1800" i="0">
                <a:solidFill>
                  <a:srgbClr val="000000"/>
                </a:solidFill>
                <a:latin typeface="Arial"/>
                <a:ea typeface="Arial"/>
                <a:cs typeface="Arial"/>
                <a:sym typeface="Arial"/>
              </a:defRPr>
            </a:lvl4pPr>
            <a:lvl5pPr algn="l" rtl="0">
              <a:spcBef>
                <a:spcPts val="360"/>
              </a:spcBef>
              <a:buClr>
                <a:srgbClr val="000000"/>
              </a:buClr>
              <a:buSzPct val="100000"/>
              <a:buFont typeface="Courier New"/>
              <a:buChar char="o"/>
              <a:defRPr strike="noStrike" u="none" b="0" cap="none" baseline="0" sz="1800" i="0">
                <a:solidFill>
                  <a:srgbClr val="000000"/>
                </a:solidFill>
                <a:latin typeface="Arial"/>
                <a:ea typeface="Arial"/>
                <a:cs typeface="Arial"/>
                <a:sym typeface="Arial"/>
              </a:defRPr>
            </a:lvl5pPr>
            <a:lvl6pPr algn="l" rtl="0">
              <a:spcBef>
                <a:spcPts val="360"/>
              </a:spcBef>
              <a:buClr>
                <a:srgbClr val="000000"/>
              </a:buClr>
              <a:buSzPct val="100000"/>
              <a:buFont typeface="Wingdings"/>
              <a:buChar char="§"/>
              <a:defRPr strike="noStrike" u="none" b="0" cap="none" baseline="0" sz="1800" i="0">
                <a:solidFill>
                  <a:srgbClr val="000000"/>
                </a:solidFill>
                <a:latin typeface="Arial"/>
                <a:ea typeface="Arial"/>
                <a:cs typeface="Arial"/>
                <a:sym typeface="Arial"/>
              </a:defRPr>
            </a:lvl6pPr>
            <a:lvl7pPr algn="l" rtl="0">
              <a:spcBef>
                <a:spcPts val="360"/>
              </a:spcBef>
              <a:buClr>
                <a:srgbClr val="000000"/>
              </a:buClr>
              <a:buSzPct val="100000"/>
              <a:buFont typeface="Arial"/>
              <a:buChar char="●"/>
              <a:defRPr strike="noStrike" u="none" b="0" cap="none" baseline="0" sz="1800" i="0">
                <a:solidFill>
                  <a:srgbClr val="000000"/>
                </a:solidFill>
                <a:latin typeface="Arial"/>
                <a:ea typeface="Arial"/>
                <a:cs typeface="Arial"/>
                <a:sym typeface="Arial"/>
              </a:defRPr>
            </a:lvl7pPr>
            <a:lvl8pPr algn="l" rtl="0">
              <a:spcBef>
                <a:spcPts val="360"/>
              </a:spcBef>
              <a:buClr>
                <a:srgbClr val="000000"/>
              </a:buClr>
              <a:buSzPct val="100000"/>
              <a:buFont typeface="Courier New"/>
              <a:buChar char="o"/>
              <a:defRPr strike="noStrike" u="none" b="0" cap="none" baseline="0" sz="1800" i="0">
                <a:solidFill>
                  <a:srgbClr val="000000"/>
                </a:solidFill>
                <a:latin typeface="Arial"/>
                <a:ea typeface="Arial"/>
                <a:cs typeface="Arial"/>
                <a:sym typeface="Arial"/>
              </a:defRPr>
            </a:lvl8pPr>
            <a:lvl9pPr algn="l" rtl="0">
              <a:spcBef>
                <a:spcPts val="360"/>
              </a:spcBef>
              <a:buClr>
                <a:srgbClr val="000000"/>
              </a:buClr>
              <a:buSzPct val="100000"/>
              <a:buFont typeface="Wingdings"/>
              <a:buChar char="§"/>
              <a:defRPr strike="noStrike" u="none" b="0" cap="none" baseline="0" sz="1800" i="0">
                <a:solidFill>
                  <a:srgbClr val="000000"/>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en.wikipedia.org/wiki/JavaScript"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en.wikipedia.org/wiki/Client%E2%80%93server_model"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http://karlshifflett.files.wordpress.com/2008/11/wpflobmvvm-thumb1.png"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http://en.wikipedia.org/wiki/Computer_program" Type="http://schemas.openxmlformats.org/officeDocument/2006/relationships/hyperlink" TargetMode="External" Id="rId4"/><Relationship Target="http://en.wikipedia.org/wiki/Computer_science" Type="http://schemas.openxmlformats.org/officeDocument/2006/relationships/hyperlink" TargetMode="External" Id="rId3"/><Relationship Target="http://en.wikipedia.org/wiki/Concern_(computer_science)" Type="http://schemas.openxmlformats.org/officeDocument/2006/relationships/hyperlink" TargetMode="External"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en.wikipedia.org/wiki/Modularity_(programming)"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500" cx="7772400"/>
          </a:xfrm>
          <a:prstGeom prst="rect">
            <a:avLst/>
          </a:prstGeom>
        </p:spPr>
        <p:txBody>
          <a:bodyPr bIns="91425" rIns="91425" lIns="91425" tIns="91425" anchor="b" anchorCtr="0">
            <a:noAutofit/>
          </a:bodyPr>
          <a:lstStyle/>
          <a:p>
            <a:pPr>
              <a:spcBef>
                <a:spcPts val="0"/>
              </a:spcBef>
              <a:buNone/>
            </a:pPr>
            <a:r>
              <a:rPr lang="en"/>
              <a:t>Model-View-Controller</a:t>
            </a:r>
          </a:p>
        </p:txBody>
      </p:sp>
      <p:sp>
        <p:nvSpPr>
          <p:cNvPr id="24" name="Shape 24"/>
          <p:cNvSpPr txBox="1"/>
          <p:nvPr>
            <p:ph idx="1" type="subTitle"/>
          </p:nvPr>
        </p:nvSpPr>
        <p:spPr>
          <a:xfrm>
            <a:off y="3786737" x="685800"/>
            <a:ext cy="1046400" cx="7772400"/>
          </a:xfrm>
          <a:prstGeom prst="rect">
            <a:avLst/>
          </a:prstGeom>
        </p:spPr>
        <p:txBody>
          <a:bodyPr bIns="91425" rIns="91425" lIns="91425" tIns="91425" anchor="t" anchorCtr="0">
            <a:noAutofit/>
          </a:bodyPr>
          <a:lstStyle/>
          <a:p>
            <a:pPr>
              <a:spcBef>
                <a:spcPts val="0"/>
              </a:spcBef>
              <a:buNone/>
            </a:pPr>
            <a:r>
              <a:rPr lang="en"/>
              <a:t>*And Model-View-ViewModel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Separation of Concerns: Why?</a:t>
            </a:r>
          </a:p>
        </p:txBody>
      </p:sp>
      <p:sp>
        <p:nvSpPr>
          <p:cNvPr id="79" name="Shape 7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50000"/>
              </a:lnSpc>
              <a:spcBef>
                <a:spcPts val="400"/>
              </a:spcBef>
              <a:spcAft>
                <a:spcPts val="500"/>
              </a:spcAft>
              <a:buClr>
                <a:srgbClr val="000000"/>
              </a:buClr>
              <a:buSzPct val="61111"/>
              <a:buFont typeface="Arial"/>
              <a:buNone/>
            </a:pPr>
            <a:r>
              <a:rPr sz="1800" lang="en">
                <a:latin typeface="Verdana"/>
                <a:ea typeface="Verdana"/>
                <a:cs typeface="Verdana"/>
                <a:sym typeface="Verdana"/>
              </a:rPr>
              <a:t>The value of separation of concerns is simplifying development and maintenance of computer programs. When concerns are well separated, individual sections can be developed and updated independently. Of especial value is the ability to later improve or modify one section of code without having to know the details of other sections, and without having to make corresponding changes to those sections.</a:t>
            </a:r>
          </a:p>
          <a:p>
            <a:pPr>
              <a:spcBef>
                <a:spcPts val="0"/>
              </a:spcBef>
              <a:buNone/>
            </a:pPr>
            <a:r>
              <a:t/>
            </a:r>
            <a:endParaRPr sz="1800">
              <a:latin typeface="Verdana"/>
              <a:ea typeface="Verdana"/>
              <a:cs typeface="Verdana"/>
              <a:sym typeface="Verdana"/>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solidFill>
                  <a:srgbClr val="000000"/>
                </a:solidFill>
              </a:rPr>
              <a:t>HTML, CSS, JavaScript</a:t>
            </a:r>
          </a:p>
        </p:txBody>
      </p:sp>
      <p:sp>
        <p:nvSpPr>
          <p:cNvPr id="85" name="Shape 8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10713"/>
              </a:lnSpc>
              <a:spcBef>
                <a:spcPts val="0"/>
              </a:spcBef>
              <a:spcAft>
                <a:spcPts val="400"/>
              </a:spcAft>
              <a:buClr>
                <a:srgbClr val="000000"/>
              </a:buClr>
              <a:buFont typeface="Arial"/>
              <a:buNone/>
            </a:pPr>
            <a:r>
              <a:t/>
            </a:r>
            <a:endParaRPr sz="2400">
              <a:solidFill>
                <a:srgbClr val="555555"/>
              </a:solidFill>
              <a:latin typeface="Verdana"/>
              <a:ea typeface="Verdana"/>
              <a:cs typeface="Verdana"/>
              <a:sym typeface="Verdana"/>
            </a:endParaRPr>
          </a:p>
          <a:p>
            <a:pPr rtl="0" lvl="0">
              <a:lnSpc>
                <a:spcPct val="130843"/>
              </a:lnSpc>
              <a:spcBef>
                <a:spcPts val="400"/>
              </a:spcBef>
              <a:spcAft>
                <a:spcPts val="600"/>
              </a:spcAft>
              <a:buClr>
                <a:srgbClr val="000000"/>
              </a:buClr>
              <a:buSzPct val="45833"/>
              <a:buFont typeface="Arial"/>
              <a:buNone/>
            </a:pPr>
            <a:r>
              <a:rPr sz="2400" lang="en">
                <a:latin typeface="Verdana"/>
                <a:ea typeface="Verdana"/>
                <a:cs typeface="Verdana"/>
                <a:sym typeface="Verdana"/>
              </a:rPr>
              <a:t>HTML, CSS, and </a:t>
            </a:r>
            <a:r>
              <a:rPr sz="2400" lang="en">
                <a:solidFill>
                  <a:srgbClr val="0B0080"/>
                </a:solidFill>
                <a:latin typeface="Verdana"/>
                <a:ea typeface="Verdana"/>
                <a:cs typeface="Verdana"/>
                <a:sym typeface="Verdana"/>
                <a:hlinkClick r:id="rId3"/>
              </a:rPr>
              <a:t>JavaScript</a:t>
            </a:r>
            <a:r>
              <a:rPr sz="2400" lang="en">
                <a:latin typeface="Verdana"/>
                <a:ea typeface="Verdana"/>
                <a:cs typeface="Verdana"/>
                <a:sym typeface="Verdana"/>
              </a:rPr>
              <a:t> are complementary languages used in the development of webpages and websites. HTML is mainly used for organization of webpage content, CSS is used for definition of content presentation style, and JS defines how the content interacts and behaves with the user. Historically, this was not the case though. Prior to the introduction of CSS, HTML performed both duties of defining semantics and style.</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solidFill>
                  <a:srgbClr val="000000"/>
                </a:solidFill>
                <a:latin typeface="Verdana"/>
                <a:ea typeface="Verdana"/>
                <a:cs typeface="Verdana"/>
                <a:sym typeface="Verdana"/>
              </a:rPr>
              <a:t>Use in web applications</a:t>
            </a:r>
          </a:p>
        </p:txBody>
      </p:sp>
      <p:sp>
        <p:nvSpPr>
          <p:cNvPr id="91" name="Shape 9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SzPct val="45833"/>
              <a:buFont typeface="Arial"/>
              <a:buNone/>
            </a:pPr>
            <a:r>
              <a:rPr sz="2400" lang="en">
                <a:latin typeface="Verdana"/>
                <a:ea typeface="Verdana"/>
                <a:cs typeface="Verdana"/>
                <a:sym typeface="Verdana"/>
              </a:rPr>
              <a:t>Although originally developed for personal computing, Model View Controller has been widely adapted as an architecture for World Wide Web applications in all major programming languages. Several commercial and noncommercial application frameworks have been created that enforce the pattern. These frameworks vary in their interpretations, mainly in the way that the MVC responsibilities are divided between the </a:t>
            </a:r>
            <a:r>
              <a:rPr sz="2400" lang="en">
                <a:solidFill>
                  <a:srgbClr val="0B0080"/>
                </a:solidFill>
                <a:latin typeface="Verdana"/>
                <a:ea typeface="Verdana"/>
                <a:cs typeface="Verdana"/>
                <a:sym typeface="Verdana"/>
                <a:hlinkClick r:id="rId3"/>
              </a:rPr>
              <a:t>client and server</a:t>
            </a:r>
            <a:r>
              <a:rPr sz="2400" lang="en">
                <a:latin typeface="Verdana"/>
                <a:ea typeface="Verdana"/>
                <a:cs typeface="Verdana"/>
                <a:sym typeface="Verdana"/>
              </a:rPr>
              <a:t>.</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Use in web applications</a:t>
            </a:r>
          </a:p>
        </p:txBody>
      </p:sp>
      <p:sp>
        <p:nvSpPr>
          <p:cNvPr id="97" name="Shape 9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SzPct val="45833"/>
              <a:buFont typeface="Arial"/>
              <a:buNone/>
            </a:pPr>
            <a:r>
              <a:rPr sz="2400" lang="en">
                <a:latin typeface="Verdana"/>
                <a:ea typeface="Verdana"/>
                <a:cs typeface="Verdana"/>
                <a:sym typeface="Verdana"/>
              </a:rPr>
              <a:t>Early web MVC frameworks took a thin client approach that placed almost the entire model, view and controller logic on the server. In this approach, the client sends either hyperlink requests or form input to the controller and then receives a complete and updated web page (or other document) from the view; the model exists entirely on the server. As client technologies have matured, frameworks have been created that allow the MVC components to execute partly on the client (see also AJAX).</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lnSpc>
                <a:spcPct val="120000"/>
              </a:lnSpc>
              <a:spcBef>
                <a:spcPts val="0"/>
              </a:spcBef>
              <a:spcAft>
                <a:spcPts val="200"/>
              </a:spcAft>
              <a:buNone/>
            </a:pPr>
            <a:r>
              <a:rPr lang="en"/>
              <a:t>*</a:t>
            </a:r>
            <a:r>
              <a:rPr b="0" sz="3800" lang="en">
                <a:solidFill>
                  <a:srgbClr val="000000"/>
                </a:solidFill>
              </a:rPr>
              <a:t>Model View ViewModel</a:t>
            </a:r>
          </a:p>
        </p:txBody>
      </p:sp>
      <p:sp>
        <p:nvSpPr>
          <p:cNvPr id="103" name="Shape 10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spcBef>
                <a:spcPts val="0"/>
              </a:spcBef>
              <a:buNone/>
            </a:pPr>
            <a:r>
              <a:rPr sz="2400" lang="en">
                <a:latin typeface="Verdana"/>
                <a:ea typeface="Verdana"/>
                <a:cs typeface="Verdana"/>
                <a:sym typeface="Verdana"/>
              </a:rPr>
              <a:t>The </a:t>
            </a:r>
            <a:r>
              <a:rPr b="1" sz="2400" lang="en">
                <a:latin typeface="Verdana"/>
                <a:ea typeface="Verdana"/>
                <a:cs typeface="Verdana"/>
                <a:sym typeface="Verdana"/>
              </a:rPr>
              <a:t>Model View ViewModel (MVVM)</a:t>
            </a:r>
            <a:r>
              <a:rPr sz="2400" lang="en">
                <a:latin typeface="Verdana"/>
                <a:ea typeface="Verdana"/>
                <a:cs typeface="Verdana"/>
                <a:sym typeface="Verdana"/>
              </a:rPr>
              <a:t> is an architectural pattern used in software engineering that originated from Microsoft as a specialization of the presentation model design pattern introduced by Martin Fowler. </a:t>
            </a:r>
          </a:p>
          <a:p>
            <a:pPr rtl="0" lvl="0">
              <a:spcBef>
                <a:spcPts val="0"/>
              </a:spcBef>
              <a:buNone/>
            </a:pPr>
            <a:r>
              <a:t/>
            </a:r>
            <a:endParaRPr sz="2400">
              <a:latin typeface="Verdana"/>
              <a:ea typeface="Verdana"/>
              <a:cs typeface="Verdana"/>
              <a:sym typeface="Verdana"/>
            </a:endParaRPr>
          </a:p>
          <a:p>
            <a:pPr>
              <a:spcBef>
                <a:spcPts val="0"/>
              </a:spcBef>
              <a:buNone/>
            </a:pPr>
            <a:r>
              <a:rPr sz="2400" lang="en">
                <a:latin typeface="Verdana"/>
                <a:ea typeface="Verdana"/>
                <a:cs typeface="Verdana"/>
                <a:sym typeface="Verdana"/>
              </a:rPr>
              <a:t>Largely based on the model–view–controller pattern (MVC), MVVM is targeted at UI development platforms which support event-driven programming, such as HTML5, Windows Presentation Foundation (WPF), Silverlight and the ZK framework.</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Data Binding</a:t>
            </a:r>
          </a:p>
        </p:txBody>
      </p:sp>
      <p:sp>
        <p:nvSpPr>
          <p:cNvPr id="109" name="Shape 10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SzPct val="45833"/>
              <a:buFont typeface="Arial"/>
              <a:buNone/>
            </a:pPr>
            <a:r>
              <a:rPr b="1" sz="2400" lang="en">
                <a:latin typeface="Verdana"/>
                <a:ea typeface="Verdana"/>
                <a:cs typeface="Verdana"/>
                <a:sym typeface="Verdana"/>
              </a:rPr>
              <a:t>Data binding</a:t>
            </a:r>
            <a:r>
              <a:rPr sz="2400" lang="en">
                <a:latin typeface="Verdana"/>
                <a:ea typeface="Verdana"/>
                <a:cs typeface="Verdana"/>
                <a:sym typeface="Verdana"/>
              </a:rPr>
              <a:t> is a general technique that binds two data/information sources together and maintains a synchronization of data between them. This is usually done with two data/information sources with different languages as in XML data binding. In UI data binding data and information objects of the same language but different logic function are bound together.</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Data Binding</a:t>
            </a:r>
          </a:p>
        </p:txBody>
      </p:sp>
      <p:sp>
        <p:nvSpPr>
          <p:cNvPr id="115" name="Shape 11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SzPct val="45833"/>
              <a:buFont typeface="Arial"/>
              <a:buNone/>
            </a:pPr>
            <a:r>
              <a:rPr sz="2400" lang="en">
                <a:latin typeface="Verdana"/>
                <a:ea typeface="Verdana"/>
                <a:cs typeface="Verdana"/>
                <a:sym typeface="Verdana"/>
              </a:rPr>
              <a:t>In a data binding process, each data change is reflected automatically by the elements that are bound to the data. The term data binding is also used in cases where an outer representation of data in an element changes, and the underlying data is automatically updated to reflect this change. As an example, a change in a TextBox element could modify the underlying data value.</a:t>
            </a:r>
          </a:p>
          <a:p>
            <a:pPr rtl="0" lvl="0">
              <a:lnSpc>
                <a:spcPct val="120000"/>
              </a:lnSpc>
              <a:spcBef>
                <a:spcPts val="0"/>
              </a:spcBef>
              <a:spcAft>
                <a:spcPts val="200"/>
              </a:spcAft>
              <a:buClr>
                <a:srgbClr val="000000"/>
              </a:buClr>
              <a:buFont typeface="Arial"/>
              <a:buNone/>
            </a:pPr>
            <a:r>
              <a:t/>
            </a:r>
            <a:endParaRPr sz="3800"/>
          </a:p>
          <a:p>
            <a:pPr rtl="0" lvl="0">
              <a:spcBef>
                <a:spcPts val="0"/>
              </a:spcBef>
              <a:buClr>
                <a:srgbClr val="000000"/>
              </a:buClr>
              <a:buFont typeface="Arial"/>
              <a:buNone/>
            </a:pPr>
            <a:r>
              <a:t/>
            </a:r>
            <a:endParaRP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Data Binding</a:t>
            </a:r>
          </a:p>
        </p:txBody>
      </p:sp>
      <p:sp>
        <p:nvSpPr>
          <p:cNvPr id="121" name="Shape 121"/>
          <p:cNvSpPr txBox="1"/>
          <p:nvPr>
            <p:ph idx="1" type="body"/>
          </p:nvPr>
        </p:nvSpPr>
        <p:spPr>
          <a:xfrm>
            <a:off y="1600200" x="457200"/>
            <a:ext cy="4967700" cx="8229600"/>
          </a:xfrm>
          <a:prstGeom prst="rect">
            <a:avLst/>
          </a:prstGeom>
        </p:spPr>
        <p:txBody>
          <a:bodyPr bIns="91425" rIns="91425" lIns="91425" tIns="91425" anchor="t" anchorCtr="0">
            <a:noAutofit/>
          </a:bodyPr>
          <a:lstStyle/>
          <a:p>
            <a:pPr>
              <a:spcBef>
                <a:spcPts val="0"/>
              </a:spcBef>
              <a:buNone/>
            </a:pPr>
            <a:r>
              <a:rPr sz="2400" lang="en"/>
              <a:t>The view model of MVVM is a value converter meaning that the view model is responsible for exposing the data objects from the model in such a way that those objects are easily managed and consumed. In this respect, the view model is more model than view, and handles most if not all of the view’s display logic (though the demarcation between what functions are handled by which layer is a subject of ongoing discussion and exploration).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Pattern Description</a:t>
            </a:r>
          </a:p>
        </p:txBody>
      </p:sp>
      <p:sp>
        <p:nvSpPr>
          <p:cNvPr id="127" name="Shape 12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None/>
            </a:pPr>
            <a:r>
              <a:rPr sz="2400" lang="en">
                <a:latin typeface="Verdana"/>
                <a:ea typeface="Verdana"/>
                <a:cs typeface="Verdana"/>
                <a:sym typeface="Verdana"/>
              </a:rPr>
              <a:t>Broadly speaking,</a:t>
            </a:r>
            <a:r>
              <a:rPr baseline="30000" sz="2400" lang="en">
                <a:latin typeface="Verdana"/>
                <a:ea typeface="Verdana"/>
                <a:cs typeface="Verdana"/>
                <a:sym typeface="Verdana"/>
              </a:rPr>
              <a:t> </a:t>
            </a:r>
            <a:r>
              <a:rPr sz="2400" lang="en">
                <a:latin typeface="Verdana"/>
                <a:ea typeface="Verdana"/>
                <a:cs typeface="Verdana"/>
                <a:sym typeface="Verdana"/>
              </a:rPr>
              <a:t>the model-view-view-model pattern attempts to gain both the advantages of separation of functional development provided by MVC as well as leveraging the advantages of data bindings and the framework by binding data as far back (meaning as close to the pure application model) as possible while using the binder, view model, and any business layer’s inherent data checking features to validate any incoming data.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Pattern Description	</a:t>
            </a:r>
          </a:p>
        </p:txBody>
      </p:sp>
      <p:sp>
        <p:nvSpPr>
          <p:cNvPr id="133" name="Shape 13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SzPct val="45833"/>
              <a:buFont typeface="Arial"/>
              <a:buNone/>
            </a:pPr>
            <a:r>
              <a:rPr sz="2400" lang="en">
                <a:latin typeface="Verdana"/>
                <a:ea typeface="Verdana"/>
                <a:cs typeface="Verdana"/>
                <a:sym typeface="Verdana"/>
              </a:rPr>
              <a:t>The result is that the model and framework drive as much of the operations as possible, eliminating or minimizing application logic which directly manipulates the view (e.g., code-behind). Whilst the pattern was pioneered at Microsoft, as a pure concept it is independent of any given implementation. As such the pattern can be used in any language and with any presentation framework that provides a declarative data binding capability.</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History</a:t>
            </a:r>
          </a:p>
        </p:txBody>
      </p:sp>
      <p:sp>
        <p:nvSpPr>
          <p:cNvPr id="30" name="Shape 3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SzPct val="45833"/>
              <a:buFont typeface="Arial"/>
              <a:buNone/>
            </a:pPr>
            <a:r>
              <a:rPr sz="2400" lang="en">
                <a:latin typeface="Verdana"/>
                <a:ea typeface="Verdana"/>
                <a:cs typeface="Verdana"/>
                <a:sym typeface="Verdana"/>
              </a:rPr>
              <a:t>MVC was one of the seminal insights of the early field of graphical user interfaces, and one of the first works to describe and implement software constructs in terms of their responsibilities.</a:t>
            </a:r>
          </a:p>
          <a:p>
            <a:pPr>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Pattern Description</a:t>
            </a:r>
          </a:p>
        </p:txBody>
      </p:sp>
      <p:sp>
        <p:nvSpPr>
          <p:cNvPr id="139" name="Shape 13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None/>
            </a:pPr>
            <a:r>
              <a:rPr sz="2400" lang="en">
                <a:latin typeface="Verdana"/>
                <a:ea typeface="Verdana"/>
                <a:cs typeface="Verdana"/>
                <a:sym typeface="Verdana"/>
              </a:rPr>
              <a:t>Elements of the MVVM pattern include:</a:t>
            </a:r>
          </a:p>
          <a:p>
            <a:pPr rtl="0" lvl="0">
              <a:lnSpc>
                <a:spcPct val="130843"/>
              </a:lnSpc>
              <a:spcBef>
                <a:spcPts val="400"/>
              </a:spcBef>
              <a:spcAft>
                <a:spcPts val="600"/>
              </a:spcAft>
              <a:buClr>
                <a:srgbClr val="000000"/>
              </a:buClr>
              <a:buFont typeface="Arial"/>
              <a:buNone/>
            </a:pPr>
            <a:r>
              <a:t/>
            </a:r>
            <a:endParaRPr sz="2400">
              <a:latin typeface="Verdana"/>
              <a:ea typeface="Verdana"/>
              <a:cs typeface="Verdana"/>
              <a:sym typeface="Verdana"/>
            </a:endParaRPr>
          </a:p>
          <a:p>
            <a:pPr rtl="0" lvl="0">
              <a:lnSpc>
                <a:spcPct val="130843"/>
              </a:lnSpc>
              <a:spcBef>
                <a:spcPts val="400"/>
              </a:spcBef>
              <a:spcAft>
                <a:spcPts val="600"/>
              </a:spcAft>
              <a:buNone/>
            </a:pPr>
            <a:r>
              <a:rPr b="1" sz="2400" lang="en">
                <a:latin typeface="Verdana"/>
                <a:ea typeface="Verdana"/>
                <a:cs typeface="Verdana"/>
                <a:sym typeface="Verdana"/>
              </a:rPr>
              <a:t>Model:</a:t>
            </a:r>
            <a:r>
              <a:rPr sz="2400" lang="en">
                <a:latin typeface="Verdana"/>
                <a:ea typeface="Verdana"/>
                <a:cs typeface="Verdana"/>
                <a:sym typeface="Verdana"/>
              </a:rPr>
              <a:t> as in the classic MVC pattern, the model refers to either (a) a domain model which represents the real state content (an object-oriented approach), or (b) the data access layer that represents that content (a data-centric approach).</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Pattern Description	</a:t>
            </a:r>
          </a:p>
        </p:txBody>
      </p:sp>
      <p:sp>
        <p:nvSpPr>
          <p:cNvPr id="145" name="Shape 14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Font typeface="Arial"/>
              <a:buNone/>
            </a:pPr>
            <a:r>
              <a:t/>
            </a:r>
            <a:endParaRPr sz="2400">
              <a:latin typeface="Verdana"/>
              <a:ea typeface="Verdana"/>
              <a:cs typeface="Verdana"/>
              <a:sym typeface="Verdana"/>
            </a:endParaRPr>
          </a:p>
          <a:p>
            <a:pPr rtl="0" lvl="0">
              <a:lnSpc>
                <a:spcPct val="130843"/>
              </a:lnSpc>
              <a:spcBef>
                <a:spcPts val="400"/>
              </a:spcBef>
              <a:spcAft>
                <a:spcPts val="600"/>
              </a:spcAft>
              <a:buClr>
                <a:srgbClr val="000000"/>
              </a:buClr>
              <a:buSzPct val="45833"/>
              <a:buFont typeface="Arial"/>
              <a:buNone/>
            </a:pPr>
            <a:r>
              <a:rPr b="1" sz="2400" lang="en">
                <a:latin typeface="Verdana"/>
                <a:ea typeface="Verdana"/>
                <a:cs typeface="Verdana"/>
                <a:sym typeface="Verdana"/>
              </a:rPr>
              <a:t>View:</a:t>
            </a:r>
            <a:r>
              <a:rPr sz="2400" lang="en">
                <a:latin typeface="Verdana"/>
                <a:ea typeface="Verdana"/>
                <a:cs typeface="Verdana"/>
                <a:sym typeface="Verdana"/>
              </a:rPr>
              <a:t> as in the classic MVC pattern, the view refers to all elements displayed by the GUI such as buttons, labels, and other controls</a:t>
            </a:r>
          </a:p>
          <a:p>
            <a:pPr>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Pattern Description</a:t>
            </a:r>
          </a:p>
        </p:txBody>
      </p:sp>
      <p:sp>
        <p:nvSpPr>
          <p:cNvPr id="151" name="Shape 15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None/>
            </a:pPr>
            <a:r>
              <a:rPr b="1" sz="2400" lang="en">
                <a:latin typeface="Verdana"/>
                <a:ea typeface="Verdana"/>
                <a:cs typeface="Verdana"/>
                <a:sym typeface="Verdana"/>
              </a:rPr>
              <a:t>View model:</a:t>
            </a:r>
            <a:r>
              <a:rPr sz="2400" lang="en">
                <a:latin typeface="Verdana"/>
                <a:ea typeface="Verdana"/>
                <a:cs typeface="Verdana"/>
                <a:sym typeface="Verdana"/>
              </a:rPr>
              <a:t> the view model is a “model of the view” meaning it is an abstraction of the view that also serves in mediating between the view and the model which is the target of the view data bindings. It could be seen as a specialized aspect of what would be a controller (in the MVC pattern) that acts as a converter that changes model information into view information and passes commands from the view into the model.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Pattern Description</a:t>
            </a:r>
          </a:p>
        </p:txBody>
      </p:sp>
      <p:sp>
        <p:nvSpPr>
          <p:cNvPr id="157" name="Shape 15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None/>
            </a:pPr>
            <a:r>
              <a:rPr sz="2400" lang="en">
                <a:latin typeface="Verdana"/>
                <a:ea typeface="Verdana"/>
                <a:cs typeface="Verdana"/>
                <a:sym typeface="Verdana"/>
              </a:rPr>
              <a:t>The view model exposes public properties, commands, and abstractions. The view model has been likened to a conceptual state of the data as opposed to the real state of the data in the model. The term </a:t>
            </a:r>
            <a:r>
              <a:rPr b="1" sz="2400" lang="en">
                <a:latin typeface="Verdana"/>
                <a:ea typeface="Verdana"/>
                <a:cs typeface="Verdana"/>
                <a:sym typeface="Verdana"/>
              </a:rPr>
              <a:t>"View model"</a:t>
            </a:r>
            <a:r>
              <a:rPr sz="2400" lang="en">
                <a:latin typeface="Verdana"/>
                <a:ea typeface="Verdana"/>
                <a:cs typeface="Verdana"/>
                <a:sym typeface="Verdana"/>
              </a:rPr>
              <a:t> is a major cause of confusion in understanding the pattern when compared to the more widely implemented MVC or MVP patterns.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Pattern Description</a:t>
            </a:r>
          </a:p>
        </p:txBody>
      </p:sp>
      <p:sp>
        <p:nvSpPr>
          <p:cNvPr id="163" name="Shape 16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None/>
            </a:pPr>
            <a:r>
              <a:rPr sz="2400" lang="en">
                <a:latin typeface="Verdana"/>
                <a:ea typeface="Verdana"/>
                <a:cs typeface="Verdana"/>
                <a:sym typeface="Verdana"/>
              </a:rPr>
              <a:t>The role of the controller or presenter of the other patterns has been substituted with the framework binder (e.g., XAML) and view model as mediator and/or converter of the model to the binder.</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Pattern Description</a:t>
            </a:r>
          </a:p>
        </p:txBody>
      </p:sp>
      <p:sp>
        <p:nvSpPr>
          <p:cNvPr id="169" name="Shape 16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Font typeface="Arial"/>
              <a:buNone/>
            </a:pPr>
            <a:r>
              <a:t/>
            </a:r>
            <a:endParaRPr sz="2400">
              <a:latin typeface="Verdana"/>
              <a:ea typeface="Verdana"/>
              <a:cs typeface="Verdana"/>
              <a:sym typeface="Verdana"/>
            </a:endParaRPr>
          </a:p>
          <a:p>
            <a:pPr rtl="0" lvl="0">
              <a:lnSpc>
                <a:spcPct val="130843"/>
              </a:lnSpc>
              <a:spcBef>
                <a:spcPts val="400"/>
              </a:spcBef>
              <a:spcAft>
                <a:spcPts val="600"/>
              </a:spcAft>
              <a:buNone/>
            </a:pPr>
            <a:r>
              <a:rPr b="1" sz="2400" lang="en">
                <a:latin typeface="Verdana"/>
                <a:ea typeface="Verdana"/>
                <a:cs typeface="Verdana"/>
                <a:sym typeface="Verdana"/>
              </a:rPr>
              <a:t>Controller:</a:t>
            </a:r>
            <a:r>
              <a:rPr sz="2400" lang="en">
                <a:latin typeface="Verdana"/>
                <a:ea typeface="Verdana"/>
                <a:cs typeface="Verdana"/>
                <a:sym typeface="Verdana"/>
              </a:rPr>
              <a:t> some references for MVVM also include a controller layer or illustrate that the view model is a specialized functional set in parallel with a controller, while </a:t>
            </a:r>
            <a:r>
              <a:rPr sz="2400" lang="en">
                <a:solidFill>
                  <a:srgbClr val="663366"/>
                </a:solidFill>
                <a:latin typeface="Verdana"/>
                <a:ea typeface="Verdana"/>
                <a:cs typeface="Verdana"/>
                <a:sym typeface="Verdana"/>
                <a:hlinkClick r:id="rId3"/>
              </a:rPr>
              <a:t>others do not</a:t>
            </a:r>
            <a:r>
              <a:rPr sz="2400" lang="en">
                <a:latin typeface="Verdana"/>
                <a:ea typeface="Verdana"/>
                <a:cs typeface="Verdana"/>
                <a:sym typeface="Verdana"/>
              </a:rPr>
              <a:t>. This difference is an ongoing area of discussion regarding the standardization of the MVVM pattern.</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Pattern Description</a:t>
            </a:r>
          </a:p>
        </p:txBody>
      </p:sp>
      <p:sp>
        <p:nvSpPr>
          <p:cNvPr id="175" name="Shape 17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Font typeface="Arial"/>
              <a:buNone/>
            </a:pPr>
            <a:r>
              <a:t/>
            </a:r>
            <a:endParaRPr sz="2400">
              <a:latin typeface="Verdana"/>
              <a:ea typeface="Verdana"/>
              <a:cs typeface="Verdana"/>
              <a:sym typeface="Verdana"/>
            </a:endParaRPr>
          </a:p>
          <a:p>
            <a:pPr rtl="0" lvl="0">
              <a:lnSpc>
                <a:spcPct val="130843"/>
              </a:lnSpc>
              <a:spcBef>
                <a:spcPts val="400"/>
              </a:spcBef>
              <a:spcAft>
                <a:spcPts val="600"/>
              </a:spcAft>
              <a:buNone/>
            </a:pPr>
            <a:r>
              <a:rPr b="1" sz="2400" lang="en">
                <a:latin typeface="Verdana"/>
                <a:ea typeface="Verdana"/>
                <a:cs typeface="Verdana"/>
                <a:sym typeface="Verdana"/>
              </a:rPr>
              <a:t>Binder:</a:t>
            </a:r>
            <a:r>
              <a:rPr sz="2400" lang="en">
                <a:latin typeface="Verdana"/>
                <a:ea typeface="Verdana"/>
                <a:cs typeface="Verdana"/>
                <a:sym typeface="Verdana"/>
              </a:rPr>
              <a:t> the use of a declarative databinding and command bind technology is an implicit part of the pattern. Within the Microsoft stack this is the XAML technology.</a:t>
            </a:r>
            <a:r>
              <a:rPr baseline="30000" sz="2400" lang="en">
                <a:latin typeface="Verdana"/>
                <a:ea typeface="Verdana"/>
                <a:cs typeface="Verdana"/>
                <a:sym typeface="Verdana"/>
              </a:rPr>
              <a:t> </a:t>
            </a:r>
            <a:r>
              <a:rPr sz="2400" lang="en">
                <a:latin typeface="Verdana"/>
                <a:ea typeface="Verdana"/>
                <a:cs typeface="Verdana"/>
                <a:sym typeface="Verdana"/>
              </a:rPr>
              <a:t> Essentially this architectural component frees the developer from being obliged to write boiler plate logic to synchronise the view model and view. It is the organisation of code to make best use of this capability which distinguishes the pattern from both MVC and MVP. </a:t>
            </a:r>
          </a:p>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Pattern Description</a:t>
            </a:r>
          </a:p>
        </p:txBody>
      </p:sp>
      <p:sp>
        <p:nvSpPr>
          <p:cNvPr id="181" name="Shape 18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SzPct val="45833"/>
              <a:buFont typeface="Arial"/>
              <a:buNone/>
            </a:pPr>
            <a:r>
              <a:rPr sz="2400" lang="en">
                <a:latin typeface="Verdana"/>
                <a:ea typeface="Verdana"/>
                <a:cs typeface="Verdana"/>
                <a:sym typeface="Verdana"/>
              </a:rPr>
              <a:t>When implemented outside of the Microsoft stack the presence of a declarative databinding technology is a key enabler of the pattern.</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History	</a:t>
            </a:r>
          </a:p>
        </p:txBody>
      </p:sp>
      <p:sp>
        <p:nvSpPr>
          <p:cNvPr id="36" name="Shape 3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30843"/>
              </a:lnSpc>
              <a:spcBef>
                <a:spcPts val="400"/>
              </a:spcBef>
              <a:spcAft>
                <a:spcPts val="600"/>
              </a:spcAft>
              <a:buClr>
                <a:srgbClr val="000000"/>
              </a:buClr>
              <a:buSzPct val="45833"/>
              <a:buFont typeface="Arial"/>
              <a:buNone/>
            </a:pPr>
            <a:r>
              <a:rPr sz="2400" lang="en">
                <a:latin typeface="Verdana"/>
                <a:ea typeface="Verdana"/>
                <a:cs typeface="Verdana"/>
                <a:sym typeface="Verdana"/>
              </a:rPr>
              <a:t>Trygve Reenskaug introduced MVC into Smalltalk-76 while visiting Xerox Parc, in the 1970s; next, in the 1980s, Jim Althoff and others implemented a version of MVC for the Smalltalk-80 class library. Only later MVC was expressed as a general concept, in a 1988 article.</a:t>
            </a:r>
          </a:p>
          <a:p>
            <a:pPr rtl="0" lvl="0">
              <a:lnSpc>
                <a:spcPct val="130843"/>
              </a:lnSpc>
              <a:spcBef>
                <a:spcPts val="400"/>
              </a:spcBef>
              <a:spcAft>
                <a:spcPts val="600"/>
              </a:spcAft>
              <a:buClr>
                <a:srgbClr val="000000"/>
              </a:buClr>
              <a:buSzPct val="45833"/>
              <a:buFont typeface="Arial"/>
              <a:buNone/>
            </a:pPr>
            <a:r>
              <a:rPr sz="2400" lang="en">
                <a:latin typeface="Verdana"/>
                <a:ea typeface="Verdana"/>
                <a:cs typeface="Verdana"/>
                <a:sym typeface="Verdana"/>
              </a:rPr>
              <a:t>This first MVC concept defined Controller as "the module that deals with input" (similarly to how the View deals with output).</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Model-View-Controller</a:t>
            </a:r>
          </a:p>
        </p:txBody>
      </p:sp>
      <p:sp>
        <p:nvSpPr>
          <p:cNvPr id="42" name="Shape 4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spcBef>
                <a:spcPts val="0"/>
              </a:spcBef>
              <a:buNone/>
            </a:pPr>
            <a:r>
              <a:rPr b="1" sz="2400" lang="en"/>
              <a:t>Model–view–controller</a:t>
            </a:r>
            <a:r>
              <a:rPr sz="2400" lang="en"/>
              <a:t> (</a:t>
            </a:r>
            <a:r>
              <a:rPr b="1" sz="2400" lang="en"/>
              <a:t>MVC</a:t>
            </a:r>
            <a:r>
              <a:rPr sz="2400" lang="en"/>
              <a:t>) is a software architecture pattern which separates the representation of information from the user's interaction with it.</a:t>
            </a:r>
            <a:r>
              <a:rPr baseline="30000" sz="2400" lang="en"/>
              <a:t> </a:t>
            </a:r>
          </a:p>
          <a:p>
            <a:pPr rtl="0" lvl="0">
              <a:spcBef>
                <a:spcPts val="0"/>
              </a:spcBef>
              <a:buNone/>
            </a:pPr>
            <a:r>
              <a:t/>
            </a:r>
            <a:endParaRPr baseline="30000" sz="2400"/>
          </a:p>
          <a:p>
            <a:pPr rtl="0" lvl="0">
              <a:spcBef>
                <a:spcPts val="0"/>
              </a:spcBef>
              <a:buNone/>
            </a:pPr>
            <a:r>
              <a:t/>
            </a:r>
            <a:endParaRPr baseline="30000" sz="2400"/>
          </a:p>
          <a:p>
            <a:pPr rtl="0" lvl="0">
              <a:spcBef>
                <a:spcPts val="0"/>
              </a:spcBef>
              <a:buNone/>
            </a:pPr>
            <a:r>
              <a:t/>
            </a:r>
            <a:endParaRPr sz="2400"/>
          </a:p>
          <a:p>
            <a:pPr>
              <a:spcBef>
                <a:spcPts val="0"/>
              </a:spcBef>
              <a:buNone/>
            </a:pPr>
            <a:r>
              <a:t/>
            </a:r>
            <a:endParaRPr sz="2400"/>
          </a:p>
        </p:txBody>
      </p:sp>
      <p:pic>
        <p:nvPicPr>
          <p:cNvPr id="43" name="Shape 43"/>
          <p:cNvPicPr preferRelativeResize="0"/>
          <p:nvPr/>
        </p:nvPicPr>
        <p:blipFill>
          <a:blip r:embed="rId3">
            <a:alphaModFix/>
          </a:blip>
          <a:stretch>
            <a:fillRect/>
          </a:stretch>
        </p:blipFill>
        <p:spPr>
          <a:xfrm>
            <a:off y="2976050" x="2379300"/>
            <a:ext cy="3591849" cx="43853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Model-View-Controller: Model	</a:t>
            </a:r>
          </a:p>
        </p:txBody>
      </p:sp>
      <p:sp>
        <p:nvSpPr>
          <p:cNvPr id="49" name="Shape 4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spcBef>
                <a:spcPts val="0"/>
              </a:spcBef>
              <a:buNone/>
            </a:pPr>
            <a:r>
              <a:rPr sz="2400" lang="en"/>
              <a:t>The </a:t>
            </a:r>
            <a:r>
              <a:rPr sz="2400" lang="en" i="1"/>
              <a:t>model</a:t>
            </a:r>
            <a:r>
              <a:rPr sz="2400" lang="en"/>
              <a:t> consists of application data, business rules, logic, and functions. </a:t>
            </a:r>
          </a:p>
          <a:p>
            <a:pPr rtl="0" lvl="0">
              <a:spcBef>
                <a:spcPts val="0"/>
              </a:spcBef>
              <a:buNone/>
            </a:pPr>
            <a:r>
              <a:t/>
            </a:r>
            <a:endParaRPr sz="2400"/>
          </a:p>
          <a:p>
            <a:pPr rtl="0" lvl="0">
              <a:spcBef>
                <a:spcPts val="0"/>
              </a:spcBef>
              <a:buClr>
                <a:srgbClr val="000000"/>
              </a:buClr>
              <a:buSzPct val="45833"/>
              <a:buFont typeface="Arial"/>
              <a:buNone/>
            </a:pPr>
            <a:r>
              <a:rPr sz="2400" lang="en">
                <a:latin typeface="Verdana"/>
                <a:ea typeface="Verdana"/>
                <a:cs typeface="Verdana"/>
                <a:sym typeface="Verdana"/>
              </a:rPr>
              <a:t>A </a:t>
            </a:r>
            <a:r>
              <a:rPr b="1" sz="2400" lang="en">
                <a:latin typeface="Verdana"/>
                <a:ea typeface="Verdana"/>
                <a:cs typeface="Verdana"/>
                <a:sym typeface="Verdana"/>
              </a:rPr>
              <a:t>model</a:t>
            </a:r>
            <a:r>
              <a:rPr sz="2400" lang="en">
                <a:latin typeface="Verdana"/>
                <a:ea typeface="Verdana"/>
                <a:cs typeface="Verdana"/>
                <a:sym typeface="Verdana"/>
              </a:rPr>
              <a:t> notifies its associated views and controllers when there has been a change in its state. This notification allows the views to produce updated output, and the controllers to change the available set of commands. A </a:t>
            </a:r>
            <a:r>
              <a:rPr sz="2400" lang="en" i="1">
                <a:latin typeface="Verdana"/>
                <a:ea typeface="Verdana"/>
                <a:cs typeface="Verdana"/>
                <a:sym typeface="Verdana"/>
              </a:rPr>
              <a:t>passive</a:t>
            </a:r>
            <a:r>
              <a:rPr sz="2400" lang="en">
                <a:latin typeface="Verdana"/>
                <a:ea typeface="Verdana"/>
                <a:cs typeface="Verdana"/>
                <a:sym typeface="Verdana"/>
              </a:rPr>
              <a:t> implementation of MVC omits these notifications, because the application does not require them or the software platform does not support them.</a:t>
            </a:r>
          </a:p>
          <a:p>
            <a:pPr rtl="0" lvl="0">
              <a:spcBef>
                <a:spcPts val="0"/>
              </a:spcBef>
              <a:buClr>
                <a:srgbClr val="000000"/>
              </a:buClr>
              <a:buFont typeface="Arial"/>
              <a:buNone/>
            </a:pPr>
            <a:r>
              <a:t/>
            </a:r>
            <a:endParaRPr sz="2400"/>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Model-View-Controller: View</a:t>
            </a:r>
          </a:p>
        </p:txBody>
      </p:sp>
      <p:sp>
        <p:nvSpPr>
          <p:cNvPr id="55" name="Shape 5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spcBef>
                <a:spcPts val="0"/>
              </a:spcBef>
              <a:buNone/>
            </a:pPr>
            <a:r>
              <a:rPr sz="2400" lang="en"/>
              <a:t>A </a:t>
            </a:r>
            <a:r>
              <a:rPr sz="2400" lang="en" i="1"/>
              <a:t>view</a:t>
            </a:r>
            <a:r>
              <a:rPr sz="2400" lang="en"/>
              <a:t> can be any output representation of data, such as a chart or a diagram. Multiple views of the same data are possible, such as a bar chart for management and a tabular view for accountants. </a:t>
            </a:r>
          </a:p>
          <a:p>
            <a:pPr rtl="0" lvl="0">
              <a:spcBef>
                <a:spcPts val="0"/>
              </a:spcBef>
              <a:buNone/>
            </a:pPr>
            <a:r>
              <a:t/>
            </a:r>
            <a:endParaRPr sz="2400">
              <a:latin typeface="Verdana"/>
              <a:ea typeface="Verdana"/>
              <a:cs typeface="Verdana"/>
              <a:sym typeface="Verdana"/>
            </a:endParaRPr>
          </a:p>
          <a:p>
            <a:pPr rtl="0" lvl="0" indent="-381000" marL="457200">
              <a:lnSpc>
                <a:spcPct val="130843"/>
              </a:lnSpc>
              <a:spcBef>
                <a:spcPts val="300"/>
              </a:spcBef>
              <a:spcAft>
                <a:spcPts val="100"/>
              </a:spcAft>
              <a:buClr>
                <a:srgbClr val="000000"/>
              </a:buClr>
              <a:buSzPct val="100000"/>
              <a:buFont typeface="Arial"/>
              <a:buChar char="●"/>
            </a:pPr>
            <a:r>
              <a:rPr sz="2400" lang="en">
                <a:latin typeface="Verdana"/>
                <a:ea typeface="Verdana"/>
                <a:cs typeface="Verdana"/>
                <a:sym typeface="Verdana"/>
              </a:rPr>
              <a:t>A </a:t>
            </a:r>
            <a:r>
              <a:rPr b="1" sz="2400" lang="en">
                <a:latin typeface="Verdana"/>
                <a:ea typeface="Verdana"/>
                <a:cs typeface="Verdana"/>
                <a:sym typeface="Verdana"/>
              </a:rPr>
              <a:t>view</a:t>
            </a:r>
            <a:r>
              <a:rPr sz="2400" lang="en">
                <a:latin typeface="Verdana"/>
                <a:ea typeface="Verdana"/>
                <a:cs typeface="Verdana"/>
                <a:sym typeface="Verdana"/>
              </a:rPr>
              <a:t> requests from the model the information that it needs to generate an output representation to the user.</a:t>
            </a:r>
          </a:p>
          <a:p>
            <a:pPr rtl="0" lvl="0">
              <a:spcBef>
                <a:spcPts val="0"/>
              </a:spcBef>
              <a:buClr>
                <a:srgbClr val="000000"/>
              </a:buClr>
              <a:buFont typeface="Arial"/>
              <a:buNone/>
            </a:pPr>
            <a:r>
              <a:t/>
            </a:r>
            <a:endParaRPr sz="2400"/>
          </a:p>
          <a:p>
            <a:pPr rtl="0" lvl="0">
              <a:spcBef>
                <a:spcPts val="0"/>
              </a:spcBef>
              <a:buClr>
                <a:srgbClr val="000000"/>
              </a:buClr>
              <a:buFont typeface="Arial"/>
              <a:buNone/>
            </a:pPr>
            <a:r>
              <a:t/>
            </a:r>
            <a:endParaRPr sz="2400"/>
          </a:p>
          <a:p>
            <a:pPr rtl="0" lvl="0">
              <a:spcBef>
                <a:spcPts val="0"/>
              </a:spcBef>
              <a:buClr>
                <a:srgbClr val="000000"/>
              </a:buClr>
              <a:buFont typeface="Arial"/>
              <a:buNone/>
            </a:pPr>
            <a:r>
              <a:t/>
            </a:r>
            <a:endParaRPr sz="2400"/>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Model-View-Controller: Controller</a:t>
            </a:r>
          </a:p>
        </p:txBody>
      </p:sp>
      <p:sp>
        <p:nvSpPr>
          <p:cNvPr id="61" name="Shape 6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spcBef>
                <a:spcPts val="0"/>
              </a:spcBef>
              <a:buNone/>
            </a:pPr>
            <a:r>
              <a:rPr sz="2400" lang="en">
                <a:latin typeface="Verdana"/>
                <a:ea typeface="Verdana"/>
                <a:cs typeface="Verdana"/>
                <a:sym typeface="Verdana"/>
              </a:rPr>
              <a:t>The </a:t>
            </a:r>
            <a:r>
              <a:rPr sz="2400" lang="en" i="1">
                <a:latin typeface="Verdana"/>
                <a:ea typeface="Verdana"/>
                <a:cs typeface="Verdana"/>
                <a:sym typeface="Verdana"/>
              </a:rPr>
              <a:t>controller</a:t>
            </a:r>
            <a:r>
              <a:rPr sz="2400" lang="en">
                <a:latin typeface="Verdana"/>
                <a:ea typeface="Verdana"/>
                <a:cs typeface="Verdana"/>
                <a:sym typeface="Verdana"/>
              </a:rPr>
              <a:t> mediates input, converting it to commands for the model or view.</a:t>
            </a:r>
            <a:r>
              <a:rPr baseline="30000" sz="2400" lang="en">
                <a:latin typeface="Verdana"/>
                <a:ea typeface="Verdana"/>
                <a:cs typeface="Verdana"/>
                <a:sym typeface="Verdana"/>
              </a:rPr>
              <a:t> </a:t>
            </a:r>
            <a:r>
              <a:rPr sz="2400" lang="en">
                <a:latin typeface="Verdana"/>
                <a:ea typeface="Verdana"/>
                <a:cs typeface="Verdana"/>
                <a:sym typeface="Verdana"/>
              </a:rPr>
              <a:t>The central ideas behind MVC are code reusability andseparation of concerns.</a:t>
            </a:r>
          </a:p>
          <a:p>
            <a:pPr rtl="0" lvl="0">
              <a:spcBef>
                <a:spcPts val="0"/>
              </a:spcBef>
              <a:buNone/>
            </a:pPr>
            <a:r>
              <a:t/>
            </a:r>
            <a:endParaRPr sz="2400"/>
          </a:p>
          <a:p>
            <a:pPr rtl="0" lvl="0" indent="-381000" marL="457200">
              <a:lnSpc>
                <a:spcPct val="130843"/>
              </a:lnSpc>
              <a:spcBef>
                <a:spcPts val="300"/>
              </a:spcBef>
              <a:spcAft>
                <a:spcPts val="100"/>
              </a:spcAft>
              <a:buClr>
                <a:srgbClr val="000000"/>
              </a:buClr>
              <a:buSzPct val="100000"/>
              <a:buFont typeface="Arial"/>
              <a:buChar char="●"/>
            </a:pPr>
            <a:r>
              <a:rPr sz="2400" lang="en">
                <a:latin typeface="Verdana"/>
                <a:ea typeface="Verdana"/>
                <a:cs typeface="Verdana"/>
                <a:sym typeface="Verdana"/>
              </a:rPr>
              <a:t>A </a:t>
            </a:r>
            <a:r>
              <a:rPr b="1" sz="2400" lang="en">
                <a:latin typeface="Verdana"/>
                <a:ea typeface="Verdana"/>
                <a:cs typeface="Verdana"/>
                <a:sym typeface="Verdana"/>
              </a:rPr>
              <a:t>controller</a:t>
            </a:r>
            <a:r>
              <a:rPr sz="2400" lang="en">
                <a:latin typeface="Verdana"/>
                <a:ea typeface="Verdana"/>
                <a:cs typeface="Verdana"/>
                <a:sym typeface="Verdana"/>
              </a:rPr>
              <a:t> can send commands to its associated view to change the view's presentation of the model (e.g., by scrolling through a document). It can also send commands to the model to update the model's state (e.g., editing a document).</a:t>
            </a:r>
          </a:p>
          <a:p>
            <a:pPr>
              <a:spcBef>
                <a:spcPts val="0"/>
              </a:spcBef>
              <a:buNone/>
            </a:pPr>
            <a:r>
              <a:t/>
            </a:r>
            <a:endParaRPr sz="24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solidFill>
                  <a:srgbClr val="000000"/>
                </a:solidFill>
              </a:rPr>
              <a:t>Separation of Concerns: What?</a:t>
            </a:r>
          </a:p>
        </p:txBody>
      </p:sp>
      <p:sp>
        <p:nvSpPr>
          <p:cNvPr id="67" name="Shape 6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50000"/>
              </a:lnSpc>
              <a:spcBef>
                <a:spcPts val="400"/>
              </a:spcBef>
              <a:spcAft>
                <a:spcPts val="500"/>
              </a:spcAft>
              <a:buNone/>
            </a:pPr>
            <a:r>
              <a:rPr sz="1800" lang="en">
                <a:latin typeface="Verdana"/>
                <a:ea typeface="Verdana"/>
                <a:cs typeface="Verdana"/>
                <a:sym typeface="Verdana"/>
              </a:rPr>
              <a:t>In </a:t>
            </a:r>
            <a:r>
              <a:rPr sz="1800" lang="en">
                <a:solidFill>
                  <a:srgbClr val="0B0080"/>
                </a:solidFill>
                <a:latin typeface="Verdana"/>
                <a:ea typeface="Verdana"/>
                <a:cs typeface="Verdana"/>
                <a:sym typeface="Verdana"/>
                <a:hlinkClick r:id="rId3"/>
              </a:rPr>
              <a:t>computer science</a:t>
            </a:r>
            <a:r>
              <a:rPr sz="1800" lang="en">
                <a:latin typeface="Verdana"/>
                <a:ea typeface="Verdana"/>
                <a:cs typeface="Verdana"/>
                <a:sym typeface="Verdana"/>
              </a:rPr>
              <a:t>, </a:t>
            </a:r>
            <a:r>
              <a:rPr b="1" sz="1800" lang="en">
                <a:latin typeface="Verdana"/>
                <a:ea typeface="Verdana"/>
                <a:cs typeface="Verdana"/>
                <a:sym typeface="Verdana"/>
              </a:rPr>
              <a:t>separation of concerns</a:t>
            </a:r>
            <a:r>
              <a:rPr sz="1800" lang="en">
                <a:latin typeface="Verdana"/>
                <a:ea typeface="Verdana"/>
                <a:cs typeface="Verdana"/>
                <a:sym typeface="Verdana"/>
              </a:rPr>
              <a:t> (</a:t>
            </a:r>
            <a:r>
              <a:rPr b="1" sz="1800" lang="en">
                <a:latin typeface="Verdana"/>
                <a:ea typeface="Verdana"/>
                <a:cs typeface="Verdana"/>
                <a:sym typeface="Verdana"/>
              </a:rPr>
              <a:t>SoC</a:t>
            </a:r>
            <a:r>
              <a:rPr sz="1800" lang="en">
                <a:latin typeface="Verdana"/>
                <a:ea typeface="Verdana"/>
                <a:cs typeface="Verdana"/>
                <a:sym typeface="Verdana"/>
              </a:rPr>
              <a:t>) is a design principle for separating a </a:t>
            </a:r>
            <a:r>
              <a:rPr sz="1800" lang="en">
                <a:solidFill>
                  <a:srgbClr val="0B0080"/>
                </a:solidFill>
                <a:latin typeface="Verdana"/>
                <a:ea typeface="Verdana"/>
                <a:cs typeface="Verdana"/>
                <a:sym typeface="Verdana"/>
                <a:hlinkClick r:id="rId4"/>
              </a:rPr>
              <a:t>computer program</a:t>
            </a:r>
            <a:r>
              <a:rPr sz="1800" lang="en">
                <a:latin typeface="Verdana"/>
                <a:ea typeface="Verdana"/>
                <a:cs typeface="Verdana"/>
                <a:sym typeface="Verdana"/>
              </a:rPr>
              <a:t> into distinct sections, such that each section addresses a separate </a:t>
            </a:r>
            <a:r>
              <a:rPr sz="1800" lang="en">
                <a:solidFill>
                  <a:srgbClr val="0B0080"/>
                </a:solidFill>
                <a:latin typeface="Verdana"/>
                <a:ea typeface="Verdana"/>
                <a:cs typeface="Verdana"/>
                <a:sym typeface="Verdana"/>
                <a:hlinkClick r:id="rId5"/>
              </a:rPr>
              <a:t>concern</a:t>
            </a:r>
            <a:r>
              <a:rPr sz="1800" lang="en">
                <a:latin typeface="Verdana"/>
                <a:ea typeface="Verdana"/>
                <a:cs typeface="Verdana"/>
                <a:sym typeface="Verdana"/>
              </a:rPr>
              <a:t>. A concern is a set of information that affects the code of a computer program. A concern can be as general as the details of the hardware the code is being optimized for, or as specific as the name of a class to instantiate. </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lang="en"/>
              <a:t>Separation of Concerns: How?</a:t>
            </a:r>
          </a:p>
        </p:txBody>
      </p:sp>
      <p:sp>
        <p:nvSpPr>
          <p:cNvPr id="73" name="Shape 7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50000"/>
              </a:lnSpc>
              <a:spcBef>
                <a:spcPts val="400"/>
              </a:spcBef>
              <a:spcAft>
                <a:spcPts val="500"/>
              </a:spcAft>
              <a:buClr>
                <a:srgbClr val="000000"/>
              </a:buClr>
              <a:buSzPct val="61111"/>
              <a:buFont typeface="Arial"/>
              <a:buNone/>
            </a:pPr>
            <a:r>
              <a:rPr sz="1800" lang="en">
                <a:latin typeface="Verdana"/>
                <a:ea typeface="Verdana"/>
                <a:cs typeface="Verdana"/>
                <a:sym typeface="Verdana"/>
              </a:rPr>
              <a:t>A program that embodies SoC well is called a </a:t>
            </a:r>
            <a:r>
              <a:rPr sz="1800" lang="en">
                <a:solidFill>
                  <a:srgbClr val="0B0080"/>
                </a:solidFill>
                <a:latin typeface="Verdana"/>
                <a:ea typeface="Verdana"/>
                <a:cs typeface="Verdana"/>
                <a:sym typeface="Verdana"/>
                <a:hlinkClick r:id="rId3"/>
              </a:rPr>
              <a:t>modular</a:t>
            </a:r>
            <a:r>
              <a:rPr sz="1800" lang="en">
                <a:latin typeface="Verdana"/>
                <a:ea typeface="Verdana"/>
                <a:cs typeface="Verdana"/>
                <a:sym typeface="Verdana"/>
              </a:rPr>
              <a:t> program. Modularity, and hence separation of concerns, is achieved by encapsulating information inside a section of code that has a well defined interface. Encapsulation is a means of information hiding.</a:t>
            </a:r>
            <a:r>
              <a:rPr baseline="30000" sz="1800" lang="en">
                <a:latin typeface="Verdana"/>
                <a:ea typeface="Verdana"/>
                <a:cs typeface="Verdana"/>
                <a:sym typeface="Verdana"/>
              </a:rPr>
              <a:t> </a:t>
            </a:r>
            <a:r>
              <a:rPr sz="1800" lang="en">
                <a:latin typeface="Verdana"/>
                <a:ea typeface="Verdana"/>
                <a:cs typeface="Verdana"/>
                <a:sym typeface="Verdana"/>
              </a:rPr>
              <a:t>Layered designs in information systems are another embodiment of separation of concerns (e.g., presentation layer, business logic layer, data access layer, database layer).</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