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712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589806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372035" y="233279"/>
            <a:ext cx="8399999" cy="3330600"/>
          </a:xfrm>
          <a:prstGeom prst="roundRect">
            <a:avLst>
              <a:gd name="adj" fmla="val 365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372035" y="3678300"/>
            <a:ext cx="8399999" cy="904800"/>
          </a:xfrm>
          <a:prstGeom prst="roundRect">
            <a:avLst>
              <a:gd name="adj" fmla="val 1524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None/>
              <a:defRPr/>
            </a:lvl1pPr>
            <a:lvl2pPr>
              <a:spcBef>
                <a:spcPts val="0"/>
              </a:spcBef>
              <a:buSzPct val="100000"/>
              <a:buNone/>
              <a:defRPr sz="3000"/>
            </a:lvl2pPr>
            <a:lvl3pPr>
              <a:spcBef>
                <a:spcPts val="0"/>
              </a:spcBef>
              <a:buSzPct val="100000"/>
              <a:buNone/>
              <a:defRPr sz="3000"/>
            </a:lvl3pPr>
            <a:lvl4pPr>
              <a:spcBef>
                <a:spcPts val="0"/>
              </a:spcBef>
              <a:buSzPct val="100000"/>
              <a:buNone/>
              <a:defRPr sz="3000"/>
            </a:lvl4pPr>
            <a:lvl5pPr>
              <a:spcBef>
                <a:spcPts val="0"/>
              </a:spcBef>
              <a:buSzPct val="100000"/>
              <a:buNone/>
              <a:defRPr sz="3000"/>
            </a:lvl5pPr>
            <a:lvl6pPr>
              <a:spcBef>
                <a:spcPts val="0"/>
              </a:spcBef>
              <a:buSzPct val="100000"/>
              <a:buNone/>
              <a:defRPr sz="3000"/>
            </a:lvl6pPr>
            <a:lvl7pPr>
              <a:spcBef>
                <a:spcPts val="0"/>
              </a:spcBef>
              <a:buSzPct val="100000"/>
              <a:buNone/>
              <a:defRPr sz="3000"/>
            </a:lvl7pPr>
            <a:lvl8pPr>
              <a:spcBef>
                <a:spcPts val="0"/>
              </a:spcBef>
              <a:buSzPct val="100000"/>
              <a:buNone/>
              <a:defRPr sz="3000"/>
            </a:lvl8pPr>
            <a:lvl9pPr>
              <a:spcBef>
                <a:spcPts val="0"/>
              </a:spcBef>
              <a:buSzPct val="100000"/>
              <a:buNone/>
              <a:defRPr sz="30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name="adj" fmla="val 297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10800000" flipH="1">
            <a:off x="372035" y="59"/>
            <a:ext cx="8399999" cy="104970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372035" y="1163170"/>
            <a:ext cx="4114800" cy="3877800"/>
          </a:xfrm>
          <a:prstGeom prst="roundRect">
            <a:avLst>
              <a:gd name="adj" fmla="val 378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 rot="10800000" flipH="1">
            <a:off x="372035" y="59"/>
            <a:ext cx="8399999" cy="104970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25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/>
          <p:nvPr/>
        </p:nvSpPr>
        <p:spPr>
          <a:xfrm>
            <a:off x="4657164" y="1163170"/>
            <a:ext cx="4114800" cy="3877800"/>
          </a:xfrm>
          <a:prstGeom prst="roundRect">
            <a:avLst>
              <a:gd name="adj" fmla="val 378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761353" y="1200150"/>
            <a:ext cx="3925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372035" y="1163170"/>
            <a:ext cx="8399999" cy="3877800"/>
          </a:xfrm>
          <a:prstGeom prst="roundRect">
            <a:avLst>
              <a:gd name="adj" fmla="val 297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x="372035" y="59"/>
            <a:ext cx="8399999" cy="1049700"/>
          </a:xfrm>
          <a:prstGeom prst="round2SameRect">
            <a:avLst>
              <a:gd name="adj1" fmla="val 10590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72035" y="4276652"/>
            <a:ext cx="8399999" cy="649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 b="1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35" name="Shape 35"/>
          <p:cNvSpPr/>
          <p:nvPr/>
        </p:nvSpPr>
        <p:spPr>
          <a:xfrm>
            <a:off x="372035" y="233279"/>
            <a:ext cx="8399999" cy="3868499"/>
          </a:xfrm>
          <a:prstGeom prst="roundRect">
            <a:avLst>
              <a:gd name="adj" fmla="val 2776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372035" y="235584"/>
            <a:ext cx="8399999" cy="4672199"/>
          </a:xfrm>
          <a:prstGeom prst="roundRect">
            <a:avLst>
              <a:gd name="adj" fmla="val 2255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6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607464" y="474987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brary_(computer_science)" TargetMode="External"/><Relationship Id="rId4" Type="http://schemas.openxmlformats.org/officeDocument/2006/relationships/hyperlink" Target="http://en.wikipedia.org/wiki/Method_(computing)" TargetMode="Externa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685800" y="473108"/>
            <a:ext cx="7772400" cy="284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Functions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685800" y="3896921"/>
            <a:ext cx="7772400" cy="46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Class 2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Broad Definition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In computer programming, a </a:t>
            </a:r>
            <a:r>
              <a:rPr lang="en" sz="1400" b="1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subroutine</a:t>
            </a:r>
            <a:r>
              <a:rPr lang="en" sz="1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 is a sequence of program instructions that perform a specific task, packaged as a unit. 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This unit can then be used in programs wherever that particular task should be performed. Subprograms may be defined within programs, or separately in </a:t>
            </a:r>
            <a:r>
              <a:rPr lang="en" sz="1400">
                <a:solidFill>
                  <a:srgbClr val="0B0080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libraries</a:t>
            </a:r>
            <a:r>
              <a:rPr lang="en" sz="1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 that can be used by multiple programs. 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In different programming languages, a subroutine may be called a </a:t>
            </a:r>
            <a:r>
              <a:rPr lang="en" sz="1400" b="1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procedure</a:t>
            </a:r>
            <a:r>
              <a:rPr lang="en" sz="1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, a </a:t>
            </a:r>
            <a:r>
              <a:rPr lang="en" sz="1400" b="1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en" sz="1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, a </a:t>
            </a:r>
            <a:r>
              <a:rPr lang="en" sz="1400" b="1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routine</a:t>
            </a:r>
            <a:r>
              <a:rPr lang="en" sz="1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, a </a:t>
            </a:r>
            <a:r>
              <a:rPr lang="en" sz="1400">
                <a:solidFill>
                  <a:srgbClr val="0B0080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method</a:t>
            </a:r>
            <a:r>
              <a:rPr lang="en" sz="1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, or a </a:t>
            </a:r>
            <a:r>
              <a:rPr lang="en" sz="1400" b="1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subprogram</a:t>
            </a:r>
            <a:r>
              <a:rPr lang="en" sz="1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The generic term </a:t>
            </a:r>
            <a:r>
              <a:rPr lang="en" sz="1400" b="1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callable unit</a:t>
            </a:r>
            <a:r>
              <a:rPr lang="en" sz="1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 is sometimes used.</a:t>
            </a:r>
          </a:p>
          <a:p>
            <a:pPr rtl="0">
              <a:spcBef>
                <a:spcPts val="0"/>
              </a:spcBef>
              <a:buNone/>
            </a:pPr>
            <a:r>
              <a:rPr lang="en" sz="14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In JavaScript we call it a function.</a:t>
            </a:r>
          </a:p>
          <a:p>
            <a:pPr rtl="0">
              <a:spcBef>
                <a:spcPts val="0"/>
              </a:spcBef>
              <a:buNone/>
            </a:pPr>
            <a:endParaRPr sz="1400">
              <a:solidFill>
                <a:srgbClr val="25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None/>
            </a:pPr>
            <a:endParaRPr sz="1400">
              <a:solidFill>
                <a:srgbClr val="2525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Shape 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6925" y="2707125"/>
            <a:ext cx="209550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Simplified Definition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A JavaScript function is a block of code designed to perform a particular task.</a:t>
            </a:r>
          </a:p>
          <a:p>
            <a:pPr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>
                <a:solidFill>
                  <a:srgbClr val="404040"/>
                </a:solidFill>
                <a:latin typeface="Verdana"/>
                <a:ea typeface="Verdana"/>
                <a:cs typeface="Verdana"/>
                <a:sym typeface="Verdana"/>
              </a:rPr>
              <a:t>A JavaScript function is executed when "something" invokes it (calls it).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Syntax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00" dirty="0">
                <a:latin typeface="Verdana"/>
                <a:ea typeface="Verdana"/>
                <a:cs typeface="Verdana"/>
                <a:sym typeface="Verdana"/>
              </a:rPr>
              <a:t>A JavaScript function is defined with the function keyword, followed by a name, followed by parentheses ().</a:t>
            </a: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00" dirty="0">
                <a:latin typeface="Verdana"/>
                <a:ea typeface="Verdana"/>
                <a:cs typeface="Verdana"/>
                <a:sym typeface="Verdana"/>
              </a:rPr>
              <a:t>Function names can contain letters, digits, underscores, and dollar signs (same rules as variables).</a:t>
            </a: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00" dirty="0">
                <a:latin typeface="Verdana"/>
                <a:ea typeface="Verdana"/>
                <a:cs typeface="Verdana"/>
                <a:sym typeface="Verdana"/>
              </a:rPr>
              <a:t>The parentheses may include parameter names separated by commas: (</a:t>
            </a:r>
            <a:r>
              <a:rPr lang="en" sz="1100" i="1" dirty="0">
                <a:latin typeface="Verdana"/>
                <a:ea typeface="Verdana"/>
                <a:cs typeface="Verdana"/>
                <a:sym typeface="Verdana"/>
              </a:rPr>
              <a:t>parameter1, parameter2, ...</a:t>
            </a:r>
            <a:r>
              <a:rPr lang="en" sz="1100" dirty="0">
                <a:latin typeface="Verdana"/>
                <a:ea typeface="Verdana"/>
                <a:cs typeface="Verdana"/>
                <a:sym typeface="Verdana"/>
              </a:rPr>
              <a:t>)</a:t>
            </a: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00" dirty="0">
                <a:latin typeface="Verdana"/>
                <a:ea typeface="Verdana"/>
                <a:cs typeface="Verdana"/>
                <a:sym typeface="Verdana"/>
              </a:rPr>
              <a:t>The code to be executed, by the function, is placed inside curly brackets: {}</a:t>
            </a:r>
          </a:p>
          <a:p>
            <a:pPr rtl="0">
              <a:spcBef>
                <a:spcPts val="0"/>
              </a:spcBef>
              <a:buNone/>
            </a:pPr>
            <a:endParaRPr sz="1100" i="1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endParaRPr sz="1100" i="1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rtl="0">
              <a:spcBef>
                <a:spcPts val="0"/>
              </a:spcBef>
              <a:buNone/>
            </a:pPr>
            <a:r>
              <a:rPr lang="en" sz="1100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functionName</a:t>
            </a:r>
            <a:r>
              <a:rPr lang="en" sz="11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parameter1, parameter2, parameter3</a:t>
            </a:r>
            <a:r>
              <a:rPr lang="en" sz="11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rtl="0">
              <a:spcBef>
                <a:spcPts val="0"/>
              </a:spcBef>
              <a:buNone/>
            </a:pPr>
            <a:r>
              <a:rPr lang="en" sz="11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code to be executed 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en" sz="1100" i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return value;                                </a:t>
            </a:r>
          </a:p>
          <a:p>
            <a:pPr>
              <a:spcBef>
                <a:spcPts val="0"/>
              </a:spcBef>
              <a:buNone/>
            </a:pPr>
            <a:r>
              <a:rPr lang="en" sz="11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6925" y="2707125"/>
            <a:ext cx="209550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Syntax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 dirty="0">
                <a:latin typeface="Calibri"/>
                <a:ea typeface="Calibri"/>
                <a:cs typeface="Calibri"/>
                <a:sym typeface="Calibri"/>
              </a:rPr>
              <a:t>Function parameters are the names listed in the function definition.</a:t>
            </a: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 dirty="0">
                <a:latin typeface="Calibri"/>
                <a:ea typeface="Calibri"/>
                <a:cs typeface="Calibri"/>
                <a:sym typeface="Calibri"/>
              </a:rPr>
              <a:t>Function arguments are the real values received by the function when it is invoked.</a:t>
            </a: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 dirty="0">
                <a:latin typeface="Calibri"/>
                <a:ea typeface="Calibri"/>
                <a:cs typeface="Calibri"/>
                <a:sym typeface="Calibri"/>
              </a:rPr>
              <a:t>Inside the function, the arguments are used as local variables.</a:t>
            </a: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endParaRPr sz="1400" dirty="0">
              <a:latin typeface="Calibri"/>
              <a:ea typeface="Calibri"/>
              <a:cs typeface="Calibri"/>
              <a:sym typeface="Calibri"/>
            </a:endParaRPr>
          </a:p>
          <a:p>
            <a:pPr marL="457200" indent="457200" rtl="0">
              <a:spcBef>
                <a:spcPts val="0"/>
              </a:spcBef>
              <a:buNone/>
            </a:pPr>
            <a:r>
              <a:rPr lang="en" sz="2400" dirty="0"/>
              <a:t>function calculateArea(length, width) {</a:t>
            </a:r>
          </a:p>
          <a:p>
            <a:pPr marL="914400" indent="457200" rtl="0">
              <a:spcBef>
                <a:spcPts val="0"/>
              </a:spcBef>
              <a:buNone/>
            </a:pPr>
            <a:r>
              <a:rPr lang="en" sz="2400" dirty="0"/>
              <a:t>	var area = length * width;			</a:t>
            </a:r>
          </a:p>
          <a:p>
            <a:pPr marL="914400" indent="457200" rtl="0">
              <a:spcBef>
                <a:spcPts val="0"/>
              </a:spcBef>
              <a:buNone/>
            </a:pPr>
            <a:r>
              <a:rPr lang="en" sz="2400" dirty="0"/>
              <a:t>	return area;</a:t>
            </a:r>
          </a:p>
          <a:p>
            <a:pPr marL="914400" indent="0">
              <a:spcBef>
                <a:spcPts val="0"/>
              </a:spcBef>
              <a:buNone/>
            </a:pPr>
            <a:r>
              <a:rPr lang="en" sz="2400" dirty="0"/>
              <a:t>}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1000" y="1804450"/>
            <a:ext cx="209550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Invocation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The code inside the function will execute when "something" invokes (calls) the function:</a:t>
            </a:r>
          </a:p>
          <a:p>
            <a:pPr marL="457200" lvl="0" indent="-298450"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When an event occurs (when a user clicks a button)</a:t>
            </a:r>
          </a:p>
          <a:p>
            <a:pPr marL="457200" lvl="0" indent="-298450"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When it is invoked (called) from JavaScript code</a:t>
            </a:r>
          </a:p>
          <a:p>
            <a:pPr marL="457200" lvl="0" indent="-298450"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Automatically (self invoked)</a:t>
            </a: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When JavaScript reaches a return statement, the function will stop executing.</a:t>
            </a: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If the function was invoked from a statement, JavaScript will "return" to execute the code after the invoking statement.</a:t>
            </a: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100">
                <a:latin typeface="Verdana"/>
                <a:ea typeface="Verdana"/>
                <a:cs typeface="Verdana"/>
                <a:sym typeface="Verdana"/>
              </a:rPr>
              <a:t>Functions often compute a return value. The return value is "returned" back to the "caller":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small program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indent="0" rtl="0">
              <a:spcBef>
                <a:spcPts val="0"/>
              </a:spcBef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function calculateArea(length, width) {</a:t>
            </a:r>
          </a:p>
          <a:p>
            <a:pPr marL="0" indent="457200" rtl="0">
              <a:spcBef>
                <a:spcPts val="0"/>
              </a:spcBef>
              <a:buNone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ar area = length * width;</a:t>
            </a:r>
          </a:p>
          <a:p>
            <a:pPr marL="0" indent="457200" rtl="0">
              <a:spcBef>
                <a:spcPts val="0"/>
              </a:spcBef>
              <a:buNone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area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			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marL="0" indent="0" rtl="0">
              <a:spcBef>
                <a:spcPts val="0"/>
              </a:spcBef>
              <a:buNone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 rtl="0">
              <a:spcBef>
                <a:spcPts val="0"/>
              </a:spcBef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 rtl="0">
              <a:spcBef>
                <a:spcPts val="0"/>
              </a:spcBef>
              <a:buNone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var l = 5;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var w = 10;</a:t>
            </a:r>
          </a:p>
          <a:p>
            <a:pPr marL="0" indent="0" rtl="0">
              <a:spcBef>
                <a:spcPts val="0"/>
              </a:spcBef>
              <a:buNone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var a 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calculateArea(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l, w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);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 rtl="0">
              <a:spcBef>
                <a:spcPts val="0"/>
              </a:spcBef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document.write(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);</a:t>
            </a:r>
            <a:endParaRPr lang="en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 rtl="0">
              <a:spcBef>
                <a:spcPts val="0"/>
              </a:spcBef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endParaRPr sz="1100" dirty="0">
              <a:latin typeface="Verdana"/>
              <a:ea typeface="Verdana"/>
              <a:cs typeface="Verdana"/>
              <a:sym typeface="Verdana"/>
            </a:endParaRPr>
          </a:p>
          <a:p>
            <a:pPr marL="0" indent="0" rtl="0">
              <a:spcBef>
                <a:spcPts val="0"/>
              </a:spcBef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 rtl="0">
              <a:spcBef>
                <a:spcPts val="0"/>
              </a:spcBef>
              <a:buNone/>
            </a:pPr>
            <a:endParaRPr sz="2400" dirty="0"/>
          </a:p>
          <a:p>
            <a:pPr marL="0" indent="0">
              <a:spcBef>
                <a:spcPts val="0"/>
              </a:spcBef>
              <a:buNone/>
            </a:pPr>
            <a:endParaRPr sz="24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Exercise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Write a function, similar to the calculateArea() function, that will calculate the volume of a rectangular prism.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Hint: the formula is side1 X side2 X side3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139527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functions?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You can reuse code: Define the code once, and use it many times.</a:t>
            </a:r>
          </a:p>
          <a:p>
            <a:pPr rtl="0">
              <a:lnSpc>
                <a:spcPct val="14610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You can use the same code many times with different arguments, to produce different results.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label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</Words>
  <Application>Microsoft Macintosh PowerPoint</Application>
  <PresentationFormat>On-screen Show (16:9)</PresentationFormat>
  <Paragraphs>61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label</vt:lpstr>
      <vt:lpstr>Functions</vt:lpstr>
      <vt:lpstr>Broad Definition</vt:lpstr>
      <vt:lpstr>Simplified Definition</vt:lpstr>
      <vt:lpstr>Syntax</vt:lpstr>
      <vt:lpstr>Syntax</vt:lpstr>
      <vt:lpstr>Invocation</vt:lpstr>
      <vt:lpstr>A small program</vt:lpstr>
      <vt:lpstr>Exercise</vt:lpstr>
      <vt:lpstr>Why functions?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cp:lastModifiedBy>OTIS</cp:lastModifiedBy>
  <cp:revision>1</cp:revision>
  <dcterms:modified xsi:type="dcterms:W3CDTF">2015-02-10T23:39:08Z</dcterms:modified>
</cp:coreProperties>
</file>