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1" name="Shape 11"/>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3" name="Shape 13"/>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6" name="Shape 1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2" name="Shape 22"/>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0" name="Shape 30"/>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1" name="Shape 31"/>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5" name="Shape 35"/>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9" name="Shape 3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w3schools.com/cssref/sel_attr_contain.asp" TargetMode="External"/><Relationship Id="rId3" Type="http://schemas.openxmlformats.org/officeDocument/2006/relationships/hyperlink" Target="http://www.w3schools.com/cssref/sel_attr_contain.asp" TargetMode="External"/><Relationship Id="rId6" Type="http://schemas.openxmlformats.org/officeDocument/2006/relationships/hyperlink" Target="http://www.w3schools.com/cssref/sel_attr_contain.asp" TargetMode="External"/><Relationship Id="rId5" Type="http://schemas.openxmlformats.org/officeDocument/2006/relationships/hyperlink" Target="http://www.w3schools.com/cssref/sel_attr_contain.asp" TargetMode="External"/><Relationship Id="rId7" Type="http://schemas.openxmlformats.org/officeDocument/2006/relationships/hyperlink" Target="http://www.w3schools.com/cssref/sel_attr_contain.as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hyperlink" Target="http://www.w3schools.com/cssref/sel_checked.as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hyperlink" Target="http://www.w3schools.com/cssref/sel_disabled.as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www.w3schools.com/cssref/sel_empty.asp"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hyperlink" Target="http://www.w3schools.com/cssref/sel_enabled.as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hyperlink" Target="http://www.w3schools.com/cssref/sel_first-of-type.asp"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hyperlink" Target="http://www.w3schools.com/cssref/sel_in-range.as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hyperlink" Target="http://www.w3schools.com/cssref/sel_invalid.as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hyperlink" Target="http://www.w3schools.com/cssref/sel_last-child.as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hyperlink" Target="http://www.w3schools.com/cssref/sel_last-of-type.a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w3schools.com/cssref/sel_not.asp" TargetMode="External"/><Relationship Id="rId3" Type="http://schemas.openxmlformats.org/officeDocument/2006/relationships/hyperlink" Target="http://www.w3schools.com/cssref/sel_not.asp" TargetMode="External"/><Relationship Id="rId5" Type="http://schemas.openxmlformats.org/officeDocument/2006/relationships/hyperlink" Target="http://www.w3schools.com/cssref/sel_not.asp"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w3schools.com/cssref/sel_nth-child.asp" TargetMode="External"/><Relationship Id="rId3" Type="http://schemas.openxmlformats.org/officeDocument/2006/relationships/hyperlink" Target="http://www.w3schools.com/cssref/sel_nth-child.asp" TargetMode="External"/><Relationship Id="rId5" Type="http://schemas.openxmlformats.org/officeDocument/2006/relationships/hyperlink" Target="http://www.w3schools.com/cssref/sel_nth-child.as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w3schools.com/cssref/sel_nth-last-child.asp" TargetMode="External"/><Relationship Id="rId3" Type="http://schemas.openxmlformats.org/officeDocument/2006/relationships/hyperlink" Target="http://www.w3schools.com/cssref/sel_nth-last-child.asp" TargetMode="External"/><Relationship Id="rId5" Type="http://schemas.openxmlformats.org/officeDocument/2006/relationships/hyperlink" Target="http://www.w3schools.com/cssref/sel_nth-last-child.asp"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w3schools.com/cssref/sel_nth-last-of-type.asp" TargetMode="External"/><Relationship Id="rId3" Type="http://schemas.openxmlformats.org/officeDocument/2006/relationships/hyperlink" Target="http://www.w3schools.com/cssref/sel_nth-last-of-type.asp" TargetMode="External"/><Relationship Id="rId5" Type="http://schemas.openxmlformats.org/officeDocument/2006/relationships/hyperlink" Target="http://www.w3schools.com/cssref/sel_nth-last-of-type.as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w3schools.com/cssref/sel_nth-of-type.asp" TargetMode="External"/><Relationship Id="rId3" Type="http://schemas.openxmlformats.org/officeDocument/2006/relationships/hyperlink" Target="http://www.w3schools.com/cssref/sel_nth-of-type.asp" TargetMode="External"/><Relationship Id="rId5" Type="http://schemas.openxmlformats.org/officeDocument/2006/relationships/hyperlink" Target="http://www.w3schools.com/cssref/sel_nth-of-type.as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hyperlink" Target="http://www.w3schools.com/cssref/sel_only-of-type.asp"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hyperlink" Target="http://www.w3schools.com/cssref/sel_only-child.asp"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hyperlink" Target="http://www.w3schools.com/cssref/sel_optional.asp"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hyperlink" Target="http://www.w3schools.com/cssref/sel_out-of-range.as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3" Type="http://schemas.openxmlformats.org/officeDocument/2006/relationships/hyperlink" Target="http://www.w3schools.com/cssref/sel_read-only.as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hyperlink" Target="http://www.w3schools.com/cssref/sel_read-write.asp"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3" Type="http://schemas.openxmlformats.org/officeDocument/2006/relationships/hyperlink" Target="http://www.w3schools.com/cssref/sel_required.asp"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hyperlink" Target="http://www.w3schools.com/cssref/sel_root.asp"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3" Type="http://schemas.openxmlformats.org/officeDocument/2006/relationships/hyperlink" Target="http://www.w3schools.com/cssref/sel_target.asp"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 Id="rId3" Type="http://schemas.openxmlformats.org/officeDocument/2006/relationships/hyperlink" Target="http://www.w3schools.com/cssref/sel_valid.asp"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w3schools.com/cssref/sel_gen_sibling.asp" TargetMode="External"/><Relationship Id="rId3" Type="http://schemas.openxmlformats.org/officeDocument/2006/relationships/hyperlink" Target="http://www.w3schools.com/cssref/sel_gen_sibling.asp" TargetMode="External"/><Relationship Id="rId5" Type="http://schemas.openxmlformats.org/officeDocument/2006/relationships/hyperlink" Target="http://www.w3schools.com/cssref/sel_gen_sibling.as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w3schools.com/cssref/sel_attr_begin.asp" TargetMode="External"/><Relationship Id="rId3" Type="http://schemas.openxmlformats.org/officeDocument/2006/relationships/hyperlink" Target="http://www.w3schools.com/cssref/sel_attr_begin.asp" TargetMode="External"/><Relationship Id="rId6" Type="http://schemas.openxmlformats.org/officeDocument/2006/relationships/hyperlink" Target="http://www.w3schools.com/cssref/sel_attr_begin.asp" TargetMode="External"/><Relationship Id="rId5" Type="http://schemas.openxmlformats.org/officeDocument/2006/relationships/hyperlink" Target="http://www.w3schools.com/cssref/sel_attr_begin.asp" TargetMode="External"/><Relationship Id="rId7" Type="http://schemas.openxmlformats.org/officeDocument/2006/relationships/hyperlink" Target="http://www.w3schools.com/cssref/sel_attr_begin.as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w3schools.com/cssref/sel_attr_end.asp" TargetMode="External"/><Relationship Id="rId3" Type="http://schemas.openxmlformats.org/officeDocument/2006/relationships/hyperlink" Target="http://www.w3schools.com/cssref/sel_attr_end.asp" TargetMode="External"/><Relationship Id="rId6" Type="http://schemas.openxmlformats.org/officeDocument/2006/relationships/hyperlink" Target="http://www.w3schools.com/cssref/sel_attr_end.asp" TargetMode="External"/><Relationship Id="rId5" Type="http://schemas.openxmlformats.org/officeDocument/2006/relationships/hyperlink" Target="http://www.w3schools.com/cssref/sel_attr_end.asp" TargetMode="External"/><Relationship Id="rId7" Type="http://schemas.openxmlformats.org/officeDocument/2006/relationships/hyperlink" Target="http://www.w3schools.com/cssref/sel_attr_end.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n"/>
              <a:t>CSS3 Selectors</a:t>
            </a:r>
          </a:p>
        </p:txBody>
      </p:sp>
      <p:sp>
        <p:nvSpPr>
          <p:cNvPr id="42" name="Shape 42"/>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rPr lang="en"/>
              <a:t>Class 8</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a:t>
            </a:r>
            <a:r>
              <a:rPr i="1" lang="en" sz="1100" u="sng">
                <a:solidFill>
                  <a:srgbClr val="333333"/>
                </a:solidFill>
                <a:latin typeface="Verdana"/>
                <a:ea typeface="Verdana"/>
                <a:cs typeface="Verdana"/>
                <a:sym typeface="Verdana"/>
                <a:hlinkClick r:id="rId4"/>
              </a:rPr>
              <a:t>attribute</a:t>
            </a:r>
            <a:r>
              <a:rPr lang="en" sz="1100" u="sng">
                <a:solidFill>
                  <a:srgbClr val="333333"/>
                </a:solidFill>
                <a:latin typeface="Verdana"/>
                <a:ea typeface="Verdana"/>
                <a:cs typeface="Verdana"/>
                <a:sym typeface="Verdana"/>
                <a:hlinkClick r:id="rId5"/>
              </a:rPr>
              <a:t>*=</a:t>
            </a:r>
            <a:r>
              <a:rPr i="1" lang="en" sz="1100" u="sng">
                <a:solidFill>
                  <a:srgbClr val="333333"/>
                </a:solidFill>
                <a:latin typeface="Verdana"/>
                <a:ea typeface="Verdana"/>
                <a:cs typeface="Verdana"/>
                <a:sym typeface="Verdana"/>
                <a:hlinkClick r:id="rId6"/>
              </a:rPr>
              <a:t>value</a:t>
            </a:r>
            <a:r>
              <a:rPr lang="en" sz="1100" u="sng">
                <a:solidFill>
                  <a:srgbClr val="333333"/>
                </a:solidFill>
                <a:latin typeface="Verdana"/>
                <a:ea typeface="Verdana"/>
                <a:cs typeface="Verdana"/>
                <a:sym typeface="Verdana"/>
                <a:hlinkClick r:id="rId7"/>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a[href*="w3schools"]</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&lt;a&gt; element whose href attribute value contains the substring "w3schools"</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a:solidFill>
                  <a:srgbClr val="8AC007"/>
                </a:solidFill>
                <a:latin typeface="Verdana"/>
                <a:ea typeface="Verdana"/>
                <a:cs typeface="Verdana"/>
                <a:sym typeface="Verdana"/>
                <a:hlinkClick r:id="rId3"/>
              </a:rPr>
              <a:t>:checked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input:checked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checked &lt;input&gt; element</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8" name="Shape 10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:disabled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input:disabled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disabled &lt;input&gt; element</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:empty</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p:empty</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has no children (including text nodes)</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20" name="Shape 12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:enabled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input:enabled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enabled &lt;input&gt; element</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26" name="Shape 12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:first-of-type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p:first-of-type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first &lt;p&gt; element of its parent</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:in-range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input:in-range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input elements with a value within a specified range</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38" name="Shape 13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:invalid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input:invalid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all input elements with an invalid value</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44" name="Shape 14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:last-child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p:last-child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last child of its parent</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50" name="Shape 15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:last-of-type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p:last-of-type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last &lt;p&gt; element of its parent</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@media</a:t>
            </a:r>
          </a:p>
        </p:txBody>
      </p:sp>
      <p:sp>
        <p:nvSpPr>
          <p:cNvPr id="48" name="Shape 4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100">
                <a:solidFill>
                  <a:srgbClr val="A52A2A"/>
                </a:solidFill>
                <a:latin typeface="Consolas"/>
                <a:ea typeface="Consolas"/>
                <a:cs typeface="Consolas"/>
                <a:sym typeface="Consolas"/>
              </a:rPr>
              <a:t>@media screen and (max-width: 300px) </a:t>
            </a:r>
            <a:r>
              <a:rPr lang="en" sz="1100">
                <a:solidFill>
                  <a:srgbClr val="000000"/>
                </a:solidFill>
                <a:latin typeface="Consolas"/>
                <a:ea typeface="Consolas"/>
                <a:cs typeface="Consolas"/>
                <a:sym typeface="Consolas"/>
              </a:rPr>
              <a:t>{</a:t>
            </a:r>
          </a:p>
          <a:p>
            <a:pPr rtl="0">
              <a:spcBef>
                <a:spcPts val="0"/>
              </a:spcBef>
              <a:buNone/>
            </a:pPr>
            <a:r>
              <a:rPr lang="en" sz="1100">
                <a:solidFill>
                  <a:srgbClr val="A52A2A"/>
                </a:solidFill>
                <a:latin typeface="Consolas"/>
                <a:ea typeface="Consolas"/>
                <a:cs typeface="Consolas"/>
                <a:sym typeface="Consolas"/>
              </a:rPr>
              <a:t>	body </a:t>
            </a:r>
            <a:r>
              <a:rPr lang="en" sz="1100">
                <a:solidFill>
                  <a:srgbClr val="000000"/>
                </a:solidFill>
                <a:latin typeface="Consolas"/>
                <a:ea typeface="Consolas"/>
                <a:cs typeface="Consolas"/>
                <a:sym typeface="Consolas"/>
              </a:rPr>
              <a:t>{</a:t>
            </a:r>
          </a:p>
          <a:p>
            <a:pPr rtl="0">
              <a:spcBef>
                <a:spcPts val="0"/>
              </a:spcBef>
              <a:buNone/>
            </a:pPr>
            <a:r>
              <a:rPr lang="en" sz="1100">
                <a:solidFill>
                  <a:srgbClr val="000000"/>
                </a:solidFill>
                <a:latin typeface="Consolas"/>
                <a:ea typeface="Consolas"/>
                <a:cs typeface="Consolas"/>
                <a:sym typeface="Consolas"/>
              </a:rPr>
              <a:t>        </a:t>
            </a:r>
            <a:r>
              <a:rPr lang="en" sz="1100">
                <a:solidFill>
                  <a:srgbClr val="DC143C"/>
                </a:solidFill>
                <a:latin typeface="Consolas"/>
                <a:ea typeface="Consolas"/>
                <a:cs typeface="Consolas"/>
                <a:sym typeface="Consolas"/>
              </a:rPr>
              <a:t>background-color:</a:t>
            </a:r>
            <a:r>
              <a:rPr lang="en" sz="1100">
                <a:solidFill>
                  <a:srgbClr val="0000CD"/>
                </a:solidFill>
                <a:latin typeface="Consolas"/>
                <a:ea typeface="Consolas"/>
                <a:cs typeface="Consolas"/>
                <a:sym typeface="Consolas"/>
              </a:rPr>
              <a:t> lightblue;</a:t>
            </a:r>
          </a:p>
          <a:p>
            <a:pPr rtl="0">
              <a:spcBef>
                <a:spcPts val="0"/>
              </a:spcBef>
              <a:buNone/>
            </a:pPr>
            <a:r>
              <a:rPr lang="en" sz="1100">
                <a:solidFill>
                  <a:srgbClr val="000000"/>
                </a:solidFill>
                <a:latin typeface="Consolas"/>
                <a:ea typeface="Consolas"/>
                <a:cs typeface="Consolas"/>
                <a:sym typeface="Consolas"/>
              </a:rPr>
              <a:t>	}</a:t>
            </a:r>
          </a:p>
          <a:p>
            <a:pPr rtl="0">
              <a:spcBef>
                <a:spcPts val="0"/>
              </a:spcBef>
              <a:buNone/>
            </a:pPr>
            <a:r>
              <a:rPr lang="en" sz="1100">
                <a:solidFill>
                  <a:srgbClr val="000000"/>
                </a:solidFill>
                <a:latin typeface="Consolas"/>
                <a:ea typeface="Consolas"/>
                <a:cs typeface="Consolas"/>
                <a:sym typeface="Consolas"/>
              </a:rPr>
              <a:t>}</a:t>
            </a:r>
          </a:p>
          <a:p>
            <a:pPr>
              <a:spcBef>
                <a:spcPts val="0"/>
              </a:spcBef>
              <a:buNone/>
            </a:pPr>
            <a:r>
              <a:t/>
            </a:r>
            <a:endParaRPr sz="1100">
              <a:solidFill>
                <a:srgbClr val="000000"/>
              </a:solidFill>
              <a:latin typeface="Consolas"/>
              <a:ea typeface="Consolas"/>
              <a:cs typeface="Consolas"/>
              <a:sym typeface="Consolas"/>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a:solidFill>
                  <a:srgbClr val="8AC007"/>
                </a:solidFill>
                <a:latin typeface="Verdana"/>
                <a:ea typeface="Verdana"/>
                <a:cs typeface="Verdana"/>
                <a:sym typeface="Verdana"/>
                <a:hlinkClick r:id="rId3"/>
              </a:rPr>
              <a:t>:not(</a:t>
            </a:r>
            <a:r>
              <a:rPr i="1" lang="en" sz="1100">
                <a:solidFill>
                  <a:srgbClr val="8AC007"/>
                </a:solidFill>
                <a:latin typeface="Verdana"/>
                <a:ea typeface="Verdana"/>
                <a:cs typeface="Verdana"/>
                <a:sym typeface="Verdana"/>
                <a:hlinkClick r:id="rId4"/>
              </a:rPr>
              <a:t>selector</a:t>
            </a:r>
            <a:r>
              <a:rPr lang="en" sz="1100">
                <a:solidFill>
                  <a:srgbClr val="8AC007"/>
                </a:solidFill>
                <a:latin typeface="Verdana"/>
                <a:ea typeface="Verdana"/>
                <a:cs typeface="Verdana"/>
                <a:sym typeface="Verdana"/>
                <a:hlinkClick r:id="rId5"/>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:not(p)</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element that is not a &lt;p&gt; element</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62" name="Shape 16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:nth-child(</a:t>
            </a:r>
            <a:r>
              <a:rPr i="1" lang="en" sz="1100" u="sng">
                <a:solidFill>
                  <a:srgbClr val="333333"/>
                </a:solidFill>
                <a:latin typeface="Verdana"/>
                <a:ea typeface="Verdana"/>
                <a:cs typeface="Verdana"/>
                <a:sym typeface="Verdana"/>
                <a:hlinkClick r:id="rId4"/>
              </a:rPr>
              <a:t>n</a:t>
            </a:r>
            <a:r>
              <a:rPr lang="en" sz="1100" u="sng">
                <a:solidFill>
                  <a:srgbClr val="333333"/>
                </a:solidFill>
                <a:latin typeface="Verdana"/>
                <a:ea typeface="Verdana"/>
                <a:cs typeface="Verdana"/>
                <a:sym typeface="Verdana"/>
                <a:hlinkClick r:id="rId5"/>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p:nth-child(2)</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second child of its parent</a:t>
            </a:r>
          </a:p>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68" name="Shape 16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:nth-last-child(</a:t>
            </a:r>
            <a:r>
              <a:rPr i="1" lang="en" sz="1100" u="sng">
                <a:solidFill>
                  <a:srgbClr val="333333"/>
                </a:solidFill>
                <a:latin typeface="Verdana"/>
                <a:ea typeface="Verdana"/>
                <a:cs typeface="Verdana"/>
                <a:sym typeface="Verdana"/>
                <a:hlinkClick r:id="rId4"/>
              </a:rPr>
              <a:t>n</a:t>
            </a:r>
            <a:r>
              <a:rPr lang="en" sz="1100" u="sng">
                <a:solidFill>
                  <a:srgbClr val="333333"/>
                </a:solidFill>
                <a:latin typeface="Verdana"/>
                <a:ea typeface="Verdana"/>
                <a:cs typeface="Verdana"/>
                <a:sym typeface="Verdana"/>
                <a:hlinkClick r:id="rId5"/>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p:nth-last-child(2)</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second child of its parent, counting from the last child</a:t>
            </a: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74" name="Shape 17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:nth-last-of-type(</a:t>
            </a:r>
            <a:r>
              <a:rPr i="1" lang="en" sz="1100" u="sng">
                <a:solidFill>
                  <a:srgbClr val="333333"/>
                </a:solidFill>
                <a:latin typeface="Verdana"/>
                <a:ea typeface="Verdana"/>
                <a:cs typeface="Verdana"/>
                <a:sym typeface="Verdana"/>
                <a:hlinkClick r:id="rId4"/>
              </a:rPr>
              <a:t>n</a:t>
            </a:r>
            <a:r>
              <a:rPr lang="en" sz="1100" u="sng">
                <a:solidFill>
                  <a:srgbClr val="333333"/>
                </a:solidFill>
                <a:latin typeface="Verdana"/>
                <a:ea typeface="Verdana"/>
                <a:cs typeface="Verdana"/>
                <a:sym typeface="Verdana"/>
                <a:hlinkClick r:id="rId5"/>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p:nth-last-of-type(2)</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second &lt;p&gt; element of its parent, counting from the last child</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80" name="Shape 18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:nth-of-type(</a:t>
            </a:r>
            <a:r>
              <a:rPr i="1" lang="en" sz="1100" u="sng">
                <a:solidFill>
                  <a:srgbClr val="333333"/>
                </a:solidFill>
                <a:latin typeface="Verdana"/>
                <a:ea typeface="Verdana"/>
                <a:cs typeface="Verdana"/>
                <a:sym typeface="Verdana"/>
                <a:hlinkClick r:id="rId4"/>
              </a:rPr>
              <a:t>n</a:t>
            </a:r>
            <a:r>
              <a:rPr lang="en" sz="1100" u="sng">
                <a:solidFill>
                  <a:srgbClr val="333333"/>
                </a:solidFill>
                <a:latin typeface="Verdana"/>
                <a:ea typeface="Verdana"/>
                <a:cs typeface="Verdana"/>
                <a:sym typeface="Verdana"/>
                <a:hlinkClick r:id="rId5"/>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p:nth-of-type(2)</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second &lt;p&gt; element of its parent</a:t>
            </a:r>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86" name="Shape 18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:only-of-type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p:only-of-type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only &lt;p&gt; element of its parent</a:t>
            </a:r>
          </a:p>
          <a:p>
            <a:pPr>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92" name="Shape 19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:only-child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p:only-child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&lt;p&gt; element that is the only child of its parent</a:t>
            </a: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98" name="Shape 19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:optional</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input:optional</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input elements with no "required" attribute</a:t>
            </a:r>
          </a:p>
          <a:p>
            <a:pPr>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204" name="Shape 20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:out-of-range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input:out-of-range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input elements with a value outside a specified range</a:t>
            </a:r>
          </a:p>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210" name="Shape 21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:read-only</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input:read-only</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input elements with the "readonly" attribute specified</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@media</a:t>
            </a: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6103"/>
              </a:lnSpc>
              <a:spcBef>
                <a:spcPts val="0"/>
              </a:spcBef>
              <a:spcAft>
                <a:spcPts val="800"/>
              </a:spcAft>
              <a:buNone/>
            </a:pPr>
            <a:r>
              <a:rPr lang="en" sz="1100">
                <a:latin typeface="Verdana"/>
                <a:ea typeface="Verdana"/>
                <a:cs typeface="Verdana"/>
                <a:sym typeface="Verdana"/>
              </a:rPr>
              <a:t>The @media rule is used to define different style rules for different media types/devices.</a:t>
            </a:r>
          </a:p>
          <a:p>
            <a:pPr rtl="0">
              <a:lnSpc>
                <a:spcPct val="146103"/>
              </a:lnSpc>
              <a:spcBef>
                <a:spcPts val="0"/>
              </a:spcBef>
              <a:spcAft>
                <a:spcPts val="800"/>
              </a:spcAft>
              <a:buNone/>
            </a:pPr>
            <a:r>
              <a:rPr lang="en" sz="1100">
                <a:latin typeface="Verdana"/>
                <a:ea typeface="Verdana"/>
                <a:cs typeface="Verdana"/>
                <a:sym typeface="Verdana"/>
              </a:rPr>
              <a:t>In CSS2 this was called media types, while in CSS3 it is called media queries.</a:t>
            </a:r>
          </a:p>
          <a:p>
            <a:pPr rtl="0">
              <a:lnSpc>
                <a:spcPct val="146103"/>
              </a:lnSpc>
              <a:spcBef>
                <a:spcPts val="0"/>
              </a:spcBef>
              <a:spcAft>
                <a:spcPts val="800"/>
              </a:spcAft>
              <a:buNone/>
            </a:pPr>
            <a:r>
              <a:rPr lang="en" sz="1100">
                <a:latin typeface="Verdana"/>
                <a:ea typeface="Verdana"/>
                <a:cs typeface="Verdana"/>
                <a:sym typeface="Verdana"/>
              </a:rPr>
              <a:t>Media queries look at the capability of the device, and can be used to check many things, such as:</a:t>
            </a:r>
          </a:p>
          <a:p>
            <a:pPr indent="-298450" lvl="0" marL="457200" rtl="0">
              <a:lnSpc>
                <a:spcPct val="146103"/>
              </a:lnSpc>
              <a:spcBef>
                <a:spcPts val="0"/>
              </a:spcBef>
              <a:spcAft>
                <a:spcPts val="800"/>
              </a:spcAft>
              <a:buClr>
                <a:schemeClr val="dk1"/>
              </a:buClr>
              <a:buSzPct val="100000"/>
              <a:buFont typeface="Arial"/>
              <a:buChar char="●"/>
            </a:pPr>
            <a:r>
              <a:rPr lang="en" sz="1100">
                <a:latin typeface="Verdana"/>
                <a:ea typeface="Verdana"/>
                <a:cs typeface="Verdana"/>
                <a:sym typeface="Verdana"/>
              </a:rPr>
              <a:t>width and height of the browser window</a:t>
            </a:r>
          </a:p>
          <a:p>
            <a:pPr indent="-298450" lvl="0" marL="457200" rtl="0">
              <a:lnSpc>
                <a:spcPct val="146103"/>
              </a:lnSpc>
              <a:spcBef>
                <a:spcPts val="0"/>
              </a:spcBef>
              <a:spcAft>
                <a:spcPts val="800"/>
              </a:spcAft>
              <a:buClr>
                <a:schemeClr val="dk1"/>
              </a:buClr>
              <a:buSzPct val="100000"/>
              <a:buFont typeface="Arial"/>
              <a:buChar char="●"/>
            </a:pPr>
            <a:r>
              <a:rPr lang="en" sz="1100">
                <a:latin typeface="Verdana"/>
                <a:ea typeface="Verdana"/>
                <a:cs typeface="Verdana"/>
                <a:sym typeface="Verdana"/>
              </a:rPr>
              <a:t>width and height of the device</a:t>
            </a:r>
          </a:p>
          <a:p>
            <a:pPr indent="-298450" lvl="0" marL="457200" rtl="0">
              <a:lnSpc>
                <a:spcPct val="146103"/>
              </a:lnSpc>
              <a:spcBef>
                <a:spcPts val="0"/>
              </a:spcBef>
              <a:spcAft>
                <a:spcPts val="800"/>
              </a:spcAft>
              <a:buClr>
                <a:schemeClr val="dk1"/>
              </a:buClr>
              <a:buSzPct val="100000"/>
              <a:buFont typeface="Arial"/>
              <a:buChar char="●"/>
            </a:pPr>
            <a:r>
              <a:rPr lang="en" sz="1100">
                <a:latin typeface="Verdana"/>
                <a:ea typeface="Verdana"/>
                <a:cs typeface="Verdana"/>
                <a:sym typeface="Verdana"/>
              </a:rPr>
              <a:t>orientation (is the tablet/phone in landscape or portrait mode?)</a:t>
            </a:r>
          </a:p>
          <a:p>
            <a:pPr indent="-298450" lvl="0" marL="457200" rtl="0">
              <a:lnSpc>
                <a:spcPct val="146103"/>
              </a:lnSpc>
              <a:spcBef>
                <a:spcPts val="0"/>
              </a:spcBef>
              <a:spcAft>
                <a:spcPts val="800"/>
              </a:spcAft>
              <a:buClr>
                <a:schemeClr val="dk1"/>
              </a:buClr>
              <a:buSzPct val="100000"/>
              <a:buFont typeface="Arial"/>
              <a:buChar char="●"/>
            </a:pPr>
            <a:r>
              <a:rPr lang="en" sz="1100">
                <a:latin typeface="Verdana"/>
                <a:ea typeface="Verdana"/>
                <a:cs typeface="Verdana"/>
                <a:sym typeface="Verdana"/>
              </a:rPr>
              <a:t>resolution</a:t>
            </a:r>
          </a:p>
          <a:p>
            <a:pPr indent="-298450" lvl="0" marL="457200" rtl="0">
              <a:lnSpc>
                <a:spcPct val="146103"/>
              </a:lnSpc>
              <a:spcBef>
                <a:spcPts val="0"/>
              </a:spcBef>
              <a:spcAft>
                <a:spcPts val="800"/>
              </a:spcAft>
              <a:buClr>
                <a:schemeClr val="dk1"/>
              </a:buClr>
              <a:buSzPct val="100000"/>
              <a:buFont typeface="Arial"/>
              <a:buChar char="●"/>
            </a:pPr>
            <a:r>
              <a:rPr lang="en" sz="1100">
                <a:latin typeface="Verdana"/>
                <a:ea typeface="Verdana"/>
                <a:cs typeface="Verdana"/>
                <a:sym typeface="Verdana"/>
              </a:rPr>
              <a:t>and much more</a:t>
            </a:r>
          </a:p>
          <a:p>
            <a:pPr>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216" name="Shape 21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a:solidFill>
                  <a:srgbClr val="8AC007"/>
                </a:solidFill>
                <a:latin typeface="Verdana"/>
                <a:ea typeface="Verdana"/>
                <a:cs typeface="Verdana"/>
                <a:sym typeface="Verdana"/>
                <a:hlinkClick r:id="rId3"/>
              </a:rPr>
              <a:t>:read-write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input:read-write</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input elements with the "readonly" attribute NOT specified</a:t>
            </a:r>
          </a:p>
          <a:p>
            <a:pPr rtl="0">
              <a:lnSpc>
                <a:spcPct val="142857"/>
              </a:lnSpc>
              <a:spcBef>
                <a:spcPts val="0"/>
              </a:spcBef>
              <a:spcAft>
                <a:spcPts val="900"/>
              </a:spcAft>
              <a:buNone/>
            </a:pPr>
            <a:r>
              <a:t/>
            </a:r>
            <a:endParaRPr sz="1100">
              <a:solidFill>
                <a:srgbClr val="333333"/>
              </a:solidFill>
              <a:latin typeface="Verdana"/>
              <a:ea typeface="Verdana"/>
              <a:cs typeface="Verdana"/>
              <a:sym typeface="Verdana"/>
            </a:endParaRPr>
          </a:p>
          <a:p>
            <a:pPr>
              <a:spcBef>
                <a:spcPts val="0"/>
              </a:spcBef>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222" name="Shape 22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:required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input:required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input elements with the "required" attribute specified</a:t>
            </a:r>
          </a:p>
          <a:p>
            <a:pPr rtl="0">
              <a:lnSpc>
                <a:spcPct val="142857"/>
              </a:lnSpc>
              <a:spcBef>
                <a:spcPts val="0"/>
              </a:spcBef>
              <a:spcAft>
                <a:spcPts val="900"/>
              </a:spcAft>
              <a:buNone/>
            </a:pPr>
            <a:r>
              <a:t/>
            </a:r>
            <a:endParaRPr sz="1100">
              <a:solidFill>
                <a:srgbClr val="333333"/>
              </a:solidFill>
              <a:latin typeface="Verdana"/>
              <a:ea typeface="Verdana"/>
              <a:cs typeface="Verdana"/>
              <a:sym typeface="Verdana"/>
            </a:endParaRPr>
          </a:p>
          <a:p>
            <a:pPr>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228" name="Shape 22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:root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:root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the document's root element</a:t>
            </a:r>
          </a:p>
          <a:p>
            <a:pPr>
              <a:spcBef>
                <a:spcPts val="0"/>
              </a:spcBef>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234" name="Shape 23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target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#news:target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the current active #news element (clicked on a URL containing that anchor name)</a:t>
            </a:r>
          </a:p>
          <a:p>
            <a:pPr>
              <a:spcBef>
                <a:spcPts val="0"/>
              </a:spcBef>
              <a:buNone/>
            </a:pPr>
            <a:r>
              <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240" name="Shape 24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:valid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input:valid</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all input elements with a valid value</a:t>
            </a:r>
          </a:p>
          <a:p>
            <a:pPr>
              <a:spcBef>
                <a:spcPts val="0"/>
              </a:spcBef>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b="0" lang="en" sz="1600">
                <a:solidFill>
                  <a:srgbClr val="444444"/>
                </a:solidFill>
                <a:latin typeface="Georgia"/>
                <a:ea typeface="Georgia"/>
                <a:cs typeface="Georgia"/>
                <a:sym typeface="Georgia"/>
              </a:rPr>
              <a:t>The :last-child pseudo-class</a:t>
            </a:r>
          </a:p>
        </p:txBody>
      </p:sp>
      <p:sp>
        <p:nvSpPr>
          <p:cNvPr id="246" name="Shape 24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0000"/>
              </a:lnSpc>
              <a:spcBef>
                <a:spcPts val="0"/>
              </a:spcBef>
              <a:spcAft>
                <a:spcPts val="1100"/>
              </a:spcAft>
              <a:buNone/>
            </a:pPr>
            <a:r>
              <a:rPr lang="en" sz="1200">
                <a:latin typeface="Calibri"/>
                <a:ea typeface="Calibri"/>
                <a:cs typeface="Calibri"/>
                <a:sym typeface="Calibri"/>
              </a:rPr>
              <a:t>The :last-child pseudo-class targets an element that is the last child of its parent element. It is the same as :nth-last-child(1). This rule will match all p elements that are the last child of their parent element:</a:t>
            </a:r>
          </a:p>
          <a:p>
            <a:pPr indent="-304800" lvl="0" marL="457200" rtl="0">
              <a:lnSpc>
                <a:spcPct val="140000"/>
              </a:lnSpc>
              <a:spcBef>
                <a:spcPts val="1300"/>
              </a:spcBef>
              <a:spcAft>
                <a:spcPts val="1300"/>
              </a:spcAft>
              <a:buClr>
                <a:schemeClr val="dk1"/>
              </a:buClr>
              <a:buSzPct val="100000"/>
              <a:buFont typeface="Calibri"/>
              <a:buAutoNum type="arabicPeriod"/>
            </a:pPr>
            <a:r>
              <a:rPr lang="en" sz="1200">
                <a:latin typeface="Calibri"/>
                <a:ea typeface="Calibri"/>
                <a:cs typeface="Calibri"/>
                <a:sym typeface="Calibri"/>
              </a:rPr>
              <a:t>p:last-child { background:#ff0; }</a:t>
            </a:r>
          </a:p>
          <a:p>
            <a:pPr rtl="0">
              <a:lnSpc>
                <a:spcPct val="140000"/>
              </a:lnSpc>
              <a:spcBef>
                <a:spcPts val="0"/>
              </a:spcBef>
              <a:spcAft>
                <a:spcPts val="1100"/>
              </a:spcAft>
              <a:buNone/>
            </a:pPr>
            <a:r>
              <a:rPr lang="en" sz="1200">
                <a:latin typeface="Calibri"/>
                <a:ea typeface="Calibri"/>
                <a:cs typeface="Calibri"/>
                <a:sym typeface="Calibri"/>
              </a:rPr>
              <a:t>The :last-child pseudo-class works in browsers based on Mozilla. It is not supported by Opera and is buggy in Safari (the above rule matches all p elements in the document). Surprisingly it works as expected in OmniWeb (tested in version 5.1.1), despite that browser being based on Safari. That could be caused by a regression in the latest version of Apple WebKit, since OmniWeb is usually built on a slightly older version of WebKit than what Safari is using.</a:t>
            </a:r>
          </a:p>
          <a:p>
            <a:pPr lvl="0" rtl="0">
              <a:lnSpc>
                <a:spcPct val="140000"/>
              </a:lnSpc>
              <a:spcBef>
                <a:spcPts val="1300"/>
              </a:spcBef>
              <a:spcAft>
                <a:spcPts val="1300"/>
              </a:spcAft>
              <a:buNone/>
            </a:pPr>
            <a:r>
              <a:t/>
            </a:r>
            <a:endParaRPr sz="1200">
              <a:latin typeface="Georgia"/>
              <a:ea typeface="Georgia"/>
              <a:cs typeface="Georgia"/>
              <a:sym typeface="Georgia"/>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@media</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More Details:</a:t>
            </a:r>
          </a:p>
          <a:p>
            <a:pPr rtl="0">
              <a:spcBef>
                <a:spcPts val="0"/>
              </a:spcBef>
              <a:buNone/>
            </a:pPr>
            <a:r>
              <a:t/>
            </a:r>
            <a:endParaRPr/>
          </a:p>
          <a:p>
            <a:pPr>
              <a:spcBef>
                <a:spcPts val="0"/>
              </a:spcBef>
              <a:buNone/>
            </a:pPr>
            <a:r>
              <a:rPr lang="en"/>
              <a:t>http://www.w3schools.com/cssref/css3_pr_mediaquery.asp</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@font-face</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6103"/>
              </a:lnSpc>
              <a:spcBef>
                <a:spcPts val="0"/>
              </a:spcBef>
              <a:spcAft>
                <a:spcPts val="800"/>
              </a:spcAft>
              <a:buNone/>
            </a:pPr>
            <a:r>
              <a:rPr lang="en" sz="1100">
                <a:latin typeface="Verdana"/>
                <a:ea typeface="Verdana"/>
                <a:cs typeface="Verdana"/>
                <a:sym typeface="Verdana"/>
              </a:rPr>
              <a:t>With the @font-face rule, web designers do no longer have to use one of the "web-safe" fonts.</a:t>
            </a:r>
          </a:p>
          <a:p>
            <a:pPr rtl="0">
              <a:lnSpc>
                <a:spcPct val="146103"/>
              </a:lnSpc>
              <a:spcBef>
                <a:spcPts val="0"/>
              </a:spcBef>
              <a:spcAft>
                <a:spcPts val="800"/>
              </a:spcAft>
              <a:buNone/>
            </a:pPr>
            <a:r>
              <a:rPr lang="en" sz="1100">
                <a:latin typeface="Verdana"/>
                <a:ea typeface="Verdana"/>
                <a:cs typeface="Verdana"/>
                <a:sym typeface="Verdana"/>
              </a:rPr>
              <a:t>In the new @font-face rule you must first define a name for the font (e.g. myFirstFont), and then point to the font file.</a:t>
            </a:r>
          </a:p>
          <a:p>
            <a:pPr rtl="0">
              <a:lnSpc>
                <a:spcPct val="146103"/>
              </a:lnSpc>
              <a:spcBef>
                <a:spcPts val="0"/>
              </a:spcBef>
              <a:spcAft>
                <a:spcPts val="800"/>
              </a:spcAft>
              <a:buNone/>
            </a:pPr>
            <a:r>
              <a:rPr lang="en" sz="1100">
                <a:latin typeface="Verdana"/>
                <a:ea typeface="Verdana"/>
                <a:cs typeface="Verdana"/>
                <a:sym typeface="Verdana"/>
              </a:rPr>
              <a:t>Tip: Use lowercase letters for the font URL. Uppercase letters can give unexpected results in IE!</a:t>
            </a:r>
          </a:p>
          <a:p>
            <a:pPr rtl="0">
              <a:lnSpc>
                <a:spcPct val="146103"/>
              </a:lnSpc>
              <a:spcBef>
                <a:spcPts val="0"/>
              </a:spcBef>
              <a:spcAft>
                <a:spcPts val="800"/>
              </a:spcAft>
              <a:buNone/>
            </a:pPr>
            <a:r>
              <a:rPr lang="en" sz="1100">
                <a:latin typeface="Verdana"/>
                <a:ea typeface="Verdana"/>
                <a:cs typeface="Verdana"/>
                <a:sym typeface="Verdana"/>
              </a:rPr>
              <a:t>To use the font for an HTML element, refer to the name of the font (myFirstFont) through the font-family property:</a:t>
            </a:r>
          </a:p>
          <a:p>
            <a:pPr rtl="0">
              <a:spcBef>
                <a:spcPts val="0"/>
              </a:spcBef>
              <a:buNone/>
            </a:pPr>
            <a:r>
              <a:rPr lang="en" sz="1100">
                <a:solidFill>
                  <a:srgbClr val="A52A2A"/>
                </a:solidFill>
                <a:latin typeface="Consolas"/>
                <a:ea typeface="Consolas"/>
                <a:cs typeface="Consolas"/>
                <a:sym typeface="Consolas"/>
              </a:rPr>
              <a:t>@font-face </a:t>
            </a:r>
            <a:r>
              <a:rPr lang="en" sz="1100">
                <a:solidFill>
                  <a:srgbClr val="000000"/>
                </a:solidFill>
                <a:latin typeface="Consolas"/>
                <a:ea typeface="Consolas"/>
                <a:cs typeface="Consolas"/>
                <a:sym typeface="Consolas"/>
              </a:rPr>
              <a:t>{</a:t>
            </a:r>
          </a:p>
          <a:p>
            <a:pPr rtl="0">
              <a:spcBef>
                <a:spcPts val="0"/>
              </a:spcBef>
              <a:buNone/>
            </a:pPr>
            <a:r>
              <a:rPr lang="en" sz="1100">
                <a:solidFill>
                  <a:srgbClr val="000000"/>
                </a:solidFill>
                <a:latin typeface="Consolas"/>
                <a:ea typeface="Consolas"/>
                <a:cs typeface="Consolas"/>
                <a:sym typeface="Consolas"/>
              </a:rPr>
              <a:t>    </a:t>
            </a:r>
            <a:r>
              <a:rPr lang="en" sz="1100">
                <a:solidFill>
                  <a:srgbClr val="DC143C"/>
                </a:solidFill>
                <a:latin typeface="Consolas"/>
                <a:ea typeface="Consolas"/>
                <a:cs typeface="Consolas"/>
                <a:sym typeface="Consolas"/>
              </a:rPr>
              <a:t>font-family:</a:t>
            </a:r>
            <a:r>
              <a:rPr lang="en" sz="1100">
                <a:solidFill>
                  <a:srgbClr val="0000CD"/>
                </a:solidFill>
                <a:latin typeface="Consolas"/>
                <a:ea typeface="Consolas"/>
                <a:cs typeface="Consolas"/>
                <a:sym typeface="Consolas"/>
              </a:rPr>
              <a:t> myFirstFont;</a:t>
            </a:r>
          </a:p>
          <a:p>
            <a:pPr rtl="0">
              <a:spcBef>
                <a:spcPts val="0"/>
              </a:spcBef>
              <a:buNone/>
            </a:pPr>
            <a:r>
              <a:rPr lang="en" sz="1100">
                <a:solidFill>
                  <a:srgbClr val="000000"/>
                </a:solidFill>
                <a:latin typeface="Consolas"/>
                <a:ea typeface="Consolas"/>
                <a:cs typeface="Consolas"/>
                <a:sym typeface="Consolas"/>
              </a:rPr>
              <a:t>    </a:t>
            </a:r>
            <a:r>
              <a:rPr lang="en" sz="1100">
                <a:solidFill>
                  <a:srgbClr val="DC143C"/>
                </a:solidFill>
                <a:latin typeface="Consolas"/>
                <a:ea typeface="Consolas"/>
                <a:cs typeface="Consolas"/>
                <a:sym typeface="Consolas"/>
              </a:rPr>
              <a:t>src:</a:t>
            </a:r>
            <a:r>
              <a:rPr lang="en" sz="1100">
                <a:solidFill>
                  <a:srgbClr val="0000CD"/>
                </a:solidFill>
                <a:latin typeface="Consolas"/>
                <a:ea typeface="Consolas"/>
                <a:cs typeface="Consolas"/>
                <a:sym typeface="Consolas"/>
              </a:rPr>
              <a:t> url(sansation_light.woff);</a:t>
            </a:r>
          </a:p>
          <a:p>
            <a:pPr rtl="0">
              <a:spcBef>
                <a:spcPts val="0"/>
              </a:spcBef>
              <a:buNone/>
            </a:pPr>
            <a:r>
              <a:rPr lang="en" sz="1100">
                <a:solidFill>
                  <a:srgbClr val="000000"/>
                </a:solidFill>
                <a:latin typeface="Consolas"/>
                <a:ea typeface="Consolas"/>
                <a:cs typeface="Consolas"/>
                <a:sym typeface="Consolas"/>
              </a:rPr>
              <a:t>}</a:t>
            </a:r>
          </a:p>
          <a:p>
            <a:pPr rtl="0">
              <a:spcBef>
                <a:spcPts val="0"/>
              </a:spcBef>
              <a:buNone/>
            </a:pPr>
            <a:r>
              <a:rPr lang="en" sz="1100">
                <a:solidFill>
                  <a:srgbClr val="444444"/>
                </a:solidFill>
                <a:latin typeface="Consolas"/>
                <a:ea typeface="Consolas"/>
                <a:cs typeface="Consolas"/>
                <a:sym typeface="Consolas"/>
              </a:rPr>
              <a:t>div {</a:t>
            </a:r>
          </a:p>
          <a:p>
            <a:pPr rtl="0">
              <a:spcBef>
                <a:spcPts val="0"/>
              </a:spcBef>
              <a:buNone/>
            </a:pPr>
            <a:r>
              <a:rPr lang="en" sz="1100">
                <a:solidFill>
                  <a:srgbClr val="444444"/>
                </a:solidFill>
                <a:latin typeface="Consolas"/>
                <a:ea typeface="Consolas"/>
                <a:cs typeface="Consolas"/>
                <a:sym typeface="Consolas"/>
              </a:rPr>
              <a:t>	font-family: myFirstFont;</a:t>
            </a:r>
          </a:p>
          <a:p>
            <a:pPr>
              <a:spcBef>
                <a:spcPts val="0"/>
              </a:spcBef>
              <a:buNone/>
            </a:pPr>
            <a:r>
              <a:rPr lang="en" sz="1100">
                <a:solidFill>
                  <a:srgbClr val="444444"/>
                </a:solidFill>
                <a:latin typeface="Consolas"/>
                <a:ea typeface="Consolas"/>
                <a:cs typeface="Consolas"/>
                <a:sym typeface="Consolas"/>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139527"/>
            <a:ext cx="8229600" cy="857400"/>
          </a:xfrm>
          <a:prstGeom prst="rect">
            <a:avLst/>
          </a:prstGeom>
        </p:spPr>
        <p:txBody>
          <a:bodyPr anchorCtr="0" anchor="b" bIns="91425" lIns="91425" rIns="91425" tIns="91425">
            <a:noAutofit/>
          </a:bodyPr>
          <a:lstStyle/>
          <a:p>
            <a:pPr rtl="0">
              <a:spcBef>
                <a:spcPts val="0"/>
              </a:spcBef>
              <a:buNone/>
            </a:pPr>
            <a:r>
              <a:t/>
            </a:r>
            <a:endParaRPr b="0" sz="1600">
              <a:solidFill>
                <a:srgbClr val="444444"/>
              </a:solidFill>
              <a:latin typeface="Georgia"/>
              <a:ea typeface="Georgia"/>
              <a:cs typeface="Georgia"/>
              <a:sym typeface="Georgia"/>
            </a:endParaRPr>
          </a:p>
          <a:p>
            <a:pPr>
              <a:spcBef>
                <a:spcPts val="0"/>
              </a:spcBef>
              <a:buNone/>
            </a:pPr>
            <a:r>
              <a:rPr b="0" lang="en" sz="1600">
                <a:solidFill>
                  <a:srgbClr val="444444"/>
                </a:solidFill>
                <a:latin typeface="Georgia"/>
                <a:ea typeface="Georgia"/>
                <a:cs typeface="Georgia"/>
                <a:sym typeface="Georgia"/>
              </a:rPr>
              <a:t>The :nth-child() pseudo-class</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0000"/>
              </a:lnSpc>
              <a:spcBef>
                <a:spcPts val="0"/>
              </a:spcBef>
              <a:spcAft>
                <a:spcPts val="1100"/>
              </a:spcAft>
              <a:buNone/>
            </a:pPr>
            <a:r>
              <a:rPr lang="en" sz="1400">
                <a:latin typeface="Calibri"/>
                <a:ea typeface="Calibri"/>
                <a:cs typeface="Calibri"/>
                <a:sym typeface="Calibri"/>
              </a:rPr>
              <a:t>The :nth-child() pseudo-class targets an element that has a certain number of siblings before it in the document tree. This argument, which is placed within the parentheses, can be a number, a keyword, or a formula. A </a:t>
            </a:r>
            <a:r>
              <a:rPr b="1" lang="en" sz="1400">
                <a:latin typeface="Calibri"/>
                <a:ea typeface="Calibri"/>
                <a:cs typeface="Calibri"/>
                <a:sym typeface="Calibri"/>
              </a:rPr>
              <a:t>number</a:t>
            </a:r>
            <a:r>
              <a:rPr lang="en" sz="1400">
                <a:latin typeface="Calibri"/>
                <a:ea typeface="Calibri"/>
                <a:cs typeface="Calibri"/>
                <a:sym typeface="Calibri"/>
              </a:rPr>
              <a:t> b matches the b-th child. The following rule applies to all p elements that are the third child of their parent element:</a:t>
            </a:r>
          </a:p>
          <a:p>
            <a:pPr indent="-317500" lvl="0" marL="457200" rtl="0">
              <a:lnSpc>
                <a:spcPct val="140000"/>
              </a:lnSpc>
              <a:spcBef>
                <a:spcPts val="1300"/>
              </a:spcBef>
              <a:spcAft>
                <a:spcPts val="1300"/>
              </a:spcAft>
              <a:buClr>
                <a:schemeClr val="dk1"/>
              </a:buClr>
              <a:buSzPct val="100000"/>
              <a:buFont typeface="Calibri"/>
              <a:buAutoNum type="arabicPeriod"/>
            </a:pPr>
            <a:r>
              <a:rPr lang="en" sz="1400">
                <a:latin typeface="Calibri"/>
                <a:ea typeface="Calibri"/>
                <a:cs typeface="Calibri"/>
                <a:sym typeface="Calibri"/>
              </a:rPr>
              <a:t>p:nth-child(3) { color:#f00; }</a:t>
            </a:r>
          </a:p>
          <a:p>
            <a:pPr rtl="0">
              <a:lnSpc>
                <a:spcPct val="140000"/>
              </a:lnSpc>
              <a:spcBef>
                <a:spcPts val="0"/>
              </a:spcBef>
              <a:spcAft>
                <a:spcPts val="1100"/>
              </a:spcAft>
              <a:buNone/>
            </a:pPr>
            <a:r>
              <a:rPr lang="en" sz="1400">
                <a:latin typeface="Calibri"/>
                <a:ea typeface="Calibri"/>
                <a:cs typeface="Calibri"/>
                <a:sym typeface="Calibri"/>
              </a:rPr>
              <a:t>The </a:t>
            </a:r>
            <a:r>
              <a:rPr b="1" lang="en" sz="1400">
                <a:latin typeface="Calibri"/>
                <a:ea typeface="Calibri"/>
                <a:cs typeface="Calibri"/>
                <a:sym typeface="Calibri"/>
              </a:rPr>
              <a:t>keywords</a:t>
            </a:r>
            <a:r>
              <a:rPr lang="en" sz="1400">
                <a:latin typeface="Calibri"/>
                <a:ea typeface="Calibri"/>
                <a:cs typeface="Calibri"/>
                <a:sym typeface="Calibri"/>
              </a:rPr>
              <a:t> odd and even can be used to match child elements whose index is odd or even. The index of an element’s first child is 1, so this rule will match any p element that is the first, third, fifth, and so on, child of its parent element:</a:t>
            </a:r>
          </a:p>
          <a:p>
            <a:pPr indent="-317500" lvl="0" marL="457200" rtl="0">
              <a:lnSpc>
                <a:spcPct val="140000"/>
              </a:lnSpc>
              <a:spcBef>
                <a:spcPts val="1300"/>
              </a:spcBef>
              <a:spcAft>
                <a:spcPts val="1300"/>
              </a:spcAft>
              <a:buClr>
                <a:schemeClr val="dk1"/>
              </a:buClr>
              <a:buSzPct val="100000"/>
              <a:buFont typeface="Calibri"/>
              <a:buAutoNum type="arabicPeriod"/>
            </a:pPr>
            <a:r>
              <a:rPr lang="en" sz="1400">
                <a:latin typeface="Calibri"/>
                <a:ea typeface="Calibri"/>
                <a:cs typeface="Calibri"/>
                <a:sym typeface="Calibri"/>
              </a:rPr>
              <a:t>p:nth-child(odd) { color:#f00; }</a:t>
            </a:r>
          </a:p>
          <a:p>
            <a:pPr indent="-317500" lvl="0" marL="457200" rtl="0">
              <a:lnSpc>
                <a:spcPct val="140000"/>
              </a:lnSpc>
              <a:spcBef>
                <a:spcPts val="1300"/>
              </a:spcBef>
              <a:spcAft>
                <a:spcPts val="1300"/>
              </a:spcAft>
              <a:buClr>
                <a:schemeClr val="dk1"/>
              </a:buClr>
              <a:buSzPct val="100000"/>
              <a:buFont typeface="Calibri"/>
              <a:buAutoNum type="arabicPeriod"/>
            </a:pPr>
            <a:r>
              <a:rPr lang="en" sz="1400">
                <a:latin typeface="Calibri"/>
                <a:ea typeface="Calibri"/>
                <a:cs typeface="Calibri"/>
                <a:sym typeface="Calibri"/>
              </a:rPr>
              <a:t>p:nth-child(even) { color:#f00; }</a:t>
            </a:r>
          </a:p>
          <a:p>
            <a:pPr>
              <a:spcBef>
                <a:spcPts val="0"/>
              </a:spcBef>
              <a:buNone/>
            </a:pPr>
            <a:r>
              <a:t/>
            </a:r>
            <a:endParaRPr sz="1400">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i="1" lang="en" sz="1100" u="sng">
                <a:solidFill>
                  <a:srgbClr val="333333"/>
                </a:solidFill>
                <a:latin typeface="Verdana"/>
                <a:ea typeface="Verdana"/>
                <a:cs typeface="Verdana"/>
                <a:sym typeface="Verdana"/>
                <a:hlinkClick r:id="rId3"/>
              </a:rPr>
              <a:t>element1</a:t>
            </a:r>
            <a:r>
              <a:rPr lang="en" sz="1100" u="sng">
                <a:solidFill>
                  <a:srgbClr val="333333"/>
                </a:solidFill>
                <a:latin typeface="Verdana"/>
                <a:ea typeface="Verdana"/>
                <a:cs typeface="Verdana"/>
                <a:sym typeface="Verdana"/>
                <a:hlinkClick r:id="rId4"/>
              </a:rPr>
              <a:t>~</a:t>
            </a:r>
            <a:r>
              <a:rPr i="1" lang="en" sz="1100" u="sng">
                <a:solidFill>
                  <a:srgbClr val="333333"/>
                </a:solidFill>
                <a:latin typeface="Verdana"/>
                <a:ea typeface="Verdana"/>
                <a:cs typeface="Verdana"/>
                <a:sym typeface="Verdana"/>
                <a:hlinkClick r:id="rId5"/>
              </a:rPr>
              <a:t>element2</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p ~ ul</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&lt;ul&gt; element that are preceded by a &lt;p&gt; element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a:t>
            </a:r>
            <a:r>
              <a:rPr i="1" lang="en" sz="1100" u="sng">
                <a:solidFill>
                  <a:srgbClr val="333333"/>
                </a:solidFill>
                <a:latin typeface="Verdana"/>
                <a:ea typeface="Verdana"/>
                <a:cs typeface="Verdana"/>
                <a:sym typeface="Verdana"/>
                <a:hlinkClick r:id="rId4"/>
              </a:rPr>
              <a:t>attribute</a:t>
            </a:r>
            <a:r>
              <a:rPr lang="en" sz="1100" u="sng">
                <a:solidFill>
                  <a:srgbClr val="333333"/>
                </a:solidFill>
                <a:latin typeface="Verdana"/>
                <a:ea typeface="Verdana"/>
                <a:cs typeface="Verdana"/>
                <a:sym typeface="Verdana"/>
                <a:hlinkClick r:id="rId5"/>
              </a:rPr>
              <a:t>^=</a:t>
            </a:r>
            <a:r>
              <a:rPr i="1" lang="en" sz="1100" u="sng">
                <a:solidFill>
                  <a:srgbClr val="333333"/>
                </a:solidFill>
                <a:latin typeface="Verdana"/>
                <a:ea typeface="Verdana"/>
                <a:cs typeface="Verdana"/>
                <a:sym typeface="Verdana"/>
                <a:hlinkClick r:id="rId6"/>
              </a:rPr>
              <a:t>value</a:t>
            </a:r>
            <a:r>
              <a:rPr lang="en" sz="1100" u="sng">
                <a:solidFill>
                  <a:srgbClr val="333333"/>
                </a:solidFill>
                <a:latin typeface="Verdana"/>
                <a:ea typeface="Verdana"/>
                <a:cs typeface="Verdana"/>
                <a:sym typeface="Verdana"/>
                <a:hlinkClick r:id="rId7"/>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a[href^="https"]</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&lt;a&gt; element whose href attribute value begins with "https"</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2857"/>
              </a:lnSpc>
              <a:spcBef>
                <a:spcPts val="0"/>
              </a:spcBef>
              <a:spcAft>
                <a:spcPts val="900"/>
              </a:spcAft>
              <a:buNone/>
            </a:pPr>
            <a:r>
              <a:rPr lang="en" sz="1100" u="sng">
                <a:solidFill>
                  <a:srgbClr val="333333"/>
                </a:solidFill>
                <a:latin typeface="Verdana"/>
                <a:ea typeface="Verdana"/>
                <a:cs typeface="Verdana"/>
                <a:sym typeface="Verdana"/>
                <a:hlinkClick r:id="rId3"/>
              </a:rPr>
              <a:t>[</a:t>
            </a:r>
            <a:r>
              <a:rPr i="1" lang="en" sz="1100" u="sng">
                <a:solidFill>
                  <a:srgbClr val="333333"/>
                </a:solidFill>
                <a:latin typeface="Verdana"/>
                <a:ea typeface="Verdana"/>
                <a:cs typeface="Verdana"/>
                <a:sym typeface="Verdana"/>
                <a:hlinkClick r:id="rId4"/>
              </a:rPr>
              <a:t>attribute</a:t>
            </a:r>
            <a:r>
              <a:rPr lang="en" sz="1100" u="sng">
                <a:solidFill>
                  <a:srgbClr val="333333"/>
                </a:solidFill>
                <a:latin typeface="Verdana"/>
                <a:ea typeface="Verdana"/>
                <a:cs typeface="Verdana"/>
                <a:sym typeface="Verdana"/>
                <a:hlinkClick r:id="rId5"/>
              </a:rPr>
              <a:t>$=</a:t>
            </a:r>
            <a:r>
              <a:rPr i="1" lang="en" sz="1100" u="sng">
                <a:solidFill>
                  <a:srgbClr val="333333"/>
                </a:solidFill>
                <a:latin typeface="Verdana"/>
                <a:ea typeface="Verdana"/>
                <a:cs typeface="Verdana"/>
                <a:sym typeface="Verdana"/>
                <a:hlinkClick r:id="rId6"/>
              </a:rPr>
              <a:t>value</a:t>
            </a:r>
            <a:r>
              <a:rPr lang="en" sz="1100" u="sng">
                <a:solidFill>
                  <a:srgbClr val="333333"/>
                </a:solidFill>
                <a:latin typeface="Verdana"/>
                <a:ea typeface="Verdana"/>
                <a:cs typeface="Verdana"/>
                <a:sym typeface="Verdana"/>
                <a:hlinkClick r:id="rId7"/>
              </a:rPr>
              <a:t>]</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a[href$=".pdf"]</a:t>
            </a:r>
          </a:p>
          <a:p>
            <a:pPr rtl="0">
              <a:lnSpc>
                <a:spcPct val="142857"/>
              </a:lnSpc>
              <a:spcBef>
                <a:spcPts val="0"/>
              </a:spcBef>
              <a:spcAft>
                <a:spcPts val="900"/>
              </a:spcAft>
              <a:buNone/>
            </a:pPr>
            <a:r>
              <a:rPr lang="en" sz="1100">
                <a:solidFill>
                  <a:srgbClr val="333333"/>
                </a:solidFill>
                <a:latin typeface="Verdana"/>
                <a:ea typeface="Verdana"/>
                <a:cs typeface="Verdana"/>
                <a:sym typeface="Verdana"/>
              </a:rPr>
              <a:t>Selects every &lt;a&gt; element whose href attribute value ends with ".pdf"</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