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544"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240510830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0" name="Shape 10"/>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11" name="Shape 11"/>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chemeClr val="dk1"/>
              </a:buClr>
              <a:buFont typeface="Arial"/>
              <a:buNone/>
              <a:defRPr/>
            </a:lvl2pPr>
            <a:lvl3pPr marL="0" marR="0" indent="0" algn="l" rtl="0">
              <a:lnSpc>
                <a:spcPct val="100000"/>
              </a:lnSpc>
              <a:spcBef>
                <a:spcPts val="0"/>
              </a:spcBef>
              <a:spcAft>
                <a:spcPts val="0"/>
              </a:spcAft>
              <a:buClr>
                <a:schemeClr val="dk1"/>
              </a:buClr>
              <a:buFont typeface="Arial"/>
              <a:buNone/>
              <a:defRPr/>
            </a:lvl3pPr>
            <a:lvl4pPr marL="0" marR="0" indent="0" algn="l" rtl="0">
              <a:lnSpc>
                <a:spcPct val="100000"/>
              </a:lnSpc>
              <a:spcBef>
                <a:spcPts val="0"/>
              </a:spcBef>
              <a:spcAft>
                <a:spcPts val="0"/>
              </a:spcAft>
              <a:buClr>
                <a:schemeClr val="dk1"/>
              </a:buClr>
              <a:buFont typeface="Arial"/>
              <a:buNone/>
              <a:defRPr/>
            </a:lvl4pPr>
            <a:lvl5pPr marL="0" marR="0" indent="0" algn="l" rtl="0">
              <a:lnSpc>
                <a:spcPct val="100000"/>
              </a:lnSpc>
              <a:spcBef>
                <a:spcPts val="0"/>
              </a:spcBef>
              <a:spcAft>
                <a:spcPts val="0"/>
              </a:spcAft>
              <a:buClr>
                <a:schemeClr val="dk1"/>
              </a:buClr>
              <a:buFont typeface="Arial"/>
              <a:buNone/>
              <a:defRPr/>
            </a:lvl5pPr>
            <a:lvl6pPr marL="0" marR="0" indent="0" algn="l" rtl="0">
              <a:lnSpc>
                <a:spcPct val="100000"/>
              </a:lnSpc>
              <a:spcBef>
                <a:spcPts val="0"/>
              </a:spcBef>
              <a:spcAft>
                <a:spcPts val="0"/>
              </a:spcAft>
              <a:buClr>
                <a:schemeClr val="dk1"/>
              </a:buClr>
              <a:buFont typeface="Arial"/>
              <a:buNone/>
              <a:defRPr/>
            </a:lvl6pPr>
            <a:lvl7pPr marL="0" marR="0" indent="0" algn="l" rtl="0">
              <a:lnSpc>
                <a:spcPct val="100000"/>
              </a:lnSpc>
              <a:spcBef>
                <a:spcPts val="0"/>
              </a:spcBef>
              <a:spcAft>
                <a:spcPts val="0"/>
              </a:spcAft>
              <a:buClr>
                <a:schemeClr val="dk1"/>
              </a:buClr>
              <a:buFont typeface="Arial"/>
              <a:buNone/>
              <a:defRPr/>
            </a:lvl7pPr>
            <a:lvl8pPr marL="0" marR="0" indent="0" algn="l" rtl="0">
              <a:lnSpc>
                <a:spcPct val="100000"/>
              </a:lnSpc>
              <a:spcBef>
                <a:spcPts val="0"/>
              </a:spcBef>
              <a:spcAft>
                <a:spcPts val="0"/>
              </a:spcAft>
              <a:buClr>
                <a:schemeClr val="dk1"/>
              </a:buClr>
              <a:buFont typeface="Arial"/>
              <a:buNone/>
              <a:defRPr/>
            </a:lvl8pPr>
            <a:lvl9pPr marL="0" marR="0" indent="0" algn="l" rtl="0">
              <a:lnSpc>
                <a:spcPct val="100000"/>
              </a:lnSpc>
              <a:spcBef>
                <a:spcPts val="0"/>
              </a:spcBef>
              <a:spcAft>
                <a:spcPts val="0"/>
              </a:spcAft>
              <a:buClr>
                <a:schemeClr val="dk1"/>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 name="Shape 14"/>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 name="Shape 1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 name="Shape 19"/>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 name="Shape 2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 name="Shape 23"/>
          <p:cNvSpPr txBox="1">
            <a:spLocks noGrp="1"/>
          </p:cNvSpPr>
          <p:nvPr>
            <p:ph type="body" idx="2"/>
          </p:nvPr>
        </p:nvSpPr>
        <p:spPr>
          <a:xfrm>
            <a:off x="4761353"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6" name="Shape 26"/>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7" name="Shape 2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72035" y="4276651"/>
            <a:ext cx="8399999" cy="6491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p:nvPr/>
        </p:nvSpPr>
        <p:spPr>
          <a:xfrm>
            <a:off x="372035" y="233279"/>
            <a:ext cx="8399999" cy="3868498"/>
          </a:xfrm>
          <a:prstGeom prst="roundRect">
            <a:avLst>
              <a:gd name="adj" fmla="val 2776"/>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name="adj" fmla="val 225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eloquentjavascript.net/02_program_structure.html%23loo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7200" b="1" i="0" u="none" strike="noStrike" cap="none" baseline="0">
                <a:solidFill>
                  <a:schemeClr val="dk2"/>
                </a:solidFill>
                <a:latin typeface="Arial"/>
                <a:ea typeface="Arial"/>
                <a:cs typeface="Arial"/>
                <a:sym typeface="Arial"/>
                <a:rtl val="0"/>
              </a:rPr>
              <a:t>Flow Control, Loops &amp; Arrays</a:t>
            </a:r>
          </a:p>
        </p:txBody>
      </p:sp>
      <p:sp>
        <p:nvSpPr>
          <p:cNvPr id="35" name="Shape 35"/>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Class </a:t>
            </a:r>
            <a:r>
              <a:rPr lang="en" sz="3000">
                <a:solidFill>
                  <a:schemeClr val="dk1"/>
                </a:solidFill>
                <a:rtl val="0"/>
              </a:rPr>
              <a:t>2</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If {}</a:t>
            </a:r>
          </a:p>
        </p:txBody>
      </p:sp>
      <p:sp>
        <p:nvSpPr>
          <p:cNvPr id="90" name="Shape 9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4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The keyword if executes or skips a statement depending on the value of a Boolean expression. The deciding expression is written after the keywords, between parentheses, followed by the statement to execute.</a:t>
            </a:r>
          </a:p>
          <a:p>
            <a:pPr marL="0" marR="0" lvl="0" indent="0" algn="l" rtl="0">
              <a:lnSpc>
                <a:spcPct val="145000"/>
              </a:lnSpc>
              <a:spcBef>
                <a:spcPts val="0"/>
              </a:spcBef>
              <a:spcAft>
                <a:spcPts val="0"/>
              </a:spcAft>
              <a:buClr>
                <a:schemeClr val="dk1"/>
              </a:buClr>
              <a:buFont typeface="Arial"/>
              <a:buNone/>
            </a:pPr>
            <a:endParaRPr sz="1800" b="0" i="0" u="none" strike="noStrike" cap="none" baseline="0">
              <a:solidFill>
                <a:srgbClr val="000000"/>
              </a:solidFill>
              <a:latin typeface="Calibri"/>
              <a:ea typeface="Calibri"/>
              <a:cs typeface="Calibri"/>
              <a:sym typeface="Calibri"/>
              <a:rtl val="0"/>
            </a:endParaRPr>
          </a:p>
          <a:p>
            <a:pPr marL="0" marR="0" lvl="0" indent="0" algn="l" rtl="0">
              <a:lnSpc>
                <a:spcPct val="14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The isNaN function is a standard JavaScript function that returns true only if the argument it is given is NaN. The Number function happens to return NaNwhen you give it a string that doesn’t represent a valid number. Thus, the condition translates to “unless theNumber is not-a-number, do this”.</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If {}</a:t>
            </a:r>
          </a:p>
        </p:txBody>
      </p:sp>
      <p:sp>
        <p:nvSpPr>
          <p:cNvPr id="96" name="Shape 9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4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You often won’t just have code that executes when a condition holds true, but also code that handles the other case. This alternate path is represented by the second arrow in the diagram.  The else keyword can be used, together with if, to create two separate, alternative execution </a:t>
            </a:r>
          </a:p>
          <a:p>
            <a:pPr marL="0" marR="0" lvl="0" indent="0" algn="l" rtl="0">
              <a:lnSpc>
                <a:spcPct val="14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paths.</a:t>
            </a:r>
          </a:p>
          <a:p>
            <a:pPr marL="0" marR="0" lvl="0" indent="0" algn="l" rtl="0">
              <a:lnSpc>
                <a:spcPct val="145000"/>
              </a:lnSpc>
              <a:spcBef>
                <a:spcPts val="0"/>
              </a:spcBef>
              <a:spcAft>
                <a:spcPts val="0"/>
              </a:spcAft>
              <a:buClr>
                <a:schemeClr val="dk1"/>
              </a:buClr>
              <a:buFont typeface="Arial"/>
              <a:buNone/>
            </a:pPr>
            <a:endParaRPr sz="1500" b="0" i="0" u="none" strike="noStrike" cap="none" baseline="0">
              <a:solidFill>
                <a:srgbClr val="000000"/>
              </a:solidFill>
              <a:latin typeface="Georgia"/>
              <a:ea typeface="Georgia"/>
              <a:cs typeface="Georgia"/>
              <a:sym typeface="Georgia"/>
              <a:rtl val="0"/>
            </a:endParaRPr>
          </a:p>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a:solidFill>
                  <a:srgbClr val="550066"/>
                </a:solidFill>
                <a:latin typeface="Verdana"/>
                <a:ea typeface="Verdana"/>
                <a:cs typeface="Verdana"/>
                <a:sym typeface="Verdana"/>
                <a:rtl val="0"/>
              </a:rPr>
              <a:t>var</a:t>
            </a:r>
            <a:r>
              <a:rPr lang="en" sz="1400" b="0" i="0" u="none" strike="noStrike" cap="none" baseline="0">
                <a:solidFill>
                  <a:srgbClr val="000000"/>
                </a:solidFill>
                <a:latin typeface="Verdana"/>
                <a:ea typeface="Verdana"/>
                <a:cs typeface="Verdana"/>
                <a:sym typeface="Verdana"/>
                <a:rtl val="0"/>
              </a:rPr>
              <a:t> theNumber = Number(prompt(</a:t>
            </a:r>
            <a:r>
              <a:rPr lang="en" sz="1400" b="0" i="0" u="none" strike="noStrike" cap="none" baseline="0">
                <a:solidFill>
                  <a:srgbClr val="770000"/>
                </a:solidFill>
                <a:latin typeface="Verdana"/>
                <a:ea typeface="Verdana"/>
                <a:cs typeface="Verdana"/>
                <a:sym typeface="Verdana"/>
                <a:rtl val="0"/>
              </a:rPr>
              <a:t>"Pick a number"</a:t>
            </a:r>
            <a:r>
              <a:rPr lang="en" sz="1400" b="0" i="0" u="none" strike="noStrike" cap="none" baseline="0">
                <a:solidFill>
                  <a:srgbClr val="000000"/>
                </a:solidFill>
                <a:latin typeface="Verdana"/>
                <a:ea typeface="Verdana"/>
                <a:cs typeface="Verdana"/>
                <a:sym typeface="Verdana"/>
                <a:rtl val="0"/>
              </a:rPr>
              <a:t>, </a:t>
            </a:r>
            <a:r>
              <a:rPr lang="en" sz="1400" b="0" i="0" u="none" strike="noStrike" cap="none" baseline="0">
                <a:solidFill>
                  <a:srgbClr val="770000"/>
                </a:solidFill>
                <a:latin typeface="Verdana"/>
                <a:ea typeface="Verdana"/>
                <a:cs typeface="Verdana"/>
                <a:sym typeface="Verdana"/>
                <a:rtl val="0"/>
              </a:rPr>
              <a:t>""</a:t>
            </a:r>
            <a:r>
              <a:rPr lang="en" sz="1400" b="0" i="0" u="none" strike="noStrike" cap="none" baseline="0">
                <a:solidFill>
                  <a:srgbClr val="000000"/>
                </a:solidFill>
                <a:latin typeface="Verdana"/>
                <a:ea typeface="Verdana"/>
                <a:cs typeface="Verdana"/>
                <a:sym typeface="Verdana"/>
                <a:rtl val="0"/>
              </a:rPr>
              <a:t>));</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550066"/>
                </a:solidFill>
                <a:latin typeface="Verdana"/>
                <a:ea typeface="Verdana"/>
                <a:cs typeface="Verdana"/>
                <a:sym typeface="Verdana"/>
                <a:rtl val="0"/>
              </a:rPr>
              <a:t>if</a:t>
            </a:r>
            <a:r>
              <a:rPr lang="en" sz="1400" b="0" i="0" u="none" strike="noStrike" cap="none" baseline="0">
                <a:solidFill>
                  <a:srgbClr val="000000"/>
                </a:solidFill>
                <a:latin typeface="Verdana"/>
                <a:ea typeface="Verdana"/>
                <a:cs typeface="Verdana"/>
                <a:sym typeface="Verdana"/>
                <a:rtl val="0"/>
              </a:rPr>
              <a:t> (!isNaN(theNumber)) {</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  alert(</a:t>
            </a:r>
            <a:r>
              <a:rPr lang="en" sz="1400" b="0" i="0" u="none" strike="noStrike" cap="none" baseline="0">
                <a:solidFill>
                  <a:srgbClr val="770000"/>
                </a:solidFill>
                <a:latin typeface="Verdana"/>
                <a:ea typeface="Verdana"/>
                <a:cs typeface="Verdana"/>
                <a:sym typeface="Verdana"/>
                <a:rtl val="0"/>
              </a:rPr>
              <a:t>"Your number is the square root of "</a:t>
            </a:r>
            <a:r>
              <a:rPr lang="en" sz="1400" b="0" i="0" u="none" strike="noStrike" cap="none" baseline="0">
                <a:solidFill>
                  <a:srgbClr val="000000"/>
                </a:solidFill>
                <a:latin typeface="Verdana"/>
                <a:ea typeface="Verdana"/>
                <a:cs typeface="Verdana"/>
                <a:sym typeface="Verdana"/>
                <a:rtl val="0"/>
              </a:rPr>
              <a:t> +</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        theNumber * theNumber);</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 </a:t>
            </a:r>
            <a:r>
              <a:rPr lang="en" sz="1400" b="0" i="0" u="none" strike="noStrike" cap="none" baseline="0">
                <a:solidFill>
                  <a:srgbClr val="550066"/>
                </a:solidFill>
                <a:latin typeface="Verdana"/>
                <a:ea typeface="Verdana"/>
                <a:cs typeface="Verdana"/>
                <a:sym typeface="Verdana"/>
                <a:rtl val="0"/>
              </a:rPr>
              <a:t>else {</a:t>
            </a:r>
            <a:r>
              <a:rPr lang="en" sz="1400" b="0" i="0" u="none" strike="noStrike" cap="none" baseline="0">
                <a:solidFill>
                  <a:srgbClr val="000000"/>
                </a:solidFill>
                <a:latin typeface="Verdana"/>
                <a:ea typeface="Verdana"/>
                <a:cs typeface="Verdana"/>
                <a:sym typeface="Verdana"/>
                <a:rtl val="0"/>
              </a:rPr>
              <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  alert(</a:t>
            </a:r>
            <a:r>
              <a:rPr lang="en" sz="1400" b="0" i="0" u="none" strike="noStrike" cap="none" baseline="0">
                <a:solidFill>
                  <a:srgbClr val="770000"/>
                </a:solidFill>
                <a:latin typeface="Verdana"/>
                <a:ea typeface="Verdana"/>
                <a:cs typeface="Verdana"/>
                <a:sym typeface="Verdana"/>
                <a:rtl val="0"/>
              </a:rPr>
              <a:t>"Hey. Why didn't you give me a number?"</a:t>
            </a:r>
            <a:r>
              <a:rPr lang="en" sz="1400" b="0" i="0" u="none" strike="noStrike" cap="none" baseline="0">
                <a:solidFill>
                  <a:srgbClr val="000000"/>
                </a:solidFill>
                <a:latin typeface="Verdana"/>
                <a:ea typeface="Verdana"/>
                <a:cs typeface="Verdana"/>
                <a:sym typeface="Verdana"/>
                <a:rtl val="0"/>
              </a:rPr>
              <a:t>);</a:t>
            </a: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a:solidFill>
                  <a:schemeClr val="dk1"/>
                </a:solidFill>
                <a:latin typeface="Consolas"/>
                <a:ea typeface="Consolas"/>
                <a:cs typeface="Consolas"/>
                <a:sym typeface="Consolas"/>
                <a:rtl val="0"/>
              </a:rPr>
              <a: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If … else</a:t>
            </a:r>
          </a:p>
        </p:txBody>
      </p:sp>
      <p:sp>
        <p:nvSpPr>
          <p:cNvPr id="102" name="Shape 10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45000"/>
              </a:lnSpc>
              <a:spcBef>
                <a:spcPts val="0"/>
              </a:spcBef>
              <a:spcAft>
                <a:spcPts val="0"/>
              </a:spcAft>
              <a:buClr>
                <a:schemeClr val="dk1"/>
              </a:buClr>
              <a:buSzPct val="25000"/>
              <a:buFont typeface="Georgia"/>
              <a:buNone/>
            </a:pPr>
            <a:r>
              <a:rPr lang="en" sz="1500" b="0" i="0" u="none" strike="noStrike" cap="none" baseline="0" dirty="0">
                <a:solidFill>
                  <a:srgbClr val="000000"/>
                </a:solidFill>
                <a:latin typeface="Georgia"/>
                <a:ea typeface="Georgia"/>
                <a:cs typeface="Georgia"/>
                <a:sym typeface="Georgia"/>
                <a:rtl val="0"/>
              </a:rPr>
              <a:t>If we have more than two paths to choose from, multiple </a:t>
            </a:r>
            <a:r>
              <a:rPr lang="en" sz="1400" b="0" i="0" u="none" strike="noStrike" cap="none" baseline="0" dirty="0">
                <a:solidFill>
                  <a:srgbClr val="000000"/>
                </a:solidFill>
                <a:latin typeface="Verdana"/>
                <a:ea typeface="Verdana"/>
                <a:cs typeface="Verdana"/>
                <a:sym typeface="Verdana"/>
                <a:rtl val="0"/>
              </a:rPr>
              <a:t>if</a:t>
            </a:r>
            <a:r>
              <a:rPr lang="en" sz="1500" b="0" i="0" u="none" strike="noStrike" cap="none" baseline="0" dirty="0">
                <a:solidFill>
                  <a:srgbClr val="000000"/>
                </a:solidFill>
                <a:latin typeface="Georgia"/>
                <a:ea typeface="Georgia"/>
                <a:cs typeface="Georgia"/>
                <a:sym typeface="Georgia"/>
                <a:rtl val="0"/>
              </a:rPr>
              <a:t>/</a:t>
            </a:r>
            <a:r>
              <a:rPr lang="en" sz="1400" b="0" i="0" u="none" strike="noStrike" cap="none" baseline="0" dirty="0">
                <a:solidFill>
                  <a:srgbClr val="000000"/>
                </a:solidFill>
                <a:latin typeface="Verdana"/>
                <a:ea typeface="Verdana"/>
                <a:cs typeface="Verdana"/>
                <a:sym typeface="Verdana"/>
                <a:rtl val="0"/>
              </a:rPr>
              <a:t>else</a:t>
            </a:r>
            <a:r>
              <a:rPr lang="en" sz="1500" b="0" i="0" u="none" strike="noStrike" cap="none" baseline="0" dirty="0">
                <a:solidFill>
                  <a:srgbClr val="000000"/>
                </a:solidFill>
                <a:latin typeface="Georgia"/>
                <a:ea typeface="Georgia"/>
                <a:cs typeface="Georgia"/>
                <a:sym typeface="Georgia"/>
                <a:rtl val="0"/>
              </a:rPr>
              <a:t> pairs can be “chained” together. Here’s an example:</a:t>
            </a:r>
          </a:p>
          <a:p>
            <a:pPr marL="0" marR="0" lvl="0" indent="0" algn="l" rtl="0">
              <a:lnSpc>
                <a:spcPct val="145000"/>
              </a:lnSpc>
              <a:spcBef>
                <a:spcPts val="0"/>
              </a:spcBef>
              <a:spcAft>
                <a:spcPts val="0"/>
              </a:spcAft>
              <a:buClr>
                <a:schemeClr val="dk1"/>
              </a:buClr>
              <a:buFont typeface="Arial"/>
              <a:buNone/>
            </a:pPr>
            <a:endParaRPr sz="1500" b="0" i="0" u="none" strike="noStrike" cap="none" baseline="0" dirty="0">
              <a:solidFill>
                <a:srgbClr val="000000"/>
              </a:solidFill>
              <a:latin typeface="Georgia"/>
              <a:ea typeface="Georgia"/>
              <a:cs typeface="Georgia"/>
              <a:sym typeface="Georgia"/>
              <a:rtl val="0"/>
            </a:endParaRPr>
          </a:p>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dirty="0">
                <a:solidFill>
                  <a:srgbClr val="550066"/>
                </a:solidFill>
                <a:latin typeface="Verdana"/>
                <a:ea typeface="Verdana"/>
                <a:cs typeface="Verdana"/>
                <a:sym typeface="Verdana"/>
                <a:rtl val="0"/>
              </a:rPr>
              <a:t>var</a:t>
            </a:r>
            <a:r>
              <a:rPr lang="en" sz="1400" b="0" i="0" u="none" strike="noStrike" cap="none" baseline="0" dirty="0">
                <a:solidFill>
                  <a:srgbClr val="000000"/>
                </a:solidFill>
                <a:latin typeface="Verdana"/>
                <a:ea typeface="Verdana"/>
                <a:cs typeface="Verdana"/>
                <a:sym typeface="Verdana"/>
                <a:rtl val="0"/>
              </a:rPr>
              <a:t> num = </a:t>
            </a:r>
            <a:r>
              <a:rPr lang="en" sz="1400" b="0" i="0" u="none" strike="noStrike" cap="none" baseline="0" dirty="0" smtClean="0">
                <a:solidFill>
                  <a:srgbClr val="000000"/>
                </a:solidFill>
                <a:latin typeface="Verdana"/>
                <a:ea typeface="Verdana"/>
                <a:cs typeface="Verdana"/>
                <a:sym typeface="Verdana"/>
                <a:rtl val="0"/>
              </a:rPr>
              <a:t>Number(prompt</a:t>
            </a:r>
            <a:r>
              <a:rPr lang="en" sz="1400" b="0" i="0" u="none" strike="noStrike" cap="none" baseline="0" dirty="0">
                <a:solidFill>
                  <a:srgbClr val="000000"/>
                </a:solidFill>
                <a:latin typeface="Verdana"/>
                <a:ea typeface="Verdana"/>
                <a:cs typeface="Verdana"/>
                <a:sym typeface="Verdana"/>
                <a:rtl val="0"/>
              </a:rPr>
              <a:t>(</a:t>
            </a:r>
            <a:r>
              <a:rPr lang="en" sz="1400" b="0" i="0" u="none" strike="noStrike" cap="none" baseline="0" dirty="0">
                <a:solidFill>
                  <a:srgbClr val="770000"/>
                </a:solidFill>
                <a:latin typeface="Verdana"/>
                <a:ea typeface="Verdana"/>
                <a:cs typeface="Verdana"/>
                <a:sym typeface="Verdana"/>
                <a:rtl val="0"/>
              </a:rPr>
              <a:t>"Pick a number"</a:t>
            </a:r>
            <a:r>
              <a:rPr lang="en" sz="1400" b="0" i="0" u="none" strike="noStrike" cap="none" baseline="0" dirty="0">
                <a:solidFill>
                  <a:srgbClr val="000000"/>
                </a:solidFill>
                <a:latin typeface="Verdana"/>
                <a:ea typeface="Verdana"/>
                <a:cs typeface="Verdana"/>
                <a:sym typeface="Verdana"/>
                <a:rtl val="0"/>
              </a:rPr>
              <a:t>, </a:t>
            </a:r>
            <a:r>
              <a:rPr lang="en" sz="1400" b="0" i="0" u="none" strike="noStrike" cap="none" baseline="0" dirty="0">
                <a:solidFill>
                  <a:srgbClr val="770000"/>
                </a:solidFill>
                <a:latin typeface="Verdana"/>
                <a:ea typeface="Verdana"/>
                <a:cs typeface="Verdana"/>
                <a:sym typeface="Verdana"/>
                <a:rtl val="0"/>
              </a:rPr>
              <a:t>"0"</a:t>
            </a: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550066"/>
                </a:solidFill>
                <a:latin typeface="Verdana"/>
                <a:ea typeface="Verdana"/>
                <a:cs typeface="Verdana"/>
                <a:sym typeface="Verdana"/>
                <a:rtl val="0"/>
              </a:rPr>
              <a:t>if</a:t>
            </a:r>
            <a:r>
              <a:rPr lang="en" sz="1400" b="0" i="0" u="none" strike="noStrike" cap="none" baseline="0" dirty="0">
                <a:solidFill>
                  <a:srgbClr val="000000"/>
                </a:solidFill>
                <a:latin typeface="Verdana"/>
                <a:ea typeface="Verdana"/>
                <a:cs typeface="Verdana"/>
                <a:sym typeface="Verdana"/>
                <a:rtl val="0"/>
              </a:rPr>
              <a:t> (num &lt; </a:t>
            </a:r>
            <a:r>
              <a:rPr lang="en" sz="1400" b="0" i="0" u="none" strike="noStrike" cap="none" baseline="0" dirty="0">
                <a:solidFill>
                  <a:srgbClr val="004422"/>
                </a:solidFill>
                <a:latin typeface="Verdana"/>
                <a:ea typeface="Verdana"/>
                <a:cs typeface="Verdana"/>
                <a:sym typeface="Verdana"/>
                <a:rtl val="0"/>
              </a:rPr>
              <a:t>10</a:t>
            </a:r>
            <a:r>
              <a:rPr lang="en" sz="1400" b="0" i="0" u="none" strike="noStrike" cap="none" baseline="0" dirty="0">
                <a:solidFill>
                  <a:srgbClr val="000000"/>
                </a:solidFill>
                <a:latin typeface="Verdana"/>
                <a:ea typeface="Verdana"/>
                <a:cs typeface="Verdana"/>
                <a:sym typeface="Verdana"/>
                <a:rtl val="0"/>
              </a:rPr>
              <a:t>) {</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alert(</a:t>
            </a:r>
            <a:r>
              <a:rPr lang="en" sz="1400" b="0" i="0" u="none" strike="noStrike" cap="none" baseline="0" dirty="0">
                <a:solidFill>
                  <a:srgbClr val="770000"/>
                </a:solidFill>
                <a:latin typeface="Verdana"/>
                <a:ea typeface="Verdana"/>
                <a:cs typeface="Verdana"/>
                <a:sym typeface="Verdana"/>
                <a:rtl val="0"/>
              </a:rPr>
              <a:t>"Small"</a:t>
            </a: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t>
            </a:r>
            <a:r>
              <a:rPr lang="en" sz="1400" b="0" i="0" u="none" strike="noStrike" cap="none" baseline="0" dirty="0">
                <a:solidFill>
                  <a:srgbClr val="550066"/>
                </a:solidFill>
                <a:latin typeface="Verdana"/>
                <a:ea typeface="Verdana"/>
                <a:cs typeface="Verdana"/>
                <a:sym typeface="Verdana"/>
                <a:rtl val="0"/>
              </a:rPr>
              <a:t>else</a:t>
            </a:r>
            <a:r>
              <a:rPr lang="en" sz="1400" b="0" i="0" u="none" strike="noStrike" cap="none" baseline="0" dirty="0">
                <a:solidFill>
                  <a:srgbClr val="000000"/>
                </a:solidFill>
                <a:latin typeface="Verdana"/>
                <a:ea typeface="Verdana"/>
                <a:cs typeface="Verdana"/>
                <a:sym typeface="Verdana"/>
                <a:rtl val="0"/>
              </a:rPr>
              <a:t> </a:t>
            </a:r>
            <a:r>
              <a:rPr lang="en" sz="1400" b="0" i="0" u="none" strike="noStrike" cap="none" baseline="0" dirty="0">
                <a:solidFill>
                  <a:srgbClr val="550066"/>
                </a:solidFill>
                <a:latin typeface="Verdana"/>
                <a:ea typeface="Verdana"/>
                <a:cs typeface="Verdana"/>
                <a:sym typeface="Verdana"/>
                <a:rtl val="0"/>
              </a:rPr>
              <a:t>if</a:t>
            </a:r>
            <a:r>
              <a:rPr lang="en" sz="1400" b="0" i="0" u="none" strike="noStrike" cap="none" baseline="0" dirty="0">
                <a:solidFill>
                  <a:srgbClr val="000000"/>
                </a:solidFill>
                <a:latin typeface="Verdana"/>
                <a:ea typeface="Verdana"/>
                <a:cs typeface="Verdana"/>
                <a:sym typeface="Verdana"/>
                <a:rtl val="0"/>
              </a:rPr>
              <a:t> (num &lt; </a:t>
            </a:r>
            <a:r>
              <a:rPr lang="en" sz="1400" b="0" i="0" u="none" strike="noStrike" cap="none" baseline="0" dirty="0">
                <a:solidFill>
                  <a:srgbClr val="004422"/>
                </a:solidFill>
                <a:latin typeface="Verdana"/>
                <a:ea typeface="Verdana"/>
                <a:cs typeface="Verdana"/>
                <a:sym typeface="Verdana"/>
                <a:rtl val="0"/>
              </a:rPr>
              <a:t>100</a:t>
            </a:r>
            <a:r>
              <a:rPr lang="en" sz="1400" b="0" i="0" u="none" strike="noStrike" cap="none" baseline="0" dirty="0">
                <a:solidFill>
                  <a:srgbClr val="000000"/>
                </a:solidFill>
                <a:latin typeface="Verdana"/>
                <a:ea typeface="Verdana"/>
                <a:cs typeface="Verdana"/>
                <a:sym typeface="Verdana"/>
                <a:rtl val="0"/>
              </a:rPr>
              <a:t>) {</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alert(</a:t>
            </a:r>
            <a:r>
              <a:rPr lang="en" sz="1400" b="0" i="0" u="none" strike="noStrike" cap="none" baseline="0" dirty="0">
                <a:solidFill>
                  <a:srgbClr val="770000"/>
                </a:solidFill>
                <a:latin typeface="Verdana"/>
                <a:ea typeface="Verdana"/>
                <a:cs typeface="Verdana"/>
                <a:sym typeface="Verdana"/>
                <a:rtl val="0"/>
              </a:rPr>
              <a:t>"Medium"</a:t>
            </a: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t>
            </a:r>
            <a:r>
              <a:rPr lang="en" sz="1400" b="0" i="0" u="none" strike="noStrike" cap="none" baseline="0" dirty="0">
                <a:solidFill>
                  <a:srgbClr val="550066"/>
                </a:solidFill>
                <a:latin typeface="Verdana"/>
                <a:ea typeface="Verdana"/>
                <a:cs typeface="Verdana"/>
                <a:sym typeface="Verdana"/>
                <a:rtl val="0"/>
              </a:rPr>
              <a:t>else {</a:t>
            </a:r>
            <a:r>
              <a:rPr lang="en" sz="1400" b="0" i="0" u="none" strike="noStrike" cap="none" baseline="0" dirty="0">
                <a:solidFill>
                  <a:srgbClr val="000000"/>
                </a:solidFill>
                <a:latin typeface="Verdana"/>
                <a:ea typeface="Verdana"/>
                <a:cs typeface="Verdana"/>
                <a:sym typeface="Verdana"/>
                <a:rtl val="0"/>
              </a:rPr>
              <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alert(</a:t>
            </a:r>
            <a:r>
              <a:rPr lang="en" sz="1400" b="0" i="0" u="none" strike="noStrike" cap="none" baseline="0" dirty="0">
                <a:solidFill>
                  <a:srgbClr val="770000"/>
                </a:solidFill>
                <a:latin typeface="Verdana"/>
                <a:ea typeface="Verdana"/>
                <a:cs typeface="Verdana"/>
                <a:sym typeface="Verdana"/>
                <a:rtl val="0"/>
              </a:rPr>
              <a:t>"Large"</a:t>
            </a:r>
            <a:r>
              <a:rPr lang="en" sz="1400" b="0" i="0" u="none" strike="noStrike" cap="none" baseline="0" dirty="0">
                <a:solidFill>
                  <a:srgbClr val="000000"/>
                </a:solidFill>
                <a:latin typeface="Verdana"/>
                <a:ea typeface="Verdana"/>
                <a:cs typeface="Verdana"/>
                <a:sym typeface="Verdana"/>
                <a:rtl val="0"/>
              </a:rPr>
              <a:t>);</a:t>
            </a:r>
          </a:p>
          <a:p>
            <a:pPr marL="0" marR="0" lvl="0" indent="0" algn="l" rtl="0">
              <a:lnSpc>
                <a:spcPct val="135000"/>
              </a:lnSpc>
              <a:spcBef>
                <a:spcPts val="0"/>
              </a:spcBef>
              <a:spcAft>
                <a:spcPts val="0"/>
              </a:spcAft>
              <a:buClr>
                <a:schemeClr val="dk1"/>
              </a:buClr>
              <a:buSzPct val="25000"/>
              <a:buFont typeface="Consolas"/>
              <a:buNone/>
            </a:pPr>
            <a:r>
              <a:rPr lang="en" sz="1800" b="0" i="0" u="none" strike="noStrike" cap="none" baseline="0" dirty="0">
                <a:solidFill>
                  <a:schemeClr val="dk1"/>
                </a:solidFill>
                <a:latin typeface="Consolas"/>
                <a:ea typeface="Consolas"/>
                <a:cs typeface="Consolas"/>
                <a:sym typeface="Consolas"/>
                <a:rtl val="0"/>
              </a:rPr>
              <a: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108" name="Shape 10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chemeClr val="dk1"/>
                </a:solidFill>
                <a:latin typeface="Calibri"/>
                <a:ea typeface="Calibri"/>
                <a:cs typeface="Calibri"/>
                <a:sym typeface="Calibri"/>
                <a:rtl val="0"/>
              </a:rPr>
              <a:t>Assign 2 integers to variables</a:t>
            </a:r>
            <a:r>
              <a:rPr lang="en" sz="1800" b="0" i="0" u="none" strike="noStrike" cap="none" baseline="0" dirty="0" smtClean="0">
                <a:solidFill>
                  <a:schemeClr val="dk1"/>
                </a:solidFill>
                <a:latin typeface="Calibri"/>
                <a:ea typeface="Calibri"/>
                <a:cs typeface="Calibri"/>
                <a:sym typeface="Calibri"/>
                <a:rtl val="0"/>
              </a:rPr>
              <a:t>.</a:t>
            </a:r>
            <a:r>
              <a:rPr lang="en-US" sz="1800" b="0" i="0" u="none" strike="noStrike" cap="none" baseline="0" dirty="0" smtClean="0">
                <a:solidFill>
                  <a:schemeClr val="dk1"/>
                </a:solidFill>
                <a:latin typeface="Calibri"/>
                <a:ea typeface="Calibri"/>
                <a:cs typeface="Calibri"/>
                <a:sym typeface="Calibri"/>
                <a:rtl val="0"/>
              </a:rPr>
              <a:t> Call them</a:t>
            </a:r>
            <a:r>
              <a:rPr lang="en-US" sz="1800" b="0" i="0" u="none" strike="noStrike" cap="none" dirty="0" smtClean="0">
                <a:solidFill>
                  <a:schemeClr val="dk1"/>
                </a:solidFill>
                <a:latin typeface="Calibri"/>
                <a:ea typeface="Calibri"/>
                <a:cs typeface="Calibri"/>
                <a:sym typeface="Calibri"/>
                <a:rtl val="0"/>
              </a:rPr>
              <a:t> x and y.</a:t>
            </a:r>
            <a:r>
              <a:rPr lang="en" sz="1800" b="0" i="0" u="none" strike="noStrike" cap="none" baseline="0" dirty="0" smtClean="0">
                <a:solidFill>
                  <a:schemeClr val="dk1"/>
                </a:solidFill>
                <a:latin typeface="Calibri"/>
                <a:ea typeface="Calibri"/>
                <a:cs typeface="Calibri"/>
                <a:sym typeface="Calibri"/>
                <a:rtl val="0"/>
              </a:rPr>
              <a:t> </a:t>
            </a:r>
            <a:r>
              <a:rPr lang="en" sz="1800" b="0" i="0" u="none" strike="noStrike" cap="none" baseline="0" dirty="0">
                <a:solidFill>
                  <a:schemeClr val="dk1"/>
                </a:solidFill>
                <a:latin typeface="Calibri"/>
                <a:ea typeface="Calibri"/>
                <a:cs typeface="Calibri"/>
                <a:sym typeface="Calibri"/>
                <a:rtl val="0"/>
              </a:rPr>
              <a:t>Write if/then/else statement to output (to console) text if:</a:t>
            </a:r>
          </a:p>
          <a:p>
            <a:pPr marL="0" marR="0" lvl="0" indent="0" algn="l" rtl="0">
              <a:lnSpc>
                <a:spcPct val="100000"/>
              </a:lnSpc>
              <a:spcBef>
                <a:spcPts val="0"/>
              </a:spcBef>
              <a:spcAft>
                <a:spcPts val="0"/>
              </a:spcAft>
              <a:buClr>
                <a:schemeClr val="dk1"/>
              </a:buClr>
              <a:buFont typeface="Arial"/>
              <a:buNone/>
            </a:pPr>
            <a:endParaRPr sz="1800" b="0" i="0" u="none" strike="noStrike" cap="none" baseline="0" dirty="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Arial"/>
              <a:buChar char="●"/>
            </a:pPr>
            <a:r>
              <a:rPr lang="en-US" sz="1800" b="0" i="0" u="none" strike="noStrike" cap="none" baseline="0" dirty="0" smtClean="0">
                <a:solidFill>
                  <a:schemeClr val="dk1"/>
                </a:solidFill>
                <a:latin typeface="Calibri"/>
                <a:ea typeface="Calibri"/>
                <a:cs typeface="Calibri"/>
                <a:sym typeface="Calibri"/>
                <a:rtl val="0"/>
              </a:rPr>
              <a:t>x</a:t>
            </a:r>
            <a:r>
              <a:rPr lang="en" sz="1800" b="0" i="0" u="none" strike="noStrike" cap="none" baseline="0" dirty="0" smtClean="0">
                <a:solidFill>
                  <a:schemeClr val="dk1"/>
                </a:solidFill>
                <a:latin typeface="Calibri"/>
                <a:ea typeface="Calibri"/>
                <a:cs typeface="Calibri"/>
                <a:sym typeface="Calibri"/>
                <a:rtl val="0"/>
              </a:rPr>
              <a:t> </a:t>
            </a:r>
            <a:r>
              <a:rPr lang="en" sz="1800" b="0" i="0" u="none" strike="noStrike" cap="none" baseline="0" dirty="0">
                <a:solidFill>
                  <a:schemeClr val="dk1"/>
                </a:solidFill>
                <a:latin typeface="Calibri"/>
                <a:ea typeface="Calibri"/>
                <a:cs typeface="Calibri"/>
                <a:sym typeface="Calibri"/>
                <a:rtl val="0"/>
              </a:rPr>
              <a:t>is less than </a:t>
            </a:r>
            <a:r>
              <a:rPr lang="en-US" sz="1800" b="0" i="0" u="none" strike="noStrike" cap="none" baseline="0" dirty="0" smtClean="0">
                <a:solidFill>
                  <a:schemeClr val="dk1"/>
                </a:solidFill>
                <a:latin typeface="Calibri"/>
                <a:ea typeface="Calibri"/>
                <a:cs typeface="Calibri"/>
                <a:sym typeface="Calibri"/>
                <a:rtl val="0"/>
              </a:rPr>
              <a:t>y</a:t>
            </a:r>
            <a:endParaRPr lang="en" sz="1800" b="0" i="0" u="none" strike="noStrike" cap="none" baseline="0" dirty="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Arial"/>
              <a:buChar char="●"/>
            </a:pPr>
            <a:r>
              <a:rPr lang="en-US" sz="1800" b="0" i="0" u="none" strike="noStrike" cap="none" baseline="0" dirty="0" smtClean="0">
                <a:solidFill>
                  <a:schemeClr val="dk1"/>
                </a:solidFill>
                <a:latin typeface="Calibri"/>
                <a:ea typeface="Calibri"/>
                <a:cs typeface="Calibri"/>
                <a:sym typeface="Calibri"/>
                <a:rtl val="0"/>
              </a:rPr>
              <a:t>x</a:t>
            </a:r>
            <a:r>
              <a:rPr lang="en" sz="1800" b="0" i="0" u="none" strike="noStrike" cap="none" baseline="0" dirty="0" smtClean="0">
                <a:solidFill>
                  <a:schemeClr val="dk1"/>
                </a:solidFill>
                <a:latin typeface="Calibri"/>
                <a:ea typeface="Calibri"/>
                <a:cs typeface="Calibri"/>
                <a:sym typeface="Calibri"/>
                <a:rtl val="0"/>
              </a:rPr>
              <a:t> </a:t>
            </a:r>
            <a:r>
              <a:rPr lang="en" sz="1800" b="0" i="0" u="none" strike="noStrike" cap="none" baseline="0" dirty="0">
                <a:solidFill>
                  <a:schemeClr val="dk1"/>
                </a:solidFill>
                <a:latin typeface="Calibri"/>
                <a:ea typeface="Calibri"/>
                <a:cs typeface="Calibri"/>
                <a:sym typeface="Calibri"/>
                <a:rtl val="0"/>
              </a:rPr>
              <a:t>is greater than </a:t>
            </a:r>
            <a:r>
              <a:rPr lang="en-US" sz="1800" b="0" i="0" u="none" strike="noStrike" cap="none" baseline="0" dirty="0" smtClean="0">
                <a:solidFill>
                  <a:schemeClr val="dk1"/>
                </a:solidFill>
                <a:latin typeface="Calibri"/>
                <a:ea typeface="Calibri"/>
                <a:cs typeface="Calibri"/>
                <a:sym typeface="Calibri"/>
                <a:rtl val="0"/>
              </a:rPr>
              <a:t>y</a:t>
            </a:r>
            <a:endParaRPr lang="en" sz="1800" b="0" i="0" u="none" strike="noStrike" cap="none" baseline="0" dirty="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Arial"/>
              <a:buChar char="●"/>
            </a:pPr>
            <a:r>
              <a:rPr lang="en-US" sz="1800" b="0" i="0" u="none" strike="noStrike" cap="none" baseline="0" dirty="0" smtClean="0">
                <a:solidFill>
                  <a:schemeClr val="dk1"/>
                </a:solidFill>
                <a:latin typeface="Calibri"/>
                <a:ea typeface="Calibri"/>
                <a:cs typeface="Calibri"/>
                <a:sym typeface="Calibri"/>
                <a:rtl val="0"/>
              </a:rPr>
              <a:t>x</a:t>
            </a:r>
            <a:r>
              <a:rPr lang="en" sz="1800" b="0" i="0" u="none" strike="noStrike" cap="none" baseline="0" dirty="0" smtClean="0">
                <a:solidFill>
                  <a:schemeClr val="dk1"/>
                </a:solidFill>
                <a:latin typeface="Calibri"/>
                <a:ea typeface="Calibri"/>
                <a:cs typeface="Calibri"/>
                <a:sym typeface="Calibri"/>
                <a:rtl val="0"/>
              </a:rPr>
              <a:t> </a:t>
            </a:r>
            <a:r>
              <a:rPr lang="en" sz="1800" b="0" i="0" u="none" strike="noStrike" cap="none" baseline="0" dirty="0">
                <a:solidFill>
                  <a:schemeClr val="dk1"/>
                </a:solidFill>
                <a:latin typeface="Calibri"/>
                <a:ea typeface="Calibri"/>
                <a:cs typeface="Calibri"/>
                <a:sym typeface="Calibri"/>
                <a:rtl val="0"/>
              </a:rPr>
              <a:t>is = to </a:t>
            </a:r>
            <a:r>
              <a:rPr lang="en-US" sz="1800" dirty="0">
                <a:solidFill>
                  <a:schemeClr val="dk1"/>
                </a:solidFill>
                <a:latin typeface="Calibri"/>
                <a:ea typeface="Calibri"/>
                <a:cs typeface="Calibri"/>
                <a:sym typeface="Calibri"/>
              </a:rPr>
              <a:t>y</a:t>
            </a:r>
            <a:endParaRPr lang="en-US" sz="1800" b="0" i="0" u="none" strike="noStrike" cap="none" baseline="0" dirty="0" smtClean="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Arial"/>
              <a:buChar char="●"/>
            </a:pPr>
            <a:r>
              <a:rPr lang="en-US" sz="1800" dirty="0" smtClean="0">
                <a:solidFill>
                  <a:schemeClr val="dk1"/>
                </a:solidFill>
                <a:latin typeface="Calibri"/>
                <a:ea typeface="Calibri"/>
                <a:cs typeface="Calibri"/>
                <a:sym typeface="Calibri"/>
              </a:rPr>
              <a:t>Hint: == is for comparison, = is for assignment (class 1)</a:t>
            </a:r>
            <a:endParaRPr lang="en" sz="18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18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chemeClr val="dk1"/>
                </a:solidFill>
                <a:latin typeface="Calibri"/>
                <a:ea typeface="Calibri"/>
                <a:cs typeface="Calibri"/>
                <a:sym typeface="Calibri"/>
                <a:rtl val="0"/>
              </a:rPr>
              <a:t>Change the value of the variables in order to see your results change.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while… loop</a:t>
            </a:r>
          </a:p>
        </p:txBody>
      </p:sp>
      <p:sp>
        <p:nvSpPr>
          <p:cNvPr id="114" name="Shape 11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dirty="0">
                <a:solidFill>
                  <a:srgbClr val="550066"/>
                </a:solidFill>
                <a:latin typeface="Verdana"/>
                <a:ea typeface="Verdana"/>
                <a:cs typeface="Verdana"/>
                <a:sym typeface="Verdana"/>
                <a:rtl val="0"/>
              </a:rPr>
              <a:t>var</a:t>
            </a:r>
            <a:r>
              <a:rPr lang="en" sz="1400" b="0" i="0" u="none" strike="noStrike" cap="none" baseline="0" dirty="0">
                <a:solidFill>
                  <a:srgbClr val="000000"/>
                </a:solidFill>
                <a:latin typeface="Verdana"/>
                <a:ea typeface="Verdana"/>
                <a:cs typeface="Verdana"/>
                <a:sym typeface="Verdana"/>
                <a:rtl val="0"/>
              </a:rPr>
              <a:t> number = </a:t>
            </a:r>
            <a:r>
              <a:rPr lang="en" sz="1400" b="0" i="0" u="none" strike="noStrike" cap="none" baseline="0" dirty="0">
                <a:solidFill>
                  <a:srgbClr val="004422"/>
                </a:solidFill>
                <a:latin typeface="Verdana"/>
                <a:ea typeface="Verdana"/>
                <a:cs typeface="Verdana"/>
                <a:sym typeface="Verdana"/>
                <a:rtl val="0"/>
              </a:rPr>
              <a:t>0</a:t>
            </a: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550066"/>
                </a:solidFill>
                <a:latin typeface="Verdana"/>
                <a:ea typeface="Verdana"/>
                <a:cs typeface="Verdana"/>
                <a:sym typeface="Verdana"/>
                <a:rtl val="0"/>
              </a:rPr>
              <a:t>while</a:t>
            </a:r>
            <a:r>
              <a:rPr lang="en" sz="1400" b="0" i="0" u="none" strike="noStrike" cap="none" baseline="0" dirty="0">
                <a:solidFill>
                  <a:srgbClr val="000000"/>
                </a:solidFill>
                <a:latin typeface="Verdana"/>
                <a:ea typeface="Verdana"/>
                <a:cs typeface="Verdana"/>
                <a:sym typeface="Verdana"/>
                <a:rtl val="0"/>
              </a:rPr>
              <a:t> (number &lt;= </a:t>
            </a:r>
            <a:r>
              <a:rPr lang="en" sz="1400" b="0" i="0" u="none" strike="noStrike" cap="none" baseline="0" dirty="0">
                <a:solidFill>
                  <a:srgbClr val="004422"/>
                </a:solidFill>
                <a:latin typeface="Verdana"/>
                <a:ea typeface="Verdana"/>
                <a:cs typeface="Verdana"/>
                <a:sym typeface="Verdana"/>
                <a:rtl val="0"/>
              </a:rPr>
              <a:t>12</a:t>
            </a:r>
            <a:r>
              <a:rPr lang="en" sz="1400" b="0" i="0" u="none" strike="noStrike" cap="none" baseline="0" dirty="0">
                <a:solidFill>
                  <a:srgbClr val="000000"/>
                </a:solidFill>
                <a:latin typeface="Verdana"/>
                <a:ea typeface="Verdana"/>
                <a:cs typeface="Verdana"/>
                <a:sym typeface="Verdana"/>
                <a:rtl val="0"/>
              </a:rPr>
              <a:t>) {</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console.log(number);</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  number = number + </a:t>
            </a:r>
            <a:r>
              <a:rPr lang="en" sz="1400" b="0" i="0" u="none" strike="noStrike" cap="none" baseline="0" dirty="0">
                <a:solidFill>
                  <a:srgbClr val="004422"/>
                </a:solidFill>
                <a:latin typeface="Verdana"/>
                <a:ea typeface="Verdana"/>
                <a:cs typeface="Verdana"/>
                <a:sym typeface="Verdana"/>
                <a:rtl val="0"/>
              </a:rPr>
              <a:t>2</a:t>
            </a: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r>
              <a:rPr lang="en" sz="1400" b="0" i="0" u="none" strike="noStrike" cap="none" baseline="0" dirty="0">
                <a:solidFill>
                  <a:srgbClr val="000000"/>
                </a:solidFill>
                <a:latin typeface="Verdana"/>
                <a:ea typeface="Verdana"/>
                <a:cs typeface="Verdana"/>
                <a:sym typeface="Verdana"/>
                <a:rtl val="0"/>
              </a:rPr>
              <a:t>}</a:t>
            </a:r>
            <a:br>
              <a:rPr lang="en" sz="1400" b="0" i="0" u="none" strike="noStrike" cap="none" baseline="0" dirty="0">
                <a:solidFill>
                  <a:srgbClr val="000000"/>
                </a:solidFill>
                <a:latin typeface="Verdana"/>
                <a:ea typeface="Verdana"/>
                <a:cs typeface="Verdana"/>
                <a:sym typeface="Verdana"/>
                <a:rtl val="0"/>
              </a:rPr>
            </a:br>
            <a:endParaRPr lang="en" sz="1400" b="0" i="0" u="none" strike="noStrike" cap="none" baseline="0" dirty="0">
              <a:solidFill>
                <a:srgbClr val="000000"/>
              </a:solidFill>
              <a:latin typeface="Verdana"/>
              <a:ea typeface="Verdana"/>
              <a:cs typeface="Verdana"/>
              <a:sym typeface="Verdana"/>
              <a:rtl val="0"/>
            </a:endParaRPr>
          </a:p>
          <a:p>
            <a:pPr marL="0" marR="0" lvl="0" indent="0" algn="l" rtl="0">
              <a:lnSpc>
                <a:spcPct val="145000"/>
              </a:lnSpc>
              <a:spcBef>
                <a:spcPts val="0"/>
              </a:spcBef>
              <a:spcAft>
                <a:spcPts val="0"/>
              </a:spcAft>
              <a:buClr>
                <a:schemeClr val="dk1"/>
              </a:buClr>
              <a:buSzPct val="25000"/>
              <a:buFont typeface="Calibri"/>
              <a:buNone/>
            </a:pPr>
            <a:r>
              <a:rPr lang="en" sz="1800" b="0" i="0" u="none" strike="noStrike" cap="none" baseline="0" dirty="0">
                <a:solidFill>
                  <a:srgbClr val="000000"/>
                </a:solidFill>
                <a:latin typeface="Calibri"/>
                <a:ea typeface="Calibri"/>
                <a:cs typeface="Calibri"/>
                <a:sym typeface="Calibri"/>
                <a:rtl val="0"/>
              </a:rPr>
              <a:t>A statement starting with the keyword while creates a loop. The word </a:t>
            </a:r>
            <a:r>
              <a:rPr lang="en" sz="1800" b="1" i="0" u="sng" strike="noStrike" cap="none" baseline="0" dirty="0">
                <a:solidFill>
                  <a:srgbClr val="000000"/>
                </a:solidFill>
                <a:latin typeface="Calibri"/>
                <a:ea typeface="Calibri"/>
                <a:cs typeface="Calibri"/>
                <a:sym typeface="Calibri"/>
                <a:rtl val="0"/>
              </a:rPr>
              <a:t>while</a:t>
            </a:r>
            <a:r>
              <a:rPr lang="en" sz="1800" b="0" i="0" u="none" strike="noStrike" cap="none" baseline="0" dirty="0">
                <a:solidFill>
                  <a:srgbClr val="000000"/>
                </a:solidFill>
                <a:latin typeface="Calibri"/>
                <a:ea typeface="Calibri"/>
                <a:cs typeface="Calibri"/>
                <a:sym typeface="Calibri"/>
                <a:rtl val="0"/>
              </a:rPr>
              <a:t> is followed by an expression in parentheses and then a statement, much </a:t>
            </a:r>
            <a:r>
              <a:rPr lang="en" sz="1800" b="0" i="0" u="none" strike="noStrike" cap="none" baseline="0" dirty="0" smtClean="0">
                <a:solidFill>
                  <a:srgbClr val="000000"/>
                </a:solidFill>
                <a:latin typeface="Calibri"/>
                <a:ea typeface="Calibri"/>
                <a:cs typeface="Calibri"/>
                <a:sym typeface="Calibri"/>
                <a:rtl val="0"/>
              </a:rPr>
              <a:t>like</a:t>
            </a:r>
            <a:r>
              <a:rPr lang="en-US" sz="1800" b="0" i="0" u="none" strike="noStrike" cap="none" baseline="0" dirty="0" smtClean="0">
                <a:solidFill>
                  <a:srgbClr val="000000"/>
                </a:solidFill>
                <a:latin typeface="Calibri"/>
                <a:ea typeface="Calibri"/>
                <a:cs typeface="Calibri"/>
                <a:sym typeface="Calibri"/>
                <a:rtl val="0"/>
              </a:rPr>
              <a:t> </a:t>
            </a:r>
            <a:r>
              <a:rPr lang="en" sz="1800" b="0" i="0" u="none" strike="noStrike" cap="none" baseline="0" dirty="0" smtClean="0">
                <a:solidFill>
                  <a:srgbClr val="000000"/>
                </a:solidFill>
                <a:latin typeface="Calibri"/>
                <a:ea typeface="Calibri"/>
                <a:cs typeface="Calibri"/>
                <a:sym typeface="Calibri"/>
                <a:rtl val="0"/>
              </a:rPr>
              <a:t>if</a:t>
            </a:r>
            <a:r>
              <a:rPr lang="en" sz="1800" b="0" i="0" u="none" strike="noStrike" cap="none" baseline="0" dirty="0">
                <a:solidFill>
                  <a:srgbClr val="000000"/>
                </a:solidFill>
                <a:latin typeface="Calibri"/>
                <a:ea typeface="Calibri"/>
                <a:cs typeface="Calibri"/>
                <a:sym typeface="Calibri"/>
                <a:rtl val="0"/>
              </a:rPr>
              <a:t>. The loop executes that statement as long as the expression produces a value that is true when converted </a:t>
            </a:r>
          </a:p>
          <a:p>
            <a:pPr marL="0" marR="0" lvl="0" indent="0" algn="l" rtl="0">
              <a:lnSpc>
                <a:spcPct val="145000"/>
              </a:lnSpc>
              <a:spcBef>
                <a:spcPts val="0"/>
              </a:spcBef>
              <a:spcAft>
                <a:spcPts val="0"/>
              </a:spcAft>
              <a:buClr>
                <a:schemeClr val="dk1"/>
              </a:buClr>
              <a:buSzPct val="25000"/>
              <a:buFont typeface="Calibri"/>
              <a:buNone/>
            </a:pPr>
            <a:r>
              <a:rPr lang="en" sz="1800" b="0" i="0" u="none" strike="noStrike" cap="none" baseline="0" dirty="0">
                <a:solidFill>
                  <a:srgbClr val="000000"/>
                </a:solidFill>
                <a:latin typeface="Calibri"/>
                <a:ea typeface="Calibri"/>
                <a:cs typeface="Calibri"/>
                <a:sym typeface="Calibri"/>
                <a:rtl val="0"/>
              </a:rPr>
              <a:t>to Boolean type.</a:t>
            </a:r>
          </a:p>
          <a:p>
            <a:pPr marL="0" marR="0" lvl="0" indent="0" algn="l" rtl="0">
              <a:lnSpc>
                <a:spcPct val="100000"/>
              </a:lnSpc>
              <a:spcBef>
                <a:spcPts val="0"/>
              </a:spcBef>
              <a:spcAft>
                <a:spcPts val="0"/>
              </a:spcAft>
              <a:buClr>
                <a:schemeClr val="dk1"/>
              </a:buClr>
              <a:buFont typeface="Arial"/>
              <a:buNone/>
            </a:pPr>
            <a:endParaRPr sz="3000" b="0" i="0" u="none" strike="noStrike" cap="none" baseline="0" dirty="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120" name="Shape 12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A paint brush costs $3. Display the price for paint brushes up to 100 paint brushes in increments of 10, starting with quantity of 0. Use a “while” loop.</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for … loop</a:t>
            </a:r>
          </a:p>
        </p:txBody>
      </p:sp>
      <p:sp>
        <p:nvSpPr>
          <p:cNvPr id="126" name="Shape 12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a:solidFill>
                  <a:srgbClr val="550066"/>
                </a:solidFill>
                <a:latin typeface="Verdana"/>
                <a:ea typeface="Verdana"/>
                <a:cs typeface="Verdana"/>
                <a:sym typeface="Verdana"/>
                <a:rtl val="0"/>
              </a:rPr>
              <a:t>for</a:t>
            </a:r>
            <a:r>
              <a:rPr lang="en" sz="1400" b="0" i="0" u="none" strike="noStrike" cap="none" baseline="0">
                <a:solidFill>
                  <a:srgbClr val="000000"/>
                </a:solidFill>
                <a:latin typeface="Verdana"/>
                <a:ea typeface="Verdana"/>
                <a:cs typeface="Verdana"/>
                <a:sym typeface="Verdana"/>
                <a:rtl val="0"/>
              </a:rPr>
              <a:t> (number = </a:t>
            </a:r>
            <a:r>
              <a:rPr lang="en" sz="1400" b="0" i="0" u="none" strike="noStrike" cap="none" baseline="0">
                <a:solidFill>
                  <a:srgbClr val="004422"/>
                </a:solidFill>
                <a:latin typeface="Verdana"/>
                <a:ea typeface="Verdana"/>
                <a:cs typeface="Verdana"/>
                <a:sym typeface="Verdana"/>
                <a:rtl val="0"/>
              </a:rPr>
              <a:t>0</a:t>
            </a:r>
            <a:r>
              <a:rPr lang="en" sz="1400" b="0" i="0" u="none" strike="noStrike" cap="none" baseline="0">
                <a:solidFill>
                  <a:srgbClr val="000000"/>
                </a:solidFill>
                <a:latin typeface="Verdana"/>
                <a:ea typeface="Verdana"/>
                <a:cs typeface="Verdana"/>
                <a:sym typeface="Verdana"/>
                <a:rtl val="0"/>
              </a:rPr>
              <a:t>; number &lt;= </a:t>
            </a:r>
            <a:r>
              <a:rPr lang="en" sz="1400" b="0" i="0" u="none" strike="noStrike" cap="none" baseline="0">
                <a:solidFill>
                  <a:srgbClr val="004422"/>
                </a:solidFill>
                <a:latin typeface="Verdana"/>
                <a:ea typeface="Verdana"/>
                <a:cs typeface="Verdana"/>
                <a:sym typeface="Verdana"/>
                <a:rtl val="0"/>
              </a:rPr>
              <a:t>12</a:t>
            </a:r>
            <a:r>
              <a:rPr lang="en" sz="1400" b="0" i="0" u="none" strike="noStrike" cap="none" baseline="0">
                <a:solidFill>
                  <a:srgbClr val="000000"/>
                </a:solidFill>
                <a:latin typeface="Verdana"/>
                <a:ea typeface="Verdana"/>
                <a:cs typeface="Verdana"/>
                <a:sym typeface="Verdana"/>
                <a:rtl val="0"/>
              </a:rPr>
              <a:t>; number = number + </a:t>
            </a:r>
            <a:r>
              <a:rPr lang="en" sz="1400" b="0" i="0" u="none" strike="noStrike" cap="none" baseline="0">
                <a:solidFill>
                  <a:srgbClr val="004422"/>
                </a:solidFill>
                <a:latin typeface="Verdana"/>
                <a:ea typeface="Verdana"/>
                <a:cs typeface="Verdana"/>
                <a:sym typeface="Verdana"/>
                <a:rtl val="0"/>
              </a:rPr>
              <a:t>2</a:t>
            </a:r>
            <a:r>
              <a:rPr lang="en" sz="1400" b="0" i="0" u="none" strike="noStrike" cap="none" baseline="0">
                <a:solidFill>
                  <a:srgbClr val="000000"/>
                </a:solidFill>
                <a:latin typeface="Verdana"/>
                <a:ea typeface="Verdana"/>
                <a:cs typeface="Verdana"/>
                <a:sym typeface="Verdana"/>
                <a:rtl val="0"/>
              </a:rPr>
              <a:t>) {</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  console.log(number);</a:t>
            </a:r>
          </a:p>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a:solidFill>
                  <a:srgbClr val="000000"/>
                </a:solidFill>
                <a:latin typeface="Verdana"/>
                <a:ea typeface="Verdana"/>
                <a:cs typeface="Verdana"/>
                <a:sym typeface="Verdana"/>
                <a:rtl val="0"/>
              </a:rPr>
              <a:t>}</a:t>
            </a:r>
            <a:br>
              <a:rPr lang="en" sz="1400" b="0" i="0" u="none" strike="noStrike" cap="none" baseline="0">
                <a:solidFill>
                  <a:srgbClr val="000000"/>
                </a:solidFill>
                <a:latin typeface="Verdana"/>
                <a:ea typeface="Verdana"/>
                <a:cs typeface="Verdana"/>
                <a:sym typeface="Verdana"/>
                <a:rtl val="0"/>
              </a:rPr>
            </a:br>
            <a:endParaRPr lang="en" sz="1400" b="0" i="0" u="none" strike="noStrike" cap="none" baseline="0">
              <a:solidFill>
                <a:srgbClr val="000000"/>
              </a:solidFill>
              <a:latin typeface="Verdana"/>
              <a:ea typeface="Verdana"/>
              <a:cs typeface="Verdana"/>
              <a:sym typeface="Verdana"/>
              <a:rtl val="0"/>
            </a:endParaRP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This program is exactly equivalent to the </a:t>
            </a:r>
            <a:r>
              <a:rPr lang="en" sz="1800" b="0" i="0" u="sng" strike="noStrike" cap="none" baseline="0">
                <a:solidFill>
                  <a:schemeClr val="hlink"/>
                </a:solidFill>
                <a:latin typeface="Calibri"/>
                <a:ea typeface="Calibri"/>
                <a:cs typeface="Calibri"/>
                <a:sym typeface="Calibri"/>
                <a:hlinkClick r:id="rId3"/>
                <a:rtl val="0"/>
              </a:rPr>
              <a:t>earlier</a:t>
            </a:r>
            <a:r>
              <a:rPr lang="en" sz="1800" b="0" i="0" u="none" strike="noStrike" cap="none" baseline="0">
                <a:solidFill>
                  <a:srgbClr val="000000"/>
                </a:solidFill>
                <a:latin typeface="Calibri"/>
                <a:ea typeface="Calibri"/>
                <a:cs typeface="Calibri"/>
                <a:sym typeface="Calibri"/>
                <a:rtl val="0"/>
              </a:rPr>
              <a:t> even-number-printing example. The </a:t>
            </a: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only change is that all the statements that are related to the “state” of the loop are now grouped together. The parentheses after a for keyword must contain two semicolons. </a:t>
            </a: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The part before the first semicolon </a:t>
            </a:r>
            <a:r>
              <a:rPr lang="en" sz="1800" b="0" i="1" u="none" strike="noStrike" cap="none" baseline="0">
                <a:solidFill>
                  <a:srgbClr val="000000"/>
                </a:solidFill>
                <a:latin typeface="Calibri"/>
                <a:ea typeface="Calibri"/>
                <a:cs typeface="Calibri"/>
                <a:sym typeface="Calibri"/>
                <a:rtl val="0"/>
              </a:rPr>
              <a:t>initializes</a:t>
            </a:r>
            <a:r>
              <a:rPr lang="en" sz="1800" b="0" i="0" u="none" strike="noStrike" cap="none" baseline="0">
                <a:solidFill>
                  <a:srgbClr val="000000"/>
                </a:solidFill>
                <a:latin typeface="Calibri"/>
                <a:ea typeface="Calibri"/>
                <a:cs typeface="Calibri"/>
                <a:sym typeface="Calibri"/>
                <a:rtl val="0"/>
              </a:rPr>
              <a:t> the loop, usually by defining a variable. </a:t>
            </a: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The second part is the expression that </a:t>
            </a:r>
            <a:r>
              <a:rPr lang="en" sz="1800" b="0" i="1" u="none" strike="noStrike" cap="none" baseline="0">
                <a:solidFill>
                  <a:srgbClr val="000000"/>
                </a:solidFill>
                <a:latin typeface="Calibri"/>
                <a:ea typeface="Calibri"/>
                <a:cs typeface="Calibri"/>
                <a:sym typeface="Calibri"/>
                <a:rtl val="0"/>
              </a:rPr>
              <a:t>checks</a:t>
            </a:r>
            <a:r>
              <a:rPr lang="en" sz="1800" b="0" i="0" u="none" strike="noStrike" cap="none" baseline="0">
                <a:solidFill>
                  <a:srgbClr val="000000"/>
                </a:solidFill>
                <a:latin typeface="Calibri"/>
                <a:ea typeface="Calibri"/>
                <a:cs typeface="Calibri"/>
                <a:sym typeface="Calibri"/>
                <a:rtl val="0"/>
              </a:rPr>
              <a:t> whether the loop must continue. The </a:t>
            </a: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final part </a:t>
            </a:r>
            <a:r>
              <a:rPr lang="en" sz="1800" b="0" i="1" u="none" strike="noStrike" cap="none" baseline="0">
                <a:solidFill>
                  <a:srgbClr val="000000"/>
                </a:solidFill>
                <a:latin typeface="Calibri"/>
                <a:ea typeface="Calibri"/>
                <a:cs typeface="Calibri"/>
                <a:sym typeface="Calibri"/>
                <a:rtl val="0"/>
              </a:rPr>
              <a:t>updates</a:t>
            </a:r>
            <a:r>
              <a:rPr lang="en" sz="1800" b="0" i="0" u="none" strike="noStrike" cap="none" baseline="0">
                <a:solidFill>
                  <a:srgbClr val="000000"/>
                </a:solidFill>
                <a:latin typeface="Calibri"/>
                <a:ea typeface="Calibri"/>
                <a:cs typeface="Calibri"/>
                <a:sym typeface="Calibri"/>
                <a:rtl val="0"/>
              </a:rPr>
              <a:t> the state of the loop after every iteration. In most cases, this is s</a:t>
            </a:r>
          </a:p>
          <a:p>
            <a:pPr marL="0" marR="0" lvl="0" indent="0" algn="l" rtl="0">
              <a:lnSpc>
                <a:spcPct val="13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horter and clearer than a while construct.</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132" name="Shape 13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Using a “for loop”, display a list of numbers using the range 1 through 20. Format in HTML and be sure to use a &lt;br&gt; after each displayed number.</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Things you will need to do/understand:</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How to write a for loop</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Concatenate text using +</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rgbClr val="000000"/>
                </a:solidFill>
                <a:latin typeface="Calibri"/>
                <a:ea typeface="Calibri"/>
                <a:cs typeface="Calibri"/>
                <a:sym typeface="Calibri"/>
                <a:rtl val="0"/>
              </a:rPr>
              <a:t>Use document.write();</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switch … case</a:t>
            </a:r>
          </a:p>
        </p:txBody>
      </p:sp>
      <p:sp>
        <p:nvSpPr>
          <p:cNvPr id="138" name="Shape 13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35000"/>
              </a:lnSpc>
              <a:spcBef>
                <a:spcPts val="0"/>
              </a:spcBef>
              <a:spcAft>
                <a:spcPts val="0"/>
              </a:spcAft>
              <a:buClr>
                <a:schemeClr val="dk1"/>
              </a:buClr>
              <a:buSzPct val="25000"/>
              <a:buFont typeface="Consolas"/>
              <a:buNone/>
            </a:pPr>
            <a:r>
              <a:rPr lang="en" sz="1400" b="0" i="0" u="none" strike="noStrike" cap="none" baseline="0">
                <a:solidFill>
                  <a:srgbClr val="550066"/>
                </a:solidFill>
                <a:latin typeface="Consolas"/>
                <a:ea typeface="Consolas"/>
                <a:cs typeface="Consolas"/>
                <a:sym typeface="Consolas"/>
                <a:rtl val="0"/>
              </a:rPr>
              <a:t>switch</a:t>
            </a:r>
            <a:r>
              <a:rPr lang="en" sz="1400" b="0" i="0" u="none" strike="noStrike" cap="none" baseline="0">
                <a:solidFill>
                  <a:srgbClr val="000000"/>
                </a:solidFill>
                <a:latin typeface="Consolas"/>
                <a:ea typeface="Consolas"/>
                <a:cs typeface="Consolas"/>
                <a:sym typeface="Consolas"/>
                <a:rtl val="0"/>
              </a:rPr>
              <a:t> (prompt(</a:t>
            </a:r>
            <a:r>
              <a:rPr lang="en" sz="1400" b="0" i="0" u="none" strike="noStrike" cap="none" baseline="0">
                <a:solidFill>
                  <a:srgbClr val="770000"/>
                </a:solidFill>
                <a:latin typeface="Consolas"/>
                <a:ea typeface="Consolas"/>
                <a:cs typeface="Consolas"/>
                <a:sym typeface="Consolas"/>
                <a:rtl val="0"/>
              </a:rPr>
              <a:t>"What is the weather like?"</a:t>
            </a:r>
            <a:r>
              <a:rPr lang="en" sz="1400" b="0" i="0" u="none" strike="noStrike" cap="none" baseline="0">
                <a:solidFill>
                  <a:srgbClr val="000000"/>
                </a:solidFill>
                <a:latin typeface="Consolas"/>
                <a:ea typeface="Consolas"/>
                <a:cs typeface="Consolas"/>
                <a:sym typeface="Consolas"/>
                <a:rtl val="0"/>
              </a:rPr>
              <a:t>)) {</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case</a:t>
            </a: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770000"/>
                </a:solidFill>
                <a:latin typeface="Consolas"/>
                <a:ea typeface="Consolas"/>
                <a:cs typeface="Consolas"/>
                <a:sym typeface="Consolas"/>
                <a:rtl val="0"/>
              </a:rPr>
              <a:t>"rainy"</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console.log(</a:t>
            </a:r>
            <a:r>
              <a:rPr lang="en" sz="1400" b="0" i="0" u="none" strike="noStrike" cap="none" baseline="0">
                <a:solidFill>
                  <a:srgbClr val="770000"/>
                </a:solidFill>
                <a:latin typeface="Consolas"/>
                <a:ea typeface="Consolas"/>
                <a:cs typeface="Consolas"/>
                <a:sym typeface="Consolas"/>
                <a:rtl val="0"/>
              </a:rPr>
              <a:t>"Remember to bring an umbrella."</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break</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case</a:t>
            </a: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770000"/>
                </a:solidFill>
                <a:latin typeface="Consolas"/>
                <a:ea typeface="Consolas"/>
                <a:cs typeface="Consolas"/>
                <a:sym typeface="Consolas"/>
                <a:rtl val="0"/>
              </a:rPr>
              <a:t>"sunny"</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console.log(</a:t>
            </a:r>
            <a:r>
              <a:rPr lang="en" sz="1400" b="0" i="0" u="none" strike="noStrike" cap="none" baseline="0">
                <a:solidFill>
                  <a:srgbClr val="770000"/>
                </a:solidFill>
                <a:latin typeface="Consolas"/>
                <a:ea typeface="Consolas"/>
                <a:cs typeface="Consolas"/>
                <a:sym typeface="Consolas"/>
                <a:rtl val="0"/>
              </a:rPr>
              <a:t>"Dress lightly."</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case</a:t>
            </a: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770000"/>
                </a:solidFill>
                <a:latin typeface="Consolas"/>
                <a:ea typeface="Consolas"/>
                <a:cs typeface="Consolas"/>
                <a:sym typeface="Consolas"/>
                <a:rtl val="0"/>
              </a:rPr>
              <a:t>"cloudy"</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console.log(</a:t>
            </a:r>
            <a:r>
              <a:rPr lang="en" sz="1400" b="0" i="0" u="none" strike="noStrike" cap="none" baseline="0">
                <a:solidFill>
                  <a:srgbClr val="770000"/>
                </a:solidFill>
                <a:latin typeface="Consolas"/>
                <a:ea typeface="Consolas"/>
                <a:cs typeface="Consolas"/>
                <a:sym typeface="Consolas"/>
                <a:rtl val="0"/>
              </a:rPr>
              <a:t>"Go outside."</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break</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default</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console.log(</a:t>
            </a:r>
            <a:r>
              <a:rPr lang="en" sz="1400" b="0" i="0" u="none" strike="noStrike" cap="none" baseline="0">
                <a:solidFill>
                  <a:srgbClr val="770000"/>
                </a:solidFill>
                <a:latin typeface="Consolas"/>
                <a:ea typeface="Consolas"/>
                <a:cs typeface="Consolas"/>
                <a:sym typeface="Consolas"/>
                <a:rtl val="0"/>
              </a:rPr>
              <a:t>"Unknown weather type!"</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550066"/>
                </a:solidFill>
                <a:latin typeface="Consolas"/>
                <a:ea typeface="Consolas"/>
                <a:cs typeface="Consolas"/>
                <a:sym typeface="Consolas"/>
                <a:rtl val="0"/>
              </a:rPr>
              <a:t>break</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a:t>
            </a:r>
          </a:p>
          <a:p>
            <a:pPr marL="0" marR="0" lvl="0" indent="0" algn="l"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Verdana"/>
              <a:ea typeface="Verdana"/>
              <a:cs typeface="Verdana"/>
              <a:sym typeface="Verdana"/>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Arrays</a:t>
            </a:r>
          </a:p>
        </p:txBody>
      </p:sp>
      <p:sp>
        <p:nvSpPr>
          <p:cNvPr id="144" name="Shape 14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rgbClr val="000000"/>
                </a:solidFill>
                <a:latin typeface="Calibri"/>
                <a:ea typeface="Calibri"/>
                <a:cs typeface="Calibri"/>
                <a:sym typeface="Calibri"/>
                <a:rtl val="0"/>
              </a:rPr>
              <a:t>JavaScript provides a data type specifically for storing sequences of values. It is called an </a:t>
            </a:r>
            <a:r>
              <a:rPr lang="en" sz="1800" b="0" i="1" u="none" strike="noStrike" cap="none" baseline="0" dirty="0">
                <a:solidFill>
                  <a:srgbClr val="000000"/>
                </a:solidFill>
                <a:latin typeface="Calibri"/>
                <a:ea typeface="Calibri"/>
                <a:cs typeface="Calibri"/>
                <a:sym typeface="Calibri"/>
                <a:rtl val="0"/>
              </a:rPr>
              <a:t>array</a:t>
            </a:r>
            <a:r>
              <a:rPr lang="en" sz="1800" b="0" i="0" u="none" strike="noStrike" cap="none" baseline="0" dirty="0">
                <a:solidFill>
                  <a:srgbClr val="000000"/>
                </a:solidFill>
                <a:latin typeface="Calibri"/>
                <a:ea typeface="Calibri"/>
                <a:cs typeface="Calibri"/>
                <a:sym typeface="Calibri"/>
                <a:rtl val="0"/>
              </a:rPr>
              <a:t> and is written as a list of values between square brackets, separated by commas.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onsolas"/>
              <a:ea typeface="Consolas"/>
              <a:cs typeface="Consolas"/>
              <a:sym typeface="Consolas"/>
              <a:rtl val="0"/>
            </a:endParaRP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dirty="0">
                <a:solidFill>
                  <a:srgbClr val="000000"/>
                </a:solidFill>
                <a:latin typeface="Consolas"/>
                <a:ea typeface="Consolas"/>
                <a:cs typeface="Consolas"/>
                <a:sym typeface="Consolas"/>
                <a:rtl val="0"/>
              </a:rPr>
              <a:t>var listOfNumbers = [2, 3, 5, 7, 11];</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onsolas"/>
              <a:ea typeface="Consolas"/>
              <a:cs typeface="Consolas"/>
              <a:sym typeface="Consolas"/>
              <a:rtl val="0"/>
            </a:endParaRP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dirty="0" smtClean="0">
                <a:solidFill>
                  <a:srgbClr val="000000"/>
                </a:solidFill>
                <a:latin typeface="Consolas"/>
                <a:ea typeface="Consolas"/>
                <a:cs typeface="Consolas"/>
                <a:sym typeface="Consolas"/>
                <a:rtl val="0"/>
              </a:rPr>
              <a:t>Reference by index:</a:t>
            </a: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dirty="0" smtClean="0">
                <a:solidFill>
                  <a:srgbClr val="000000"/>
                </a:solidFill>
                <a:latin typeface="Consolas"/>
                <a:ea typeface="Consolas"/>
                <a:cs typeface="Consolas"/>
                <a:sym typeface="Consolas"/>
                <a:rtl val="0"/>
              </a:rPr>
              <a:t>console.log(listOfNumbers[1]);</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onsolas"/>
              <a:ea typeface="Consolas"/>
              <a:cs typeface="Consolas"/>
              <a:sym typeface="Consolas"/>
              <a:rtl val="0"/>
            </a:endParaRP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dirty="0">
                <a:solidFill>
                  <a:srgbClr val="000000"/>
                </a:solidFill>
                <a:latin typeface="Consolas"/>
                <a:ea typeface="Consolas"/>
                <a:cs typeface="Consolas"/>
                <a:sym typeface="Consolas"/>
                <a:rtl val="0"/>
              </a:rPr>
              <a:t>Array method:</a:t>
            </a:r>
          </a:p>
          <a:p>
            <a:pPr marL="0" marR="0" lvl="0" indent="0" algn="l" rtl="0">
              <a:lnSpc>
                <a:spcPct val="100000"/>
              </a:lnSpc>
              <a:spcBef>
                <a:spcPts val="0"/>
              </a:spcBef>
              <a:spcAft>
                <a:spcPts val="0"/>
              </a:spcAft>
              <a:buClr>
                <a:schemeClr val="dk1"/>
              </a:buClr>
              <a:buSzPct val="25000"/>
              <a:buFont typeface="Consolas"/>
              <a:buNone/>
            </a:pPr>
            <a:r>
              <a:rPr lang="en" sz="1400" b="0" i="0" u="none" strike="noStrike" cap="none" baseline="0" dirty="0">
                <a:solidFill>
                  <a:srgbClr val="000000"/>
                </a:solidFill>
                <a:latin typeface="Consolas"/>
                <a:ea typeface="Consolas"/>
                <a:cs typeface="Consolas"/>
                <a:sym typeface="Consolas"/>
                <a:rtl val="0"/>
              </a:rPr>
              <a:t>console.log(listOfNumbers.length);</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Functions</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onsolas"/>
              <a:buNone/>
            </a:pPr>
            <a:r>
              <a:rPr lang="en" sz="2000" b="0" i="0" u="none" strike="noStrike" cap="none" baseline="0" dirty="0">
                <a:solidFill>
                  <a:srgbClr val="A52A2A"/>
                </a:solidFill>
                <a:latin typeface="+mn-lt"/>
                <a:ea typeface="Consolas"/>
                <a:cs typeface="Beirut"/>
                <a:sym typeface="Consolas"/>
                <a:rtl val="0"/>
              </a:rPr>
              <a:t>var</a:t>
            </a:r>
            <a:r>
              <a:rPr lang="en" sz="2000" b="0" i="0" u="none" strike="noStrike" cap="none" baseline="0" dirty="0">
                <a:solidFill>
                  <a:srgbClr val="000000"/>
                </a:solidFill>
                <a:latin typeface="+mn-lt"/>
                <a:ea typeface="Consolas"/>
                <a:cs typeface="Beirut"/>
                <a:sym typeface="Consolas"/>
                <a:rtl val="0"/>
              </a:rPr>
              <a:t> x = multiplyNumbers(</a:t>
            </a:r>
            <a:r>
              <a:rPr lang="en" sz="2000" b="0" i="0" u="none" strike="noStrike" cap="none" baseline="0" dirty="0">
                <a:solidFill>
                  <a:srgbClr val="0000CD"/>
                </a:solidFill>
                <a:latin typeface="+mn-lt"/>
                <a:ea typeface="Consolas"/>
                <a:cs typeface="Beirut"/>
                <a:sym typeface="Consolas"/>
                <a:rtl val="0"/>
              </a:rPr>
              <a:t>4</a:t>
            </a:r>
            <a:r>
              <a:rPr lang="en" sz="2000" b="0" i="0" u="none" strike="noStrike" cap="none" baseline="0" dirty="0">
                <a:solidFill>
                  <a:srgbClr val="000000"/>
                </a:solidFill>
                <a:latin typeface="+mn-lt"/>
                <a:ea typeface="Consolas"/>
                <a:cs typeface="Beirut"/>
                <a:sym typeface="Consolas"/>
                <a:rtl val="0"/>
              </a:rPr>
              <a:t>, </a:t>
            </a:r>
            <a:r>
              <a:rPr lang="en" sz="2000" b="0" i="0" u="none" strike="noStrike" cap="none" baseline="0" dirty="0">
                <a:solidFill>
                  <a:srgbClr val="0000CD"/>
                </a:solidFill>
                <a:latin typeface="+mn-lt"/>
                <a:ea typeface="Consolas"/>
                <a:cs typeface="Beirut"/>
                <a:sym typeface="Consolas"/>
                <a:rtl val="0"/>
              </a:rPr>
              <a:t>3</a:t>
            </a:r>
            <a:r>
              <a:rPr lang="en" sz="2000" b="0" i="0" u="none" strike="noStrike" cap="none" baseline="0" dirty="0">
                <a:solidFill>
                  <a:srgbClr val="000000"/>
                </a:solidFill>
                <a:latin typeface="+mn-lt"/>
                <a:ea typeface="Consolas"/>
                <a:cs typeface="Beirut"/>
                <a:sym typeface="Consolas"/>
                <a:rtl val="0"/>
              </a:rPr>
              <a:t>);       </a:t>
            </a:r>
            <a:endParaRPr lang="en-US" sz="2000" b="0" i="0" u="none" strike="noStrike" cap="none" baseline="0" dirty="0" smtClean="0">
              <a:solidFill>
                <a:srgbClr val="000000"/>
              </a:solidFill>
              <a:latin typeface="+mn-lt"/>
              <a:ea typeface="Consolas"/>
              <a:cs typeface="Beirut"/>
              <a:sym typeface="Consolas"/>
              <a:rtl val="0"/>
            </a:endParaRPr>
          </a:p>
          <a:p>
            <a:pPr marL="0" marR="0" lvl="0" indent="0" algn="l" rtl="0">
              <a:lnSpc>
                <a:spcPct val="100000"/>
              </a:lnSpc>
              <a:spcBef>
                <a:spcPts val="0"/>
              </a:spcBef>
              <a:spcAft>
                <a:spcPts val="0"/>
              </a:spcAft>
              <a:buClr>
                <a:schemeClr val="dk1"/>
              </a:buClr>
              <a:buSzPct val="25000"/>
              <a:buFont typeface="Consolas"/>
              <a:buNone/>
            </a:pPr>
            <a:r>
              <a:rPr lang="en" sz="2000" b="0" i="0" u="none" strike="noStrike" cap="none" baseline="0" dirty="0" smtClean="0">
                <a:solidFill>
                  <a:srgbClr val="000000"/>
                </a:solidFill>
                <a:latin typeface="+mn-lt"/>
                <a:ea typeface="Consolas"/>
                <a:cs typeface="Beirut"/>
                <a:sym typeface="Consolas"/>
                <a:rtl val="0"/>
              </a:rPr>
              <a:t> </a:t>
            </a:r>
            <a:r>
              <a:rPr lang="en-US" sz="2000" b="0" i="0" u="none" strike="noStrike" cap="none" baseline="0" dirty="0" smtClean="0">
                <a:solidFill>
                  <a:srgbClr val="000000"/>
                </a:solidFill>
                <a:latin typeface="+mn-lt"/>
                <a:ea typeface="Consolas"/>
                <a:cs typeface="Beirut"/>
                <a:sym typeface="Consolas"/>
                <a:rtl val="0"/>
              </a:rPr>
              <a:t>/</a:t>
            </a:r>
            <a:r>
              <a:rPr lang="en" sz="2000" b="0" i="0" u="none" strike="noStrike" cap="none" baseline="0" dirty="0" smtClean="0">
                <a:solidFill>
                  <a:srgbClr val="008000"/>
                </a:solidFill>
                <a:latin typeface="+mn-lt"/>
                <a:ea typeface="Consolas"/>
                <a:cs typeface="Beirut"/>
                <a:sym typeface="Consolas"/>
                <a:rtl val="0"/>
              </a:rPr>
              <a:t>/ </a:t>
            </a:r>
            <a:r>
              <a:rPr lang="en" sz="2000" b="0" i="0" u="none" strike="noStrike" cap="none" baseline="0" dirty="0">
                <a:solidFill>
                  <a:srgbClr val="008000"/>
                </a:solidFill>
                <a:latin typeface="+mn-lt"/>
                <a:ea typeface="Consolas"/>
                <a:cs typeface="Beirut"/>
                <a:sym typeface="Consolas"/>
                <a:rtl val="0"/>
              </a:rPr>
              <a:t>Function is called, return value will end up in x</a:t>
            </a:r>
          </a:p>
          <a:p>
            <a:pPr marL="0" marR="0" lvl="0" indent="0" algn="l" rtl="0">
              <a:lnSpc>
                <a:spcPct val="100000"/>
              </a:lnSpc>
              <a:spcBef>
                <a:spcPts val="0"/>
              </a:spcBef>
              <a:spcAft>
                <a:spcPts val="0"/>
              </a:spcAft>
              <a:buClr>
                <a:schemeClr val="dk1"/>
              </a:buClr>
              <a:buFont typeface="Arial"/>
              <a:buNone/>
            </a:pPr>
            <a:endParaRPr sz="2000" b="0" i="0" u="none" strike="noStrike" cap="none" baseline="0" dirty="0">
              <a:solidFill>
                <a:srgbClr val="008000"/>
              </a:solidFill>
              <a:latin typeface="+mn-lt"/>
              <a:ea typeface="Consolas"/>
              <a:cs typeface="Beirut"/>
              <a:sym typeface="Consolas"/>
              <a:rtl val="0"/>
            </a:endParaRPr>
          </a:p>
          <a:p>
            <a:pPr marL="0" marR="0" lvl="0" indent="0" algn="l" rtl="0">
              <a:lnSpc>
                <a:spcPct val="100000"/>
              </a:lnSpc>
              <a:spcBef>
                <a:spcPts val="0"/>
              </a:spcBef>
              <a:spcAft>
                <a:spcPts val="0"/>
              </a:spcAft>
              <a:buClr>
                <a:schemeClr val="dk1"/>
              </a:buClr>
              <a:buSzPct val="25000"/>
              <a:buFont typeface="Consolas"/>
              <a:buNone/>
            </a:pPr>
            <a:r>
              <a:rPr lang="en" sz="2000" b="0" i="0" u="none" strike="noStrike" cap="none" baseline="0" dirty="0">
                <a:solidFill>
                  <a:srgbClr val="A52A2A"/>
                </a:solidFill>
                <a:latin typeface="+mn-lt"/>
                <a:ea typeface="Consolas"/>
                <a:cs typeface="Beirut"/>
                <a:sym typeface="Consolas"/>
                <a:rtl val="0"/>
              </a:rPr>
              <a:t>function</a:t>
            </a:r>
            <a:r>
              <a:rPr lang="en" sz="2000" b="0" i="0" u="none" strike="noStrike" cap="none" baseline="0" dirty="0">
                <a:solidFill>
                  <a:srgbClr val="000000"/>
                </a:solidFill>
                <a:latin typeface="+mn-lt"/>
                <a:ea typeface="Consolas"/>
                <a:cs typeface="Beirut"/>
                <a:sym typeface="Consolas"/>
                <a:rtl val="0"/>
              </a:rPr>
              <a:t> multiplyNumbers(a, b) {</a:t>
            </a:r>
          </a:p>
          <a:p>
            <a:pPr marL="0" marR="0" lvl="0" indent="0" algn="l" rtl="0">
              <a:lnSpc>
                <a:spcPct val="100000"/>
              </a:lnSpc>
              <a:spcBef>
                <a:spcPts val="0"/>
              </a:spcBef>
              <a:spcAft>
                <a:spcPts val="0"/>
              </a:spcAft>
              <a:buClr>
                <a:schemeClr val="dk1"/>
              </a:buClr>
              <a:buSzPct val="25000"/>
              <a:buFont typeface="Consolas"/>
              <a:buNone/>
            </a:pPr>
            <a:r>
              <a:rPr lang="en" sz="2000" b="0" i="0" u="none" strike="noStrike" cap="none" baseline="0" dirty="0">
                <a:solidFill>
                  <a:srgbClr val="000000"/>
                </a:solidFill>
                <a:latin typeface="+mn-lt"/>
                <a:ea typeface="Consolas"/>
                <a:cs typeface="Beirut"/>
                <a:sym typeface="Consolas"/>
                <a:rtl val="0"/>
              </a:rPr>
              <a:t>    </a:t>
            </a:r>
            <a:r>
              <a:rPr lang="en" sz="2000" b="0" i="0" u="none" strike="noStrike" cap="none" baseline="0" dirty="0">
                <a:solidFill>
                  <a:srgbClr val="A52A2A"/>
                </a:solidFill>
                <a:latin typeface="+mn-lt"/>
                <a:ea typeface="Consolas"/>
                <a:cs typeface="Beirut"/>
                <a:sym typeface="Consolas"/>
                <a:rtl val="0"/>
              </a:rPr>
              <a:t>return</a:t>
            </a:r>
            <a:r>
              <a:rPr lang="en" sz="2000" b="0" i="0" u="none" strike="noStrike" cap="none" baseline="0" dirty="0">
                <a:solidFill>
                  <a:srgbClr val="000000"/>
                </a:solidFill>
                <a:latin typeface="+mn-lt"/>
                <a:ea typeface="Consolas"/>
                <a:cs typeface="Beirut"/>
                <a:sym typeface="Consolas"/>
                <a:rtl val="0"/>
              </a:rPr>
              <a:t> a * b;                </a:t>
            </a:r>
            <a:r>
              <a:rPr lang="en" sz="2000" b="0" i="0" u="none" strike="noStrike" cap="none" baseline="0" dirty="0">
                <a:solidFill>
                  <a:srgbClr val="008000"/>
                </a:solidFill>
                <a:latin typeface="+mn-lt"/>
                <a:ea typeface="Consolas"/>
                <a:cs typeface="Beirut"/>
                <a:sym typeface="Consolas"/>
                <a:rtl val="0"/>
              </a:rPr>
              <a:t>// Function returns the product of a and b</a:t>
            </a:r>
          </a:p>
          <a:p>
            <a:pPr marL="0" marR="0" lvl="0" indent="0" algn="l" rtl="0">
              <a:lnSpc>
                <a:spcPct val="100000"/>
              </a:lnSpc>
              <a:spcBef>
                <a:spcPts val="0"/>
              </a:spcBef>
              <a:spcAft>
                <a:spcPts val="0"/>
              </a:spcAft>
              <a:buClr>
                <a:schemeClr val="dk1"/>
              </a:buClr>
              <a:buSzPct val="25000"/>
              <a:buFont typeface="Consolas"/>
              <a:buNone/>
            </a:pPr>
            <a:r>
              <a:rPr lang="en" sz="2000" b="0" i="0" u="none" strike="noStrike" cap="none" baseline="0" dirty="0">
                <a:solidFill>
                  <a:srgbClr val="000000"/>
                </a:solidFill>
                <a:latin typeface="+mn-lt"/>
                <a:ea typeface="Consolas"/>
                <a:cs typeface="Beirut"/>
                <a:sym typeface="Consolas"/>
                <a:rtl val="0"/>
              </a:rPr>
              <a:t>}</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	</a:t>
            </a:r>
          </a:p>
        </p:txBody>
      </p:sp>
      <p:sp>
        <p:nvSpPr>
          <p:cNvPr id="150" name="Shape 15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Write a script that will:</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Instantiate a variable</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Assign array to variable</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Contain a function that will accept an argument</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Function should loop through array and build a string w/ HTML that will contain list of a few states, or similar</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Return the string</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Write the string to the browser document </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156" name="Shape 15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Write a script that will:</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Instantiate a variable</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Assign a list of integers, 5 items long, each should be an integer between 1 and 20</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Contain a function that will accept an argument</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Function should loop through array and add the values, where value is array item X’s 10</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Return the integer</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Write the string to the browser document </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162" name="Shape 16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Set a variable to a string containing your name</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Set a variable to the state you live in</a:t>
            </a:r>
          </a:p>
          <a:p>
            <a:pPr marL="457200" marR="0" lvl="0" indent="-342900" algn="l" rtl="0">
              <a:lnSpc>
                <a:spcPct val="100000"/>
              </a:lnSpc>
              <a:spcBef>
                <a:spcPts val="0"/>
              </a:spcBef>
              <a:spcAft>
                <a:spcPts val="0"/>
              </a:spcAft>
              <a:buClr>
                <a:schemeClr val="dk1"/>
              </a:buClr>
              <a:buSzPct val="100000"/>
              <a:buFont typeface="Calibri"/>
              <a:buAutoNum type="arabicParenR"/>
            </a:pPr>
            <a:r>
              <a:rPr lang="en" sz="1800" b="0" i="0" u="none" strike="noStrike" cap="none" baseline="0">
                <a:solidFill>
                  <a:schemeClr val="dk1"/>
                </a:solidFill>
                <a:latin typeface="Calibri"/>
                <a:ea typeface="Calibri"/>
                <a:cs typeface="Calibri"/>
                <a:sym typeface="Calibri"/>
                <a:rtl val="0"/>
              </a:rPr>
              <a:t>Write two functions. </a:t>
            </a:r>
          </a:p>
          <a:p>
            <a:pPr marL="914400" marR="0" lvl="1" indent="-342900" algn="l" rtl="0">
              <a:lnSpc>
                <a:spcPct val="100000"/>
              </a:lnSpc>
              <a:spcBef>
                <a:spcPts val="0"/>
              </a:spcBef>
              <a:spcAft>
                <a:spcPts val="0"/>
              </a:spcAft>
              <a:buClr>
                <a:schemeClr val="dk1"/>
              </a:buClr>
              <a:buSzPct val="100000"/>
              <a:buFont typeface="Calibri"/>
              <a:buAutoNum type="alphaLcParenR"/>
            </a:pPr>
            <a:r>
              <a:rPr lang="en" sz="1800" b="0" i="0" u="none" strike="noStrike" cap="none" baseline="0">
                <a:solidFill>
                  <a:schemeClr val="dk1"/>
                </a:solidFill>
                <a:latin typeface="Calibri"/>
                <a:ea typeface="Calibri"/>
                <a:cs typeface="Calibri"/>
                <a:sym typeface="Calibri"/>
                <a:rtl val="0"/>
              </a:rPr>
              <a:t>Result 1: “FirstName LastName is a student at UArts.”</a:t>
            </a:r>
          </a:p>
          <a:p>
            <a:pPr marL="914400" marR="0" lvl="1" indent="-342900" algn="l" rtl="0">
              <a:lnSpc>
                <a:spcPct val="100000"/>
              </a:lnSpc>
              <a:spcBef>
                <a:spcPts val="0"/>
              </a:spcBef>
              <a:spcAft>
                <a:spcPts val="0"/>
              </a:spcAft>
              <a:buClr>
                <a:schemeClr val="dk1"/>
              </a:buClr>
              <a:buSzPct val="100000"/>
              <a:buFont typeface="Calibri"/>
              <a:buAutoNum type="alphaLcParenR"/>
            </a:pPr>
            <a:r>
              <a:rPr lang="en" sz="1800" b="0" i="0" u="none" strike="noStrike" cap="none" baseline="0">
                <a:solidFill>
                  <a:schemeClr val="dk1"/>
                </a:solidFill>
                <a:latin typeface="Calibri"/>
                <a:ea typeface="Calibri"/>
                <a:cs typeface="Calibri"/>
                <a:sym typeface="Calibri"/>
                <a:rtl val="0"/>
              </a:rPr>
              <a:t>Result 2: “FirstName LastName lives in the state of Pennsylvania”</a:t>
            </a:r>
          </a:p>
          <a:p>
            <a:pPr marL="457200" marR="0" lvl="0" indent="-342900" algn="l" rtl="0">
              <a:lnSpc>
                <a:spcPct val="100000"/>
              </a:lnSpc>
              <a:spcBef>
                <a:spcPts val="0"/>
              </a:spcBef>
              <a:spcAft>
                <a:spcPts val="0"/>
              </a:spcAft>
              <a:buClr>
                <a:schemeClr val="dk1"/>
              </a:buClr>
              <a:buSzPct val="100000"/>
              <a:buFont typeface="Calibri"/>
              <a:buAutoNum type="arabicPeriod" startAt="4"/>
            </a:pPr>
            <a:r>
              <a:rPr lang="en" sz="1800" b="0" i="0" u="none" strike="noStrike" cap="none" baseline="0">
                <a:solidFill>
                  <a:schemeClr val="dk1"/>
                </a:solidFill>
                <a:latin typeface="Calibri"/>
                <a:ea typeface="Calibri"/>
                <a:cs typeface="Calibri"/>
                <a:sym typeface="Calibri"/>
                <a:rtl val="0"/>
              </a:rPr>
              <a:t>Write a third function that calls the first and second and concatenates the return values of function 1 and 2.</a:t>
            </a:r>
          </a:p>
          <a:p>
            <a:pPr marL="457200" marR="0" lvl="0" indent="-342900" algn="l" rtl="0">
              <a:lnSpc>
                <a:spcPct val="100000"/>
              </a:lnSpc>
              <a:spcBef>
                <a:spcPts val="0"/>
              </a:spcBef>
              <a:spcAft>
                <a:spcPts val="0"/>
              </a:spcAft>
              <a:buClr>
                <a:schemeClr val="dk1"/>
              </a:buClr>
              <a:buSzPct val="100000"/>
              <a:buFont typeface="Calibri"/>
              <a:buAutoNum type="arabicPeriod" startAt="4"/>
            </a:pPr>
            <a:r>
              <a:rPr lang="en" sz="1800" b="0" i="0" u="none" strike="noStrike" cap="none" baseline="0">
                <a:solidFill>
                  <a:schemeClr val="dk1"/>
                </a:solidFill>
                <a:latin typeface="Calibri"/>
                <a:ea typeface="Calibri"/>
                <a:cs typeface="Calibri"/>
                <a:sym typeface="Calibri"/>
                <a:rtl val="0"/>
              </a:rPr>
              <a:t>Call function three, pass it 3 arguments, which are passed to function 1 and 2.</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Classes, Objects &amp; Methods</a:t>
            </a:r>
          </a:p>
        </p:txBody>
      </p:sp>
      <p:sp>
        <p:nvSpPr>
          <p:cNvPr id="47" name="Shape 4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Class - the definition of an object.</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Object - Instance of a class. A container for properties and methods.</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Property - A building block of an object. </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chemeClr val="dk1"/>
                </a:solidFill>
                <a:latin typeface="Calibri"/>
                <a:ea typeface="Calibri"/>
                <a:cs typeface="Calibri"/>
                <a:sym typeface="Calibri"/>
                <a:rtl val="0"/>
              </a:rPr>
              <a:t>Method - A definition of an action that can be undertaken.</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Examples	</a:t>
            </a:r>
          </a:p>
        </p:txBody>
      </p:sp>
      <p:sp>
        <p:nvSpPr>
          <p:cNvPr id="53" name="Shape 53"/>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chemeClr val="dk1"/>
                </a:solidFill>
                <a:latin typeface="Calibri"/>
                <a:ea typeface="Calibri"/>
                <a:cs typeface="Calibri"/>
                <a:sym typeface="Calibri"/>
                <a:rtl val="0"/>
              </a:rPr>
              <a:t>A “car” is an “object”</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chemeClr val="dk1"/>
                </a:solidFill>
                <a:latin typeface="Calibri"/>
                <a:ea typeface="Calibri"/>
                <a:cs typeface="Calibri"/>
                <a:sym typeface="Calibri"/>
                <a:rtl val="0"/>
              </a:rPr>
              <a:t>“color” is a property</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dirty="0">
                <a:solidFill>
                  <a:schemeClr val="dk1"/>
                </a:solidFill>
                <a:latin typeface="Calibri"/>
                <a:ea typeface="Calibri"/>
                <a:cs typeface="Calibri"/>
                <a:sym typeface="Calibri"/>
                <a:rtl val="0"/>
              </a:rPr>
              <a:t>“go” is a method</a:t>
            </a:r>
          </a:p>
          <a:p>
            <a:pPr marL="0" marR="0" lvl="0" indent="0" algn="l" rtl="0">
              <a:lnSpc>
                <a:spcPct val="100000"/>
              </a:lnSpc>
              <a:spcBef>
                <a:spcPts val="0"/>
              </a:spcBef>
              <a:spcAft>
                <a:spcPts val="0"/>
              </a:spcAft>
              <a:buClr>
                <a:schemeClr val="dk1"/>
              </a:buClr>
              <a:buFont typeface="Arial"/>
              <a:buNone/>
            </a:pPr>
            <a:endParaRPr sz="3000" b="0" i="0" u="none" strike="noStrike" cap="none" baseline="0" dirty="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Consolas"/>
              <a:buNone/>
            </a:pPr>
            <a:r>
              <a:rPr lang="en" sz="1800" b="0" i="0" u="none" strike="noStrike" cap="none" baseline="0" dirty="0">
                <a:solidFill>
                  <a:schemeClr val="dk1"/>
                </a:solidFill>
                <a:latin typeface="Consolas"/>
                <a:ea typeface="Consolas"/>
                <a:cs typeface="Consolas"/>
                <a:sym typeface="Consolas"/>
                <a:rtl val="0"/>
              </a:rPr>
              <a:t>car.color = “red”;</a:t>
            </a:r>
          </a:p>
          <a:p>
            <a:pPr marL="0" marR="0" lvl="0" indent="0" algn="l" rtl="0">
              <a:lnSpc>
                <a:spcPct val="100000"/>
              </a:lnSpc>
              <a:spcBef>
                <a:spcPts val="0"/>
              </a:spcBef>
              <a:spcAft>
                <a:spcPts val="0"/>
              </a:spcAft>
              <a:buClr>
                <a:schemeClr val="dk1"/>
              </a:buClr>
              <a:buSzPct val="25000"/>
              <a:buFont typeface="Consolas"/>
              <a:buNone/>
            </a:pPr>
            <a:r>
              <a:rPr lang="en" sz="1800" b="0" i="0" u="none" strike="noStrike" cap="none" baseline="0" dirty="0">
                <a:solidFill>
                  <a:schemeClr val="dk1"/>
                </a:solidFill>
                <a:latin typeface="Consolas"/>
                <a:ea typeface="Consolas"/>
                <a:cs typeface="Consolas"/>
                <a:sym typeface="Consolas"/>
                <a:rtl val="0"/>
              </a:rPr>
              <a:t>car.go();</a:t>
            </a:r>
          </a:p>
          <a:p>
            <a:pPr marL="0" marR="0" lvl="0" indent="0" algn="l" rtl="0">
              <a:lnSpc>
                <a:spcPct val="100000"/>
              </a:lnSpc>
              <a:spcBef>
                <a:spcPts val="0"/>
              </a:spcBef>
              <a:spcAft>
                <a:spcPts val="0"/>
              </a:spcAft>
              <a:buClr>
                <a:schemeClr val="dk1"/>
              </a:buClr>
              <a:buSzPct val="25000"/>
              <a:buFont typeface="Consolas"/>
              <a:buNone/>
            </a:pPr>
            <a:r>
              <a:rPr lang="en" sz="1800" b="0" i="0" u="none" strike="noStrike" cap="none" baseline="0" dirty="0">
                <a:solidFill>
                  <a:schemeClr val="dk1"/>
                </a:solidFill>
                <a:latin typeface="Consolas"/>
                <a:ea typeface="Consolas"/>
                <a:cs typeface="Consolas"/>
                <a:sym typeface="Consolas"/>
                <a:rtl val="0"/>
              </a:rPr>
              <a:t>car.go(“fast</a:t>
            </a:r>
            <a:r>
              <a:rPr lang="en" sz="1800" b="0" i="0" u="none" strike="noStrike" cap="none" baseline="0" dirty="0" smtClean="0">
                <a:solidFill>
                  <a:schemeClr val="dk1"/>
                </a:solidFill>
                <a:latin typeface="Consolas"/>
                <a:ea typeface="Consolas"/>
                <a:cs typeface="Consolas"/>
                <a:sym typeface="Consolas"/>
                <a:rtl val="0"/>
              </a:rPr>
              <a:t>”);</a:t>
            </a:r>
            <a:endParaRPr lang="en" sz="1800" b="0" i="0" u="none" strike="noStrike" cap="none" baseline="0" dirty="0">
              <a:solidFill>
                <a:schemeClr val="dk1"/>
              </a:solidFill>
              <a:latin typeface="Consolas"/>
              <a:ea typeface="Consolas"/>
              <a:cs typeface="Consolas"/>
              <a:sym typeface="Consolas"/>
              <a:rtl val="0"/>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Objects, Methods &amp; Review</a:t>
            </a:r>
          </a:p>
        </p:txBody>
      </p:sp>
      <p:sp>
        <p:nvSpPr>
          <p:cNvPr id="59" name="Shape 5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&lt;html&gt;</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&lt;body&gt;</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&lt;script&gt;</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document.write("Hello World!");</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&lt;/script&gt;</a:t>
            </a:r>
          </a:p>
          <a:p>
            <a:pPr marL="0" marR="0" lvl="0" indent="0" algn="l" rtl="0">
              <a:lnSpc>
                <a:spcPct val="100000"/>
              </a:lnSpc>
              <a:spcBef>
                <a:spcPts val="0"/>
              </a:spcBef>
              <a:spcAft>
                <a:spcPts val="0"/>
              </a:spcAft>
              <a:buClr>
                <a:schemeClr val="dk1"/>
              </a:buClr>
              <a:buFont typeface="Arial"/>
              <a:buNone/>
            </a:pPr>
            <a:endParaRPr sz="18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&lt;/body&gt;</a:t>
            </a:r>
          </a:p>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&lt;/html&gt;</a:t>
            </a:r>
          </a:p>
          <a:p>
            <a:pPr marL="0" marR="0" lvl="0" indent="0" algn="l" rtl="0">
              <a:lnSpc>
                <a:spcPct val="100000"/>
              </a:lnSpc>
              <a:spcBef>
                <a:spcPts val="0"/>
              </a:spcBef>
              <a:spcAft>
                <a:spcPts val="0"/>
              </a:spcAft>
              <a:buClr>
                <a:schemeClr val="dk1"/>
              </a:buClr>
              <a:buFont typeface="Arial"/>
              <a:buNone/>
            </a:pPr>
            <a:endParaRPr sz="1100" b="0" i="0" u="none" strike="noStrike" cap="none" baseline="0">
              <a:solidFill>
                <a:srgbClr val="000000"/>
              </a:solidFill>
              <a:latin typeface="Consolas"/>
              <a:ea typeface="Consolas"/>
              <a:cs typeface="Consolas"/>
              <a:sym typeface="Consolas"/>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Flow Control</a:t>
            </a:r>
          </a:p>
        </p:txBody>
      </p:sp>
      <p:sp>
        <p:nvSpPr>
          <p:cNvPr id="65" name="Shape 65"/>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45000"/>
              </a:lnSpc>
              <a:spcBef>
                <a:spcPts val="0"/>
              </a:spcBef>
              <a:spcAft>
                <a:spcPts val="0"/>
              </a:spcAft>
              <a:buClr>
                <a:schemeClr val="dk1"/>
              </a:buClr>
              <a:buSzPct val="25000"/>
              <a:buFont typeface="Calibri"/>
              <a:buNone/>
            </a:pPr>
            <a:r>
              <a:rPr lang="en" sz="1500" b="0" i="0" u="none" strike="noStrike" cap="none" baseline="0">
                <a:solidFill>
                  <a:srgbClr val="000000"/>
                </a:solidFill>
                <a:latin typeface="Calibri"/>
                <a:ea typeface="Calibri"/>
                <a:cs typeface="Calibri"/>
                <a:sym typeface="Calibri"/>
                <a:rtl val="0"/>
              </a:rPr>
              <a:t>When your program contains more than one statement, the statements are executed, </a:t>
            </a:r>
          </a:p>
          <a:p>
            <a:pPr marL="0" marR="0" lvl="0" indent="0" algn="l" rtl="0">
              <a:lnSpc>
                <a:spcPct val="145000"/>
              </a:lnSpc>
              <a:spcBef>
                <a:spcPts val="0"/>
              </a:spcBef>
              <a:spcAft>
                <a:spcPts val="0"/>
              </a:spcAft>
              <a:buClr>
                <a:schemeClr val="dk1"/>
              </a:buClr>
              <a:buSzPct val="25000"/>
              <a:buFont typeface="Calibri"/>
              <a:buNone/>
            </a:pPr>
            <a:r>
              <a:rPr lang="en" sz="1500" b="0" i="0" u="none" strike="noStrike" cap="none" baseline="0">
                <a:solidFill>
                  <a:srgbClr val="000000"/>
                </a:solidFill>
                <a:latin typeface="Calibri"/>
                <a:ea typeface="Calibri"/>
                <a:cs typeface="Calibri"/>
                <a:sym typeface="Calibri"/>
                <a:rtl val="0"/>
              </a:rPr>
              <a:t>predictably, from top to bottom. As a basic example, this program has two statements. </a:t>
            </a:r>
          </a:p>
          <a:p>
            <a:pPr marL="0" marR="0" lvl="0" indent="0" algn="l" rtl="0">
              <a:lnSpc>
                <a:spcPct val="145000"/>
              </a:lnSpc>
              <a:spcBef>
                <a:spcPts val="0"/>
              </a:spcBef>
              <a:spcAft>
                <a:spcPts val="0"/>
              </a:spcAft>
              <a:buClr>
                <a:schemeClr val="dk1"/>
              </a:buClr>
              <a:buSzPct val="25000"/>
              <a:buFont typeface="Calibri"/>
              <a:buNone/>
            </a:pPr>
            <a:r>
              <a:rPr lang="en" sz="1500" b="0" i="0" u="none" strike="noStrike" cap="none" baseline="0">
                <a:solidFill>
                  <a:srgbClr val="000000"/>
                </a:solidFill>
                <a:latin typeface="Calibri"/>
                <a:ea typeface="Calibri"/>
                <a:cs typeface="Calibri"/>
                <a:sym typeface="Calibri"/>
                <a:rtl val="0"/>
              </a:rPr>
              <a:t>The first one asks the user for a number, and the second, which is executed afterward, </a:t>
            </a:r>
          </a:p>
          <a:p>
            <a:pPr marL="0" marR="0" lvl="0" indent="0" algn="l" rtl="0">
              <a:lnSpc>
                <a:spcPct val="145000"/>
              </a:lnSpc>
              <a:spcBef>
                <a:spcPts val="0"/>
              </a:spcBef>
              <a:spcAft>
                <a:spcPts val="0"/>
              </a:spcAft>
              <a:buClr>
                <a:schemeClr val="dk1"/>
              </a:buClr>
              <a:buSzPct val="25000"/>
              <a:buFont typeface="Calibri"/>
              <a:buNone/>
            </a:pPr>
            <a:r>
              <a:rPr lang="en" sz="1500" b="0" i="0" u="none" strike="noStrike" cap="none" baseline="0">
                <a:solidFill>
                  <a:srgbClr val="000000"/>
                </a:solidFill>
                <a:latin typeface="Calibri"/>
                <a:ea typeface="Calibri"/>
                <a:cs typeface="Calibri"/>
                <a:sym typeface="Calibri"/>
                <a:rtl val="0"/>
              </a:rPr>
              <a:t>shows the square of that number.</a:t>
            </a:r>
          </a:p>
          <a:p>
            <a:pPr marL="0" marR="0" lvl="0" indent="0" algn="l" rtl="0">
              <a:lnSpc>
                <a:spcPct val="145000"/>
              </a:lnSpc>
              <a:spcBef>
                <a:spcPts val="0"/>
              </a:spcBef>
              <a:spcAft>
                <a:spcPts val="0"/>
              </a:spcAft>
              <a:buClr>
                <a:schemeClr val="dk1"/>
              </a:buClr>
              <a:buFont typeface="Arial"/>
              <a:buNone/>
            </a:pPr>
            <a:endParaRPr sz="1500" b="0" i="0" u="none" strike="noStrike" cap="none" baseline="0">
              <a:solidFill>
                <a:srgbClr val="000000"/>
              </a:solidFill>
              <a:latin typeface="Georgia"/>
              <a:ea typeface="Georgia"/>
              <a:cs typeface="Georgia"/>
              <a:sym typeface="Georgia"/>
              <a:rtl val="0"/>
            </a:endParaRPr>
          </a:p>
          <a:p>
            <a:pPr marL="0" marR="0" lvl="0" indent="0" algn="l" rtl="0">
              <a:lnSpc>
                <a:spcPct val="135000"/>
              </a:lnSpc>
              <a:spcBef>
                <a:spcPts val="0"/>
              </a:spcBef>
              <a:spcAft>
                <a:spcPts val="0"/>
              </a:spcAft>
              <a:buClr>
                <a:schemeClr val="dk1"/>
              </a:buClr>
              <a:buSzPct val="25000"/>
              <a:buFont typeface="Verdana"/>
              <a:buNone/>
            </a:pPr>
            <a:r>
              <a:rPr lang="en" sz="1400" b="0" i="0" u="none" strike="noStrike" cap="none" baseline="0">
                <a:solidFill>
                  <a:srgbClr val="550066"/>
                </a:solidFill>
                <a:latin typeface="Verdana"/>
                <a:ea typeface="Verdana"/>
                <a:cs typeface="Verdana"/>
                <a:sym typeface="Verdana"/>
                <a:rtl val="0"/>
              </a:rPr>
              <a:t>var</a:t>
            </a:r>
            <a:r>
              <a:rPr lang="en" sz="1400" b="0" i="0" u="none" strike="noStrike" cap="none" baseline="0">
                <a:solidFill>
                  <a:srgbClr val="000000"/>
                </a:solidFill>
                <a:latin typeface="Verdana"/>
                <a:ea typeface="Verdana"/>
                <a:cs typeface="Verdana"/>
                <a:sym typeface="Verdana"/>
                <a:rtl val="0"/>
              </a:rPr>
              <a:t> theNumber = Number(prompt(</a:t>
            </a:r>
            <a:r>
              <a:rPr lang="en" sz="1400" b="0" i="0" u="none" strike="noStrike" cap="none" baseline="0">
                <a:solidFill>
                  <a:srgbClr val="770000"/>
                </a:solidFill>
                <a:latin typeface="Verdana"/>
                <a:ea typeface="Verdana"/>
                <a:cs typeface="Verdana"/>
                <a:sym typeface="Verdana"/>
                <a:rtl val="0"/>
              </a:rPr>
              <a:t>"Pick a number"</a:t>
            </a:r>
            <a:r>
              <a:rPr lang="en" sz="1400" b="0" i="0" u="none" strike="noStrike" cap="none" baseline="0">
                <a:solidFill>
                  <a:srgbClr val="000000"/>
                </a:solidFill>
                <a:latin typeface="Verdana"/>
                <a:ea typeface="Verdana"/>
                <a:cs typeface="Verdana"/>
                <a:sym typeface="Verdana"/>
                <a:rtl val="0"/>
              </a:rPr>
              <a:t>, </a:t>
            </a:r>
            <a:r>
              <a:rPr lang="en" sz="1400" b="0" i="0" u="none" strike="noStrike" cap="none" baseline="0">
                <a:solidFill>
                  <a:srgbClr val="770000"/>
                </a:solidFill>
                <a:latin typeface="Verdana"/>
                <a:ea typeface="Verdana"/>
                <a:cs typeface="Verdana"/>
                <a:sym typeface="Verdana"/>
                <a:rtl val="0"/>
              </a:rPr>
              <a:t>""</a:t>
            </a:r>
            <a:r>
              <a:rPr lang="en" sz="1400" b="0" i="0" u="none" strike="noStrike" cap="none" baseline="0">
                <a:solidFill>
                  <a:srgbClr val="000000"/>
                </a:solidFill>
                <a:latin typeface="Verdana"/>
                <a:ea typeface="Verdana"/>
                <a:cs typeface="Verdana"/>
                <a:sym typeface="Verdana"/>
                <a:rtl val="0"/>
              </a:rPr>
              <a:t>));</a:t>
            </a:r>
            <a:br>
              <a:rPr lang="en" sz="1400" b="0" i="0" u="none" strike="noStrike" cap="none" baseline="0">
                <a:solidFill>
                  <a:srgbClr val="000000"/>
                </a:solidFill>
                <a:latin typeface="Verdana"/>
                <a:ea typeface="Verdana"/>
                <a:cs typeface="Verdana"/>
                <a:sym typeface="Verdana"/>
                <a:rtl val="0"/>
              </a:rPr>
            </a:br>
            <a:r>
              <a:rPr lang="en" sz="1400" b="0" i="0" u="none" strike="noStrike" cap="none" baseline="0">
                <a:solidFill>
                  <a:srgbClr val="000000"/>
                </a:solidFill>
                <a:latin typeface="Verdana"/>
                <a:ea typeface="Verdana"/>
                <a:cs typeface="Verdana"/>
                <a:sym typeface="Verdana"/>
                <a:rtl val="0"/>
              </a:rPr>
              <a:t>alert(</a:t>
            </a:r>
            <a:r>
              <a:rPr lang="en" sz="1400" b="0" i="0" u="none" strike="noStrike" cap="none" baseline="0">
                <a:solidFill>
                  <a:srgbClr val="770000"/>
                </a:solidFill>
                <a:latin typeface="Verdana"/>
                <a:ea typeface="Verdana"/>
                <a:cs typeface="Verdana"/>
                <a:sym typeface="Verdana"/>
                <a:rtl val="0"/>
              </a:rPr>
              <a:t>"Your number is the square root of "</a:t>
            </a:r>
            <a:r>
              <a:rPr lang="en" sz="1400" b="0" i="0" u="none" strike="noStrike" cap="none" baseline="0">
                <a:solidFill>
                  <a:srgbClr val="000000"/>
                </a:solidFill>
                <a:latin typeface="Verdana"/>
                <a:ea typeface="Verdana"/>
                <a:cs typeface="Verdana"/>
                <a:sym typeface="Verdana"/>
                <a:rtl val="0"/>
              </a:rPr>
              <a:t> + theNumber * theNumber);</a:t>
            </a:r>
          </a:p>
          <a:p>
            <a:pPr marL="0" marR="0" lvl="0" indent="0" algn="l"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Verdana"/>
              <a:ea typeface="Verdana"/>
              <a:cs typeface="Verdana"/>
              <a:sym typeface="Verdana"/>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Explanation</a:t>
            </a:r>
          </a:p>
        </p:txBody>
      </p:sp>
      <p:sp>
        <p:nvSpPr>
          <p:cNvPr id="71" name="Shape 7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Conditional Execution</a:t>
            </a:r>
          </a:p>
        </p:txBody>
      </p:sp>
      <p:sp>
        <p:nvSpPr>
          <p:cNvPr id="77" name="Shape 7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Executing statements in straight-line order isn’t the only option we have. An alternative is </a:t>
            </a:r>
            <a:r>
              <a:rPr lang="en" sz="1800" b="0" i="1" u="none" strike="noStrike" cap="none" baseline="0">
                <a:solidFill>
                  <a:srgbClr val="000000"/>
                </a:solidFill>
                <a:latin typeface="Calibri"/>
                <a:ea typeface="Calibri"/>
                <a:cs typeface="Calibri"/>
                <a:sym typeface="Calibri"/>
                <a:rtl val="0"/>
              </a:rPr>
              <a:t>conditional execution</a:t>
            </a:r>
            <a:r>
              <a:rPr lang="en" sz="1800" b="0" i="0" u="none" strike="noStrike" cap="none" baseline="0">
                <a:solidFill>
                  <a:srgbClr val="000000"/>
                </a:solidFill>
                <a:latin typeface="Calibri"/>
                <a:ea typeface="Calibri"/>
                <a:cs typeface="Calibri"/>
                <a:sym typeface="Calibri"/>
                <a:rtl val="0"/>
              </a:rPr>
              <a:t>, where we choose between two different routes based on a Boolean value, like this:</a:t>
            </a:r>
          </a:p>
          <a:p>
            <a:pPr marL="0" marR="0" lvl="0" indent="0" algn="l" rtl="0">
              <a:lnSpc>
                <a:spcPct val="100000"/>
              </a:lnSpc>
              <a:spcBef>
                <a:spcPts val="0"/>
              </a:spcBef>
              <a:spcAft>
                <a:spcPts val="0"/>
              </a:spcAft>
              <a:buClr>
                <a:schemeClr val="dk1"/>
              </a:buClr>
              <a:buFont typeface="Arial"/>
              <a:buNone/>
            </a:pPr>
            <a:endParaRPr sz="1500" b="0" i="0" u="none" strike="noStrike" cap="none" baseline="0">
              <a:solidFill>
                <a:srgbClr val="000000"/>
              </a:solidFill>
              <a:latin typeface="Georgia"/>
              <a:ea typeface="Georgia"/>
              <a:cs typeface="Georgia"/>
              <a:sym typeface="Georgia"/>
              <a:rtl val="0"/>
            </a:endParaRPr>
          </a:p>
          <a:p>
            <a:pPr marL="0" marR="0" lvl="0" indent="0" algn="l" rtl="0">
              <a:lnSpc>
                <a:spcPct val="100000"/>
              </a:lnSpc>
              <a:spcBef>
                <a:spcPts val="0"/>
              </a:spcBef>
              <a:spcAft>
                <a:spcPts val="0"/>
              </a:spcAft>
              <a:buClr>
                <a:schemeClr val="dk1"/>
              </a:buClr>
              <a:buFont typeface="Arial"/>
              <a:buNone/>
            </a:pPr>
            <a:endParaRPr sz="1500" b="0" i="0" u="none" strike="noStrike" cap="none" baseline="0">
              <a:solidFill>
                <a:srgbClr val="000000"/>
              </a:solidFill>
              <a:latin typeface="Georgia"/>
              <a:ea typeface="Georgia"/>
              <a:cs typeface="Georgia"/>
              <a:sym typeface="Georgia"/>
              <a:rtl val="0"/>
            </a:endParaRPr>
          </a:p>
        </p:txBody>
      </p:sp>
      <p:pic>
        <p:nvPicPr>
          <p:cNvPr id="78" name="Shape 78"/>
          <p:cNvPicPr preferRelativeResize="0"/>
          <p:nvPr/>
        </p:nvPicPr>
        <p:blipFill rotWithShape="1">
          <a:blip r:embed="rId3">
            <a:alphaModFix/>
          </a:blip>
          <a:srcRect/>
          <a:stretch/>
        </p:blipFill>
        <p:spPr>
          <a:xfrm>
            <a:off x="646400" y="2341525"/>
            <a:ext cx="1962149" cy="819150"/>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If {}</a:t>
            </a:r>
          </a:p>
        </p:txBody>
      </p:sp>
      <p:sp>
        <p:nvSpPr>
          <p:cNvPr id="84" name="Shape 8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4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marL="0" marR="0" lvl="0" indent="0" algn="l" rtl="0">
              <a:lnSpc>
                <a:spcPct val="145000"/>
              </a:lnSpc>
              <a:spcBef>
                <a:spcPts val="0"/>
              </a:spcBef>
              <a:spcAft>
                <a:spcPts val="0"/>
              </a:spcAft>
              <a:buClr>
                <a:schemeClr val="dk1"/>
              </a:buClr>
              <a:buFont typeface="Arial"/>
              <a:buNone/>
            </a:pPr>
            <a:endParaRPr sz="1400" b="0" i="0" u="none" strike="noStrike" cap="none" baseline="0">
              <a:solidFill>
                <a:srgbClr val="000000"/>
              </a:solidFill>
              <a:latin typeface="Consolas"/>
              <a:ea typeface="Consolas"/>
              <a:cs typeface="Consolas"/>
              <a:sym typeface="Consolas"/>
              <a:rtl val="0"/>
            </a:endParaRPr>
          </a:p>
          <a:p>
            <a:pPr marL="0" marR="0" lvl="0" indent="0" algn="l" rtl="0">
              <a:lnSpc>
                <a:spcPct val="135000"/>
              </a:lnSpc>
              <a:spcBef>
                <a:spcPts val="0"/>
              </a:spcBef>
              <a:spcAft>
                <a:spcPts val="0"/>
              </a:spcAft>
              <a:buClr>
                <a:schemeClr val="dk1"/>
              </a:buClr>
              <a:buSzPct val="25000"/>
              <a:buFont typeface="Consolas"/>
              <a:buNone/>
            </a:pPr>
            <a:r>
              <a:rPr lang="en" sz="1400" b="0" i="0" u="none" strike="noStrike" cap="none" baseline="0">
                <a:solidFill>
                  <a:srgbClr val="550066"/>
                </a:solidFill>
                <a:latin typeface="Consolas"/>
                <a:ea typeface="Consolas"/>
                <a:cs typeface="Consolas"/>
                <a:sym typeface="Consolas"/>
                <a:rtl val="0"/>
              </a:rPr>
              <a:t>var</a:t>
            </a:r>
            <a:r>
              <a:rPr lang="en" sz="1400" b="0" i="0" u="none" strike="noStrike" cap="none" baseline="0">
                <a:solidFill>
                  <a:srgbClr val="000000"/>
                </a:solidFill>
                <a:latin typeface="Consolas"/>
                <a:ea typeface="Consolas"/>
                <a:cs typeface="Consolas"/>
                <a:sym typeface="Consolas"/>
                <a:rtl val="0"/>
              </a:rPr>
              <a:t> theNumber = prompt(</a:t>
            </a:r>
            <a:r>
              <a:rPr lang="en" sz="1400" b="0" i="0" u="none" strike="noStrike" cap="none" baseline="0">
                <a:solidFill>
                  <a:srgbClr val="770000"/>
                </a:solidFill>
                <a:latin typeface="Consolas"/>
                <a:ea typeface="Consolas"/>
                <a:cs typeface="Consolas"/>
                <a:sym typeface="Consolas"/>
                <a:rtl val="0"/>
              </a:rPr>
              <a:t>"Pick a number"</a:t>
            </a:r>
            <a:r>
              <a:rPr lang="en" sz="1400" b="0" i="0" u="none" strike="noStrike" cap="none" baseline="0">
                <a:solidFill>
                  <a:srgbClr val="000000"/>
                </a:solidFill>
                <a:latin typeface="Consolas"/>
                <a:ea typeface="Consolas"/>
                <a:cs typeface="Consolas"/>
                <a:sym typeface="Consolas"/>
                <a:rtl val="0"/>
              </a:rPr>
              <a:t>, </a:t>
            </a:r>
            <a:r>
              <a:rPr lang="en" sz="1400" b="0" i="0" u="none" strike="noStrike" cap="none" baseline="0">
                <a:solidFill>
                  <a:srgbClr val="770000"/>
                </a:solidFill>
                <a:latin typeface="Consolas"/>
                <a:ea typeface="Consolas"/>
                <a:cs typeface="Consolas"/>
                <a:sym typeface="Consolas"/>
                <a:rtl val="0"/>
              </a:rPr>
              <a:t>""</a:t>
            </a:r>
            <a:r>
              <a:rPr lang="en" sz="1400" b="0" i="0" u="none" strike="noStrike" cap="none" baseline="0">
                <a:solidFill>
                  <a:srgbClr val="000000"/>
                </a:solidFill>
                <a:latin typeface="Consolas"/>
                <a:ea typeface="Consolas"/>
                <a:cs typeface="Consolas"/>
                <a:sym typeface="Consolas"/>
                <a:rtl val="0"/>
              </a:rPr>
              <a:t>);</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550066"/>
                </a:solidFill>
                <a:latin typeface="Consolas"/>
                <a:ea typeface="Consolas"/>
                <a:cs typeface="Consolas"/>
                <a:sym typeface="Consolas"/>
                <a:rtl val="0"/>
              </a:rPr>
              <a:t>if</a:t>
            </a:r>
            <a:r>
              <a:rPr lang="en" sz="1400" b="0" i="0" u="none" strike="noStrike" cap="none" baseline="0">
                <a:solidFill>
                  <a:srgbClr val="000000"/>
                </a:solidFill>
                <a:latin typeface="Consolas"/>
                <a:ea typeface="Consolas"/>
                <a:cs typeface="Consolas"/>
                <a:sym typeface="Consolas"/>
                <a:rtl val="0"/>
              </a:rPr>
              <a:t> (!isNaN(theNumber)) {</a:t>
            </a:r>
            <a:br>
              <a:rPr lang="en" sz="1400" b="0" i="0" u="none" strike="noStrike" cap="none" baseline="0">
                <a:solidFill>
                  <a:srgbClr val="000000"/>
                </a:solidFill>
                <a:latin typeface="Consolas"/>
                <a:ea typeface="Consolas"/>
                <a:cs typeface="Consolas"/>
                <a:sym typeface="Consolas"/>
                <a:rtl val="0"/>
              </a:rPr>
            </a:br>
            <a:r>
              <a:rPr lang="en" sz="1400" b="0" i="0" u="none" strike="noStrike" cap="none" baseline="0">
                <a:solidFill>
                  <a:srgbClr val="000000"/>
                </a:solidFill>
                <a:latin typeface="Consolas"/>
                <a:ea typeface="Consolas"/>
                <a:cs typeface="Consolas"/>
                <a:sym typeface="Consolas"/>
                <a:rtl val="0"/>
              </a:rPr>
              <a:t>  alert(</a:t>
            </a:r>
            <a:r>
              <a:rPr lang="en" sz="1400" b="0" i="0" u="none" strike="noStrike" cap="none" baseline="0">
                <a:solidFill>
                  <a:srgbClr val="770000"/>
                </a:solidFill>
                <a:latin typeface="Consolas"/>
                <a:ea typeface="Consolas"/>
                <a:cs typeface="Consolas"/>
                <a:sym typeface="Consolas"/>
                <a:rtl val="0"/>
              </a:rPr>
              <a:t>"Your number is the square root of "</a:t>
            </a:r>
            <a:r>
              <a:rPr lang="en" sz="1400" b="0" i="0" u="none" strike="noStrike" cap="none" baseline="0">
                <a:solidFill>
                  <a:srgbClr val="000000"/>
                </a:solidFill>
                <a:latin typeface="Consolas"/>
                <a:ea typeface="Consolas"/>
                <a:cs typeface="Consolas"/>
                <a:sym typeface="Consolas"/>
                <a:rtl val="0"/>
              </a:rPr>
              <a:t> + theNumber * theNumber);</a:t>
            </a:r>
          </a:p>
          <a:p>
            <a:pPr marL="0" marR="0" lvl="0" indent="0" algn="l" rtl="0">
              <a:lnSpc>
                <a:spcPct val="135000"/>
              </a:lnSpc>
              <a:spcBef>
                <a:spcPts val="0"/>
              </a:spcBef>
              <a:spcAft>
                <a:spcPts val="0"/>
              </a:spcAft>
              <a:buClr>
                <a:schemeClr val="dk1"/>
              </a:buClr>
              <a:buSzPct val="25000"/>
              <a:buFont typeface="Consolas"/>
              <a:buNone/>
            </a:pPr>
            <a:r>
              <a:rPr lang="en" sz="1400" b="0" i="0" u="none" strike="noStrike" cap="none" baseline="0">
                <a:solidFill>
                  <a:srgbClr val="000000"/>
                </a:solidFill>
                <a:latin typeface="Consolas"/>
                <a:ea typeface="Consolas"/>
                <a:cs typeface="Consolas"/>
                <a:sym typeface="Consolas"/>
                <a:rtl val="0"/>
              </a:rPr>
              <a:t>}</a:t>
            </a:r>
          </a:p>
          <a:p>
            <a:pPr marL="0" marR="0" lvl="0" indent="0" algn="l" rtl="0">
              <a:lnSpc>
                <a:spcPct val="145000"/>
              </a:lnSpc>
              <a:spcBef>
                <a:spcPts val="0"/>
              </a:spcBef>
              <a:spcAft>
                <a:spcPts val="0"/>
              </a:spcAft>
              <a:buClr>
                <a:schemeClr val="dk1"/>
              </a:buClr>
              <a:buSzPct val="25000"/>
              <a:buFont typeface="Georgia"/>
              <a:buNone/>
            </a:pPr>
            <a:r>
              <a:rPr lang="en" sz="1500" b="0" i="0" u="none" strike="noStrike" cap="none" baseline="0">
                <a:solidFill>
                  <a:srgbClr val="000000"/>
                </a:solidFill>
                <a:latin typeface="Georgia"/>
                <a:ea typeface="Georgia"/>
                <a:cs typeface="Georgia"/>
                <a:sym typeface="Georgia"/>
                <a:rtl val="0"/>
              </a:rPr>
              <a:t>With this modification, if you enter “cheese”, no output will be shown.</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1058</Words>
  <Application>Microsoft Macintosh PowerPoint</Application>
  <PresentationFormat>On-screen Show (16:9)</PresentationFormat>
  <Paragraphs>137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label</vt:lpstr>
      <vt:lpstr>Flow Control, Loops &amp; Arrays</vt:lpstr>
      <vt:lpstr>Functions</vt:lpstr>
      <vt:lpstr>Classes, Objects &amp; Methods</vt:lpstr>
      <vt:lpstr>Examples </vt:lpstr>
      <vt:lpstr>Objects, Methods &amp; Review</vt:lpstr>
      <vt:lpstr>Flow Control</vt:lpstr>
      <vt:lpstr>Explanation</vt:lpstr>
      <vt:lpstr>Conditional Execution</vt:lpstr>
      <vt:lpstr>If {}</vt:lpstr>
      <vt:lpstr>If {}</vt:lpstr>
      <vt:lpstr>If {}</vt:lpstr>
      <vt:lpstr>If … else</vt:lpstr>
      <vt:lpstr>Exercise</vt:lpstr>
      <vt:lpstr>while… loop</vt:lpstr>
      <vt:lpstr>Exercise</vt:lpstr>
      <vt:lpstr>for … loop</vt:lpstr>
      <vt:lpstr>Exercise</vt:lpstr>
      <vt:lpstr>switch … case</vt:lpstr>
      <vt:lpstr>Arrays</vt:lpstr>
      <vt:lpstr>Exercise </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Loops &amp; Arrays</dc:title>
  <cp:lastModifiedBy>OTIS</cp:lastModifiedBy>
  <cp:revision>6</cp:revision>
  <dcterms:modified xsi:type="dcterms:W3CDTF">2015-02-11T01:33:07Z</dcterms:modified>
</cp:coreProperties>
</file>