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0045763-1E86-45F9-ABA4-62D6E17085E2}">
  <a:tblStyle styleId="{50045763-1E86-45F9-ABA4-62D6E17085E2}" styleName="Table_0">
    <a:wholeTbl>
      <a:tcStyle>
        <a:tcBdr>
          <a:left>
            <a:ln w="12700" cap="flat">
              <a:solidFill>
                <a:srgbClr val="AAAAAA"/>
              </a:solidFill>
              <a:prstDash val="solid"/>
              <a:round/>
              <a:headEnd type="none" w="med" len="med"/>
              <a:tailEnd type="none" w="med" len="med"/>
            </a:ln>
          </a:left>
          <a:right>
            <a:ln w="12700" cap="flat">
              <a:solidFill>
                <a:srgbClr val="AAAAAA"/>
              </a:solidFill>
              <a:prstDash val="solid"/>
              <a:round/>
              <a:headEnd type="none" w="med" len="med"/>
              <a:tailEnd type="none" w="med" len="med"/>
            </a:ln>
          </a:right>
          <a:top>
            <a:ln w="12700" cap="flat">
              <a:solidFill>
                <a:srgbClr val="AAAAAA"/>
              </a:solidFill>
              <a:prstDash val="solid"/>
              <a:round/>
              <a:headEnd type="none" w="med" len="med"/>
              <a:tailEnd type="none" w="med" len="med"/>
            </a:ln>
          </a:top>
          <a:bottom>
            <a:ln w="12700" cap="flat">
              <a:solidFill>
                <a:srgbClr val="AAAAAA"/>
              </a:solidFill>
              <a:prstDash val="solid"/>
              <a:round/>
              <a:headEnd type="none" w="med" len="med"/>
              <a:tailEnd type="none" w="med" len="med"/>
            </a:ln>
          </a:bottom>
          <a:insideH>
            <a:ln w="12700" cap="flat">
              <a:solidFill>
                <a:srgbClr val="AAAAAA"/>
              </a:solidFill>
              <a:prstDash val="solid"/>
              <a:round/>
              <a:headEnd type="none" w="med" len="med"/>
              <a:tailEnd type="none" w="med" len="med"/>
            </a:ln>
          </a:insideH>
          <a:insideV>
            <a:ln w="12700" cap="flat">
              <a:solidFill>
                <a:srgbClr val="AAAAAA"/>
              </a:solidFill>
              <a:prstDash val="solid"/>
              <a:round/>
              <a:headEnd type="none" w="med" len="med"/>
              <a:tailEnd type="none" w="med" len="med"/>
            </a:ln>
          </a:insideV>
        </a:tcBdr>
      </a:tcStyle>
    </a:wholeTbl>
  </a:tblStyle>
  <a:tblStyle styleId="{95F2CDD1-4584-498D-860C-50C596412A44}" styleName="Table_1">
    <a:wholeTbl>
      <a:tcStyle>
        <a:tcBdr>
          <a:left>
            <a:ln w="12700" cap="flat">
              <a:solidFill>
                <a:srgbClr val="AAAAAA"/>
              </a:solidFill>
              <a:prstDash val="solid"/>
              <a:round/>
              <a:headEnd type="none" w="med" len="med"/>
              <a:tailEnd type="none" w="med" len="med"/>
            </a:ln>
          </a:left>
          <a:right>
            <a:ln w="12700" cap="flat">
              <a:solidFill>
                <a:srgbClr val="AAAAAA"/>
              </a:solidFill>
              <a:prstDash val="solid"/>
              <a:round/>
              <a:headEnd type="none" w="med" len="med"/>
              <a:tailEnd type="none" w="med" len="med"/>
            </a:ln>
          </a:right>
          <a:top>
            <a:ln w="12700" cap="flat">
              <a:solidFill>
                <a:srgbClr val="AAAAAA"/>
              </a:solidFill>
              <a:prstDash val="solid"/>
              <a:round/>
              <a:headEnd type="none" w="med" len="med"/>
              <a:tailEnd type="none" w="med" len="med"/>
            </a:ln>
          </a:top>
          <a:bottom>
            <a:ln w="12700" cap="flat">
              <a:solidFill>
                <a:srgbClr val="AAAAAA"/>
              </a:solidFill>
              <a:prstDash val="solid"/>
              <a:round/>
              <a:headEnd type="none" w="med" len="med"/>
              <a:tailEnd type="none" w="med" len="med"/>
            </a:ln>
          </a:bottom>
          <a:insideH>
            <a:ln w="12700" cap="flat">
              <a:solidFill>
                <a:srgbClr val="AAAAAA"/>
              </a:solidFill>
              <a:prstDash val="solid"/>
              <a:round/>
              <a:headEnd type="none" w="med" len="med"/>
              <a:tailEnd type="none" w="med" len="med"/>
            </a:ln>
          </a:insideH>
          <a:insideV>
            <a:ln w="12700" cap="flat">
              <a:solidFill>
                <a:srgbClr val="AAAAAA"/>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792"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318852761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baseline="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9" name="Shape 9"/>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0" name="Shape 10"/>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11" name="Shape 11"/>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chemeClr val="dk1"/>
              </a:buClr>
              <a:buFont typeface="Arial"/>
              <a:buNone/>
              <a:defRPr/>
            </a:lvl1pPr>
            <a:lvl2pPr marL="0" marR="0" indent="0" algn="l" rtl="0">
              <a:lnSpc>
                <a:spcPct val="100000"/>
              </a:lnSpc>
              <a:spcBef>
                <a:spcPts val="0"/>
              </a:spcBef>
              <a:spcAft>
                <a:spcPts val="0"/>
              </a:spcAft>
              <a:buClr>
                <a:schemeClr val="dk1"/>
              </a:buClr>
              <a:buFont typeface="Arial"/>
              <a:buNone/>
              <a:defRPr/>
            </a:lvl2pPr>
            <a:lvl3pPr marL="0" marR="0" indent="0" algn="l" rtl="0">
              <a:lnSpc>
                <a:spcPct val="100000"/>
              </a:lnSpc>
              <a:spcBef>
                <a:spcPts val="0"/>
              </a:spcBef>
              <a:spcAft>
                <a:spcPts val="0"/>
              </a:spcAft>
              <a:buClr>
                <a:schemeClr val="dk1"/>
              </a:buClr>
              <a:buFont typeface="Arial"/>
              <a:buNone/>
              <a:defRPr/>
            </a:lvl3pPr>
            <a:lvl4pPr marL="0" marR="0" indent="0" algn="l" rtl="0">
              <a:lnSpc>
                <a:spcPct val="100000"/>
              </a:lnSpc>
              <a:spcBef>
                <a:spcPts val="0"/>
              </a:spcBef>
              <a:spcAft>
                <a:spcPts val="0"/>
              </a:spcAft>
              <a:buClr>
                <a:schemeClr val="dk1"/>
              </a:buClr>
              <a:buFont typeface="Arial"/>
              <a:buNone/>
              <a:defRPr/>
            </a:lvl4pPr>
            <a:lvl5pPr marL="0" marR="0" indent="0" algn="l" rtl="0">
              <a:lnSpc>
                <a:spcPct val="100000"/>
              </a:lnSpc>
              <a:spcBef>
                <a:spcPts val="0"/>
              </a:spcBef>
              <a:spcAft>
                <a:spcPts val="0"/>
              </a:spcAft>
              <a:buClr>
                <a:schemeClr val="dk1"/>
              </a:buClr>
              <a:buFont typeface="Arial"/>
              <a:buNone/>
              <a:defRPr/>
            </a:lvl5pPr>
            <a:lvl6pPr marL="0" marR="0" indent="0" algn="l" rtl="0">
              <a:lnSpc>
                <a:spcPct val="100000"/>
              </a:lnSpc>
              <a:spcBef>
                <a:spcPts val="0"/>
              </a:spcBef>
              <a:spcAft>
                <a:spcPts val="0"/>
              </a:spcAft>
              <a:buClr>
                <a:schemeClr val="dk1"/>
              </a:buClr>
              <a:buFont typeface="Arial"/>
              <a:buNone/>
              <a:defRPr/>
            </a:lvl6pPr>
            <a:lvl7pPr marL="0" marR="0" indent="0" algn="l" rtl="0">
              <a:lnSpc>
                <a:spcPct val="100000"/>
              </a:lnSpc>
              <a:spcBef>
                <a:spcPts val="0"/>
              </a:spcBef>
              <a:spcAft>
                <a:spcPts val="0"/>
              </a:spcAft>
              <a:buClr>
                <a:schemeClr val="dk1"/>
              </a:buClr>
              <a:buFont typeface="Arial"/>
              <a:buNone/>
              <a:defRPr/>
            </a:lvl7pPr>
            <a:lvl8pPr marL="0" marR="0" indent="0" algn="l" rtl="0">
              <a:lnSpc>
                <a:spcPct val="100000"/>
              </a:lnSpc>
              <a:spcBef>
                <a:spcPts val="0"/>
              </a:spcBef>
              <a:spcAft>
                <a:spcPts val="0"/>
              </a:spcAft>
              <a:buClr>
                <a:schemeClr val="dk1"/>
              </a:buClr>
              <a:buFont typeface="Arial"/>
              <a:buNone/>
              <a:defRPr/>
            </a:lvl8pPr>
            <a:lvl9pPr marL="0" marR="0" indent="0" algn="l" rtl="0">
              <a:lnSpc>
                <a:spcPct val="100000"/>
              </a:lnSpc>
              <a:spcBef>
                <a:spcPts val="0"/>
              </a:spcBef>
              <a:spcAft>
                <a:spcPts val="0"/>
              </a:spcAft>
              <a:buClr>
                <a:schemeClr val="dk1"/>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4" name="Shape 14"/>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5" name="Shape 1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19" name="Shape 19"/>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0" name="Shape 2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457200"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3" name="Shape 23"/>
          <p:cNvSpPr txBox="1">
            <a:spLocks noGrp="1"/>
          </p:cNvSpPr>
          <p:nvPr>
            <p:ph type="body" idx="2"/>
          </p:nvPr>
        </p:nvSpPr>
        <p:spPr>
          <a:xfrm>
            <a:off x="4761353" y="1200150"/>
            <a:ext cx="3925500" cy="372569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6" name="Shape 26"/>
          <p:cNvSpPr/>
          <p:nvPr/>
        </p:nvSpPr>
        <p:spPr>
          <a:xfrm rot="10800000" flipH="1">
            <a:off x="372035" y="58"/>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7" name="Shape 2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372035" y="4276651"/>
            <a:ext cx="8399999" cy="6491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p:nvPr/>
        </p:nvSpPr>
        <p:spPr>
          <a:xfrm>
            <a:off x="372035" y="233279"/>
            <a:ext cx="8399999" cy="3868498"/>
          </a:xfrm>
          <a:prstGeom prst="roundRect">
            <a:avLst>
              <a:gd name="adj" fmla="val 2776"/>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p:nvPr/>
        </p:nvSpPr>
        <p:spPr>
          <a:xfrm>
            <a:off x="372035" y="235584"/>
            <a:ext cx="8399999" cy="4672198"/>
          </a:xfrm>
          <a:prstGeom prst="roundRect">
            <a:avLst>
              <a:gd name="adj" fmla="val 2255"/>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2"/>
              </a:buClr>
              <a:buFont typeface="Arial"/>
              <a:buNone/>
              <a:defRPr/>
            </a:lvl1pPr>
            <a:lvl2pPr marL="0" marR="0" indent="0" algn="l" rtl="0">
              <a:lnSpc>
                <a:spcPct val="100000"/>
              </a:lnSpc>
              <a:spcBef>
                <a:spcPts val="0"/>
              </a:spcBef>
              <a:spcAft>
                <a:spcPts val="0"/>
              </a:spcAft>
              <a:buClr>
                <a:schemeClr val="dk2"/>
              </a:buClr>
              <a:buFont typeface="Arial"/>
              <a:buNone/>
              <a:defRPr/>
            </a:lvl2pPr>
            <a:lvl3pPr marL="0" marR="0" indent="0" algn="l" rtl="0">
              <a:spcBef>
                <a:spcPts val="0"/>
              </a:spcBef>
              <a:buClr>
                <a:schemeClr val="dk2"/>
              </a:buClr>
              <a:buFont typeface="Arial"/>
              <a:buNone/>
              <a:defRPr/>
            </a:lvl3pPr>
            <a:lvl4pPr marL="0" marR="0" indent="0" algn="l" rtl="0">
              <a:spcBef>
                <a:spcPts val="0"/>
              </a:spcBef>
              <a:buClr>
                <a:schemeClr val="dk2"/>
              </a:buClr>
              <a:buFont typeface="Arial"/>
              <a:buNone/>
              <a:defRPr/>
            </a:lvl4pPr>
            <a:lvl5pPr marL="0" marR="0" indent="0" algn="l" rtl="0">
              <a:spcBef>
                <a:spcPts val="0"/>
              </a:spcBef>
              <a:buClr>
                <a:schemeClr val="dk2"/>
              </a:buClr>
              <a:buFont typeface="Arial"/>
              <a:buNone/>
              <a:defRPr/>
            </a:lvl5pPr>
            <a:lvl6pPr marL="0" marR="0" indent="0" algn="l" rtl="0">
              <a:spcBef>
                <a:spcPts val="0"/>
              </a:spcBef>
              <a:buClr>
                <a:schemeClr val="dk2"/>
              </a:buClr>
              <a:buFont typeface="Arial"/>
              <a:buNone/>
              <a:defRPr/>
            </a:lvl6pPr>
            <a:lvl7pPr marL="0" marR="0" indent="0" algn="l" rtl="0">
              <a:spcBef>
                <a:spcPts val="0"/>
              </a:spcBef>
              <a:buClr>
                <a:schemeClr val="dk2"/>
              </a:buClr>
              <a:buFont typeface="Arial"/>
              <a:buNone/>
              <a:defRPr/>
            </a:lvl7pPr>
            <a:lvl8pPr marL="0" marR="0" indent="0" algn="l" rtl="0">
              <a:spcBef>
                <a:spcPts val="0"/>
              </a:spcBef>
              <a:buClr>
                <a:schemeClr val="dk2"/>
              </a:buClr>
              <a:buFont typeface="Arial"/>
              <a:buNone/>
              <a:defRPr/>
            </a:lvl8pPr>
            <a:lvl9pPr marL="0" marR="0" indent="0" algn="l" rtl="0">
              <a:spcBef>
                <a:spcPts val="0"/>
              </a:spcBef>
              <a:buClr>
                <a:schemeClr val="dk2"/>
              </a:buClr>
              <a:buFont typeface="Arial"/>
              <a:buNone/>
              <a:defRPr/>
            </a:lvl9pPr>
          </a:lstStyle>
          <a:p>
            <a:endParaRPr/>
          </a:p>
        </p:txBody>
      </p:sp>
      <p:sp>
        <p:nvSpPr>
          <p:cNvPr id="6" name="Shape 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lstStyle>
            <a:lvl1pPr marL="0" marR="0" indent="0" algn="l" rtl="0">
              <a:lnSpc>
                <a:spcPct val="100000"/>
              </a:lnSpc>
              <a:spcBef>
                <a:spcPts val="600"/>
              </a:spcBef>
              <a:spcAft>
                <a:spcPts val="0"/>
              </a:spcAft>
              <a:buClr>
                <a:schemeClr val="dk1"/>
              </a:buClr>
              <a:buFont typeface="Arial"/>
              <a:buNone/>
              <a:defRPr/>
            </a:lvl1pPr>
            <a:lvl2pPr marL="0" marR="0" indent="0" algn="l" rtl="0">
              <a:lnSpc>
                <a:spcPct val="100000"/>
              </a:lnSpc>
              <a:spcBef>
                <a:spcPts val="480"/>
              </a:spcBef>
              <a:spcAft>
                <a:spcPts val="0"/>
              </a:spcAft>
              <a:buClr>
                <a:schemeClr val="dk1"/>
              </a:buClr>
              <a:buFont typeface="Arial"/>
              <a:buNone/>
              <a:defRPr/>
            </a:lvl2pPr>
            <a:lvl3pPr marL="0" marR="0" indent="0" algn="l" rtl="0">
              <a:lnSpc>
                <a:spcPct val="100000"/>
              </a:lnSpc>
              <a:spcBef>
                <a:spcPts val="480"/>
              </a:spcBef>
              <a:spcAft>
                <a:spcPts val="0"/>
              </a:spcAft>
              <a:buClr>
                <a:schemeClr val="dk1"/>
              </a:buClr>
              <a:buFont typeface="Arial"/>
              <a:buNone/>
              <a:defRPr/>
            </a:lvl3pPr>
            <a:lvl4pPr marL="0" marR="0" indent="0" algn="l" rtl="0">
              <a:lnSpc>
                <a:spcPct val="100000"/>
              </a:lnSpc>
              <a:spcBef>
                <a:spcPts val="360"/>
              </a:spcBef>
              <a:spcAft>
                <a:spcPts val="0"/>
              </a:spcAft>
              <a:buClr>
                <a:schemeClr val="dk1"/>
              </a:buClr>
              <a:buFont typeface="Arial"/>
              <a:buNone/>
              <a:defRPr/>
            </a:lvl4pPr>
            <a:lvl5pPr marL="0" marR="0" indent="0" algn="l" rtl="0">
              <a:lnSpc>
                <a:spcPct val="100000"/>
              </a:lnSpc>
              <a:spcBef>
                <a:spcPts val="360"/>
              </a:spcBef>
              <a:spcAft>
                <a:spcPts val="0"/>
              </a:spcAft>
              <a:buClr>
                <a:schemeClr val="dk1"/>
              </a:buClr>
              <a:buFont typeface="Arial"/>
              <a:buNone/>
              <a:defRPr/>
            </a:lvl5pPr>
            <a:lvl6pPr marL="0" marR="0" indent="0" algn="l" rtl="0">
              <a:lnSpc>
                <a:spcPct val="100000"/>
              </a:lnSpc>
              <a:spcBef>
                <a:spcPts val="360"/>
              </a:spcBef>
              <a:spcAft>
                <a:spcPts val="0"/>
              </a:spcAft>
              <a:buClr>
                <a:schemeClr val="dk1"/>
              </a:buClr>
              <a:buFont typeface="Arial"/>
              <a:buNone/>
              <a:defRPr/>
            </a:lvl6pPr>
            <a:lvl7pPr marL="0" marR="0" indent="0" algn="l" rtl="0">
              <a:lnSpc>
                <a:spcPct val="100000"/>
              </a:lnSpc>
              <a:spcBef>
                <a:spcPts val="360"/>
              </a:spcBef>
              <a:spcAft>
                <a:spcPts val="0"/>
              </a:spcAft>
              <a:buClr>
                <a:schemeClr val="dk1"/>
              </a:buClr>
              <a:buFont typeface="Arial"/>
              <a:buNone/>
              <a:defRPr/>
            </a:lvl7pPr>
            <a:lvl8pPr marL="0" marR="0" indent="0" algn="l" rtl="0">
              <a:lnSpc>
                <a:spcPct val="100000"/>
              </a:lnSpc>
              <a:spcBef>
                <a:spcPts val="360"/>
              </a:spcBef>
              <a:spcAft>
                <a:spcPts val="0"/>
              </a:spcAft>
              <a:buClr>
                <a:schemeClr val="dk1"/>
              </a:buClr>
              <a:buFont typeface="Arial"/>
              <a:buNone/>
              <a:defRPr/>
            </a:lvl8pPr>
            <a:lvl9pPr marL="0" marR="0" indent="0" algn="l" rtl="0">
              <a:lnSpc>
                <a:spcPct val="100000"/>
              </a:lnSpc>
              <a:spcBef>
                <a:spcPts val="360"/>
              </a:spcBef>
              <a:spcAft>
                <a:spcPts val="0"/>
              </a:spcAft>
              <a:buClr>
                <a:schemeClr val="dk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tutorialspoint.com/jquery/selector-element-name.htm" TargetMode="External"/><Relationship Id="rId4" Type="http://schemas.openxmlformats.org/officeDocument/2006/relationships/hyperlink" Target="http://www.tutorialspoint.com/jquery/selector-element-id.htm" TargetMode="External"/><Relationship Id="rId5" Type="http://schemas.openxmlformats.org/officeDocument/2006/relationships/hyperlink" Target="http://www.tutorialspoint.com/jquery/selector-element-class.htm" TargetMode="External"/><Relationship Id="rId6" Type="http://schemas.openxmlformats.org/officeDocument/2006/relationships/hyperlink" Target="http://www.tutorialspoint.com/jquery/selector-universal.htm" TargetMode="External"/><Relationship Id="rId7" Type="http://schemas.openxmlformats.org/officeDocument/2006/relationships/hyperlink" Target="http://www.tutorialspoint.com/jquery/selector-multiple-elements.htm"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api.jquery.com/jquery.each/"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jquery.com/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473108"/>
            <a:ext cx="7772400" cy="2842199"/>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7200" b="1" i="0" u="none" strike="noStrike" cap="none" baseline="0">
                <a:solidFill>
                  <a:schemeClr val="dk2"/>
                </a:solidFill>
                <a:latin typeface="Arial"/>
                <a:ea typeface="Arial"/>
                <a:cs typeface="Arial"/>
                <a:sym typeface="Arial"/>
                <a:rtl val="0"/>
              </a:rPr>
              <a:t>JQuery</a:t>
            </a:r>
          </a:p>
        </p:txBody>
      </p:sp>
      <p:sp>
        <p:nvSpPr>
          <p:cNvPr id="35" name="Shape 35"/>
          <p:cNvSpPr txBox="1">
            <a:spLocks noGrp="1"/>
          </p:cNvSpPr>
          <p:nvPr>
            <p:ph type="subTitle" idx="1"/>
          </p:nvPr>
        </p:nvSpPr>
        <p:spPr>
          <a:xfrm>
            <a:off x="685800" y="3896921"/>
            <a:ext cx="7772400" cy="460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Class </a:t>
            </a:r>
            <a:r>
              <a:rPr lang="en" sz="3000">
                <a:solidFill>
                  <a:schemeClr val="dk1"/>
                </a:solidFill>
                <a:rtl val="0"/>
              </a:rPr>
              <a:t>2</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How to use selectors</a:t>
            </a:r>
          </a:p>
        </p:txBody>
      </p:sp>
      <p:sp>
        <p:nvSpPr>
          <p:cNvPr id="91" name="Shape 9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selectors are very useful and would be required at every step while using jQuery. They get the exact element that you want from your HTML document. Following table lists down few basic selectors and explains them with examples. Similar to above syntax and examples, following examples would give you understanding on using different type of other useful selectors.</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graphicFrame>
        <p:nvGraphicFramePr>
          <p:cNvPr id="92" name="Shape 92"/>
          <p:cNvGraphicFramePr/>
          <p:nvPr/>
        </p:nvGraphicFramePr>
        <p:xfrm>
          <a:off x="1875600" y="2789425"/>
          <a:ext cx="5527675" cy="1883664"/>
        </p:xfrm>
        <a:graphic>
          <a:graphicData uri="http://schemas.openxmlformats.org/drawingml/2006/table">
            <a:tbl>
              <a:tblPr>
                <a:noFill/>
                <a:tableStyleId>{95F2CDD1-4584-498D-860C-50C596412A44}</a:tableStyleId>
              </a:tblPr>
              <a:tblGrid>
                <a:gridCol w="2235200"/>
                <a:gridCol w="3292475"/>
              </a:tblGrid>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Selector</a:t>
                      </a:r>
                    </a:p>
                  </a:txBody>
                  <a:tcPr marL="63500" marR="63500" marT="63500" marB="63500">
                    <a:solidFill>
                      <a:srgbClr val="CDCDCD"/>
                    </a:solidFill>
                  </a:tcPr>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Description</a:t>
                      </a:r>
                    </a:p>
                  </a:txBody>
                  <a:tcPr marL="63500" marR="63500" marT="63500" marB="63500">
                    <a:solidFill>
                      <a:srgbClr val="CDCDCD"/>
                    </a:solidFill>
                  </a:tcPr>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3"/>
                          <a:rtl val="0"/>
                        </a:rPr>
                        <a:t>Name</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all elements which match with the given element </a:t>
                      </a:r>
                      <a:r>
                        <a:rPr lang="en" sz="800" b="1" u="none" strike="noStrike" cap="none" baseline="0">
                          <a:latin typeface="Verdana"/>
                          <a:ea typeface="Verdana"/>
                          <a:cs typeface="Verdana"/>
                          <a:sym typeface="Verdana"/>
                          <a:rtl val="0"/>
                        </a:rPr>
                        <a:t>Name</a:t>
                      </a:r>
                      <a:r>
                        <a:rPr lang="en" sz="800" u="none" strike="noStrike" cap="none" baseline="0">
                          <a:latin typeface="Verdana"/>
                          <a:ea typeface="Verdana"/>
                          <a:cs typeface="Verdana"/>
                          <a:sym typeface="Verdana"/>
                          <a:rtl val="0"/>
                        </a:rPr>
                        <a:t>.</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4"/>
                          <a:rtl val="0"/>
                        </a:rPr>
                        <a:t>#ID</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 single element which matches with the given </a:t>
                      </a:r>
                      <a:r>
                        <a:rPr lang="en" sz="800" b="1" u="none" strike="noStrike" cap="none" baseline="0">
                          <a:latin typeface="Verdana"/>
                          <a:ea typeface="Verdana"/>
                          <a:cs typeface="Verdana"/>
                          <a:sym typeface="Verdana"/>
                          <a:rtl val="0"/>
                        </a:rPr>
                        <a:t>ID</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5"/>
                          <a:rtl val="0"/>
                        </a:rPr>
                        <a:t>.Class</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all elements which match with the given </a:t>
                      </a:r>
                      <a:r>
                        <a:rPr lang="en" sz="800" b="1" u="none" strike="noStrike" cap="none" baseline="0">
                          <a:latin typeface="Verdana"/>
                          <a:ea typeface="Verdana"/>
                          <a:cs typeface="Verdana"/>
                          <a:sym typeface="Verdana"/>
                          <a:rtl val="0"/>
                        </a:rPr>
                        <a:t>Class</a:t>
                      </a:r>
                      <a:r>
                        <a:rPr lang="en" sz="800" u="none" strike="noStrike" cap="none" baseline="0">
                          <a:latin typeface="Verdana"/>
                          <a:ea typeface="Verdana"/>
                          <a:cs typeface="Verdana"/>
                          <a:sym typeface="Verdana"/>
                          <a:rtl val="0"/>
                        </a:rPr>
                        <a:t>.</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6"/>
                          <a:rtl val="0"/>
                        </a:rPr>
                        <a:t>Universal (*)</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all elements available in a DOM.</a:t>
                      </a:r>
                    </a:p>
                  </a:txBody>
                  <a:tcPr marL="63500" marR="63500" marT="63500" marB="63500"/>
                </a:tc>
              </a:tr>
              <a:tr h="0">
                <a:tc>
                  <a:txBody>
                    <a:bodyPr/>
                    <a:lstStyle/>
                    <a:p>
                      <a:pPr marL="0" marR="0" lvl="0" indent="0" algn="l" rtl="0">
                        <a:lnSpc>
                          <a:spcPct val="115000"/>
                        </a:lnSpc>
                        <a:spcBef>
                          <a:spcPts val="0"/>
                        </a:spcBef>
                        <a:spcAft>
                          <a:spcPts val="0"/>
                        </a:spcAft>
                        <a:buClr>
                          <a:srgbClr val="900B09"/>
                        </a:buClr>
                        <a:buSzPct val="25000"/>
                        <a:buFont typeface="Verdana"/>
                        <a:buNone/>
                      </a:pPr>
                      <a:r>
                        <a:rPr lang="en" sz="800" u="sng" strike="noStrike" cap="none" baseline="0">
                          <a:solidFill>
                            <a:schemeClr val="hlink"/>
                          </a:solidFill>
                          <a:latin typeface="Verdana"/>
                          <a:ea typeface="Verdana"/>
                          <a:cs typeface="Verdana"/>
                          <a:sym typeface="Verdana"/>
                          <a:hlinkClick r:id="rId7"/>
                          <a:rtl val="0"/>
                        </a:rPr>
                        <a:t>Multiple Elements E, F, G</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Selects the combined results of all the specified selectors </a:t>
                      </a:r>
                      <a:r>
                        <a:rPr lang="en" sz="800" b="1" u="none" strike="noStrike" cap="none" baseline="0">
                          <a:latin typeface="Verdana"/>
                          <a:ea typeface="Verdana"/>
                          <a:cs typeface="Verdana"/>
                          <a:sym typeface="Verdana"/>
                          <a:rtl val="0"/>
                        </a:rPr>
                        <a:t>E, F</a:t>
                      </a:r>
                      <a:r>
                        <a:rPr lang="en" sz="800" u="none" strike="noStrike" cap="none" baseline="0">
                          <a:latin typeface="Verdana"/>
                          <a:ea typeface="Verdana"/>
                          <a:cs typeface="Verdana"/>
                          <a:sym typeface="Verdana"/>
                          <a:rtl val="0"/>
                        </a:rPr>
                        <a:t> or </a:t>
                      </a:r>
                      <a:r>
                        <a:rPr lang="en" sz="800" b="1" u="none" strike="noStrike" cap="none" baseline="0">
                          <a:latin typeface="Verdana"/>
                          <a:ea typeface="Verdana"/>
                          <a:cs typeface="Verdana"/>
                          <a:sym typeface="Verdana"/>
                          <a:rtl val="0"/>
                        </a:rPr>
                        <a:t>G</a:t>
                      </a:r>
                      <a:r>
                        <a:rPr lang="en" sz="800" u="none" strike="noStrike" cap="none" baseline="0">
                          <a:latin typeface="Verdana"/>
                          <a:ea typeface="Verdana"/>
                          <a:cs typeface="Verdana"/>
                          <a:sym typeface="Verdana"/>
                          <a:rtl val="0"/>
                        </a:rPr>
                        <a:t>.</a:t>
                      </a:r>
                    </a:p>
                  </a:txBody>
                  <a:tcPr marL="63500" marR="63500" marT="63500" marB="63500"/>
                </a:tc>
              </a:tr>
            </a:tbl>
          </a:graphicData>
        </a:graphic>
      </p:graphicFrame>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dirty="0">
                <a:solidFill>
                  <a:srgbClr val="A61C00"/>
                </a:solidFill>
              </a:rPr>
              <a:t>$(html element)</a:t>
            </a:r>
          </a:p>
        </p:txBody>
      </p:sp>
      <p:sp>
        <p:nvSpPr>
          <p:cNvPr id="98" name="Shape 9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dirty="0">
                <a:latin typeface="Consolas"/>
                <a:ea typeface="Consolas"/>
                <a:cs typeface="Consolas"/>
                <a:sym typeface="Consolas"/>
              </a:rPr>
              <a:t>$(document).ready(function</a:t>
            </a:r>
            <a:r>
              <a:rPr lang="en" dirty="0" smtClean="0">
                <a:latin typeface="Consolas"/>
                <a:ea typeface="Consolas"/>
                <a:cs typeface="Consolas"/>
                <a:sym typeface="Consolas"/>
              </a:rPr>
              <a:t>(){</a:t>
            </a:r>
            <a:endParaRPr lang="en-US" dirty="0" smtClean="0">
              <a:latin typeface="Consolas"/>
              <a:ea typeface="Consolas"/>
              <a:cs typeface="Consolas"/>
              <a:sym typeface="Consolas"/>
            </a:endParaRPr>
          </a:p>
          <a:p>
            <a:pPr rtl="0">
              <a:spcBef>
                <a:spcPts val="0"/>
              </a:spcBef>
              <a:buNone/>
            </a:pPr>
            <a:endParaRPr lang="en-US" dirty="0" smtClean="0">
              <a:latin typeface="Consolas"/>
              <a:ea typeface="Consolas"/>
              <a:cs typeface="Consolas"/>
              <a:sym typeface="Consolas"/>
            </a:endParaRPr>
          </a:p>
          <a:p>
            <a:pPr rtl="0">
              <a:spcBef>
                <a:spcPts val="0"/>
              </a:spcBef>
              <a:buNone/>
            </a:pPr>
            <a:endParaRPr lang="en-US" dirty="0">
              <a:latin typeface="Consolas"/>
              <a:ea typeface="Consolas"/>
              <a:cs typeface="Consolas"/>
              <a:sym typeface="Consolas"/>
            </a:endParaRPr>
          </a:p>
          <a:p>
            <a:pPr rtl="0">
              <a:spcBef>
                <a:spcPts val="0"/>
              </a:spcBef>
              <a:buNone/>
            </a:pPr>
            <a:r>
              <a:rPr lang="en" b="1" dirty="0" smtClean="0">
                <a:latin typeface="Consolas"/>
                <a:ea typeface="Consolas"/>
                <a:cs typeface="Consolas"/>
                <a:sym typeface="Consolas"/>
              </a:rPr>
              <a:t>$("</a:t>
            </a:r>
            <a:r>
              <a:rPr lang="en" b="1" dirty="0">
                <a:latin typeface="Consolas"/>
                <a:ea typeface="Consolas"/>
                <a:cs typeface="Consolas"/>
                <a:sym typeface="Consolas"/>
              </a:rPr>
              <a:t>button").click(function(){</a:t>
            </a:r>
          </a:p>
          <a:p>
            <a:pPr rtl="0">
              <a:spcBef>
                <a:spcPts val="0"/>
              </a:spcBef>
              <a:buNone/>
            </a:pPr>
            <a:r>
              <a:rPr lang="en-US" b="1" dirty="0" smtClean="0">
                <a:latin typeface="Consolas"/>
                <a:ea typeface="Consolas"/>
                <a:cs typeface="Consolas"/>
                <a:sym typeface="Consolas"/>
              </a:rPr>
              <a:t>	</a:t>
            </a:r>
            <a:r>
              <a:rPr lang="en" b="1" dirty="0" smtClean="0">
                <a:latin typeface="Consolas"/>
                <a:ea typeface="Consolas"/>
                <a:cs typeface="Consolas"/>
                <a:sym typeface="Consolas"/>
              </a:rPr>
              <a:t>$("</a:t>
            </a:r>
            <a:r>
              <a:rPr lang="en" b="1" dirty="0">
                <a:latin typeface="Consolas"/>
                <a:ea typeface="Consolas"/>
                <a:cs typeface="Consolas"/>
                <a:sym typeface="Consolas"/>
              </a:rPr>
              <a:t>p").hide();</a:t>
            </a:r>
          </a:p>
          <a:p>
            <a:pPr rtl="0">
              <a:spcBef>
                <a:spcPts val="0"/>
              </a:spcBef>
              <a:buNone/>
            </a:pPr>
            <a:r>
              <a:rPr lang="en" b="1" dirty="0" smtClean="0">
                <a:latin typeface="Consolas"/>
                <a:ea typeface="Consolas"/>
                <a:cs typeface="Consolas"/>
                <a:sym typeface="Consolas"/>
              </a:rPr>
              <a:t>});</a:t>
            </a:r>
            <a:endParaRPr lang="en" b="1" dirty="0">
              <a:latin typeface="Consolas"/>
              <a:ea typeface="Consolas"/>
              <a:cs typeface="Consolas"/>
              <a:sym typeface="Consolas"/>
            </a:endParaRPr>
          </a:p>
          <a:p>
            <a:pPr>
              <a:spcBef>
                <a:spcPts val="0"/>
              </a:spcBef>
              <a:buNone/>
            </a:pPr>
            <a:endParaRPr lang="en-US" dirty="0" smtClean="0">
              <a:latin typeface="Consolas"/>
              <a:ea typeface="Consolas"/>
              <a:cs typeface="Consolas"/>
              <a:sym typeface="Consolas"/>
            </a:endParaRPr>
          </a:p>
          <a:p>
            <a:pPr>
              <a:spcBef>
                <a:spcPts val="0"/>
              </a:spcBef>
              <a:buNone/>
            </a:pPr>
            <a:endParaRPr lang="en-US" dirty="0">
              <a:latin typeface="Consolas"/>
              <a:ea typeface="Consolas"/>
              <a:cs typeface="Consolas"/>
              <a:sym typeface="Consolas"/>
            </a:endParaRPr>
          </a:p>
          <a:p>
            <a:pPr>
              <a:spcBef>
                <a:spcPts val="0"/>
              </a:spcBef>
              <a:buNone/>
            </a:pPr>
            <a:endParaRPr lang="en-US" dirty="0" smtClean="0">
              <a:latin typeface="Consolas"/>
              <a:ea typeface="Consolas"/>
              <a:cs typeface="Consolas"/>
              <a:sym typeface="Consolas"/>
            </a:endParaRPr>
          </a:p>
          <a:p>
            <a:pPr>
              <a:spcBef>
                <a:spcPts val="0"/>
              </a:spcBef>
              <a:buNone/>
            </a:pPr>
            <a:r>
              <a:rPr lang="en" dirty="0" smtClean="0">
                <a:latin typeface="Consolas"/>
                <a:ea typeface="Consolas"/>
                <a:cs typeface="Consolas"/>
                <a:sym typeface="Consolas"/>
              </a:rPr>
              <a:t>});</a:t>
            </a:r>
            <a:endParaRPr lang="en" dirty="0">
              <a:latin typeface="Consolas"/>
              <a:ea typeface="Consolas"/>
              <a:cs typeface="Consolas"/>
              <a:sym typeface="Consolas"/>
            </a:endParaRP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solidFill>
                  <a:srgbClr val="A61C00"/>
                </a:solidFill>
              </a:rPr>
              <a:t>$(some ID)</a:t>
            </a:r>
          </a:p>
        </p:txBody>
      </p:sp>
      <p:sp>
        <p:nvSpPr>
          <p:cNvPr id="104" name="Shape 10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100" dirty="0">
                <a:latin typeface="Consolas"/>
                <a:ea typeface="Consolas"/>
                <a:cs typeface="Consolas"/>
                <a:sym typeface="Consolas"/>
              </a:rPr>
              <a:t>$(document).ready(function(){</a:t>
            </a:r>
          </a:p>
          <a:p>
            <a:pPr rtl="0">
              <a:spcBef>
                <a:spcPts val="0"/>
              </a:spcBef>
              <a:buNone/>
            </a:pPr>
            <a:r>
              <a:rPr lang="en" sz="1100" dirty="0">
                <a:latin typeface="Consolas"/>
                <a:ea typeface="Consolas"/>
                <a:cs typeface="Consolas"/>
                <a:sym typeface="Consolas"/>
              </a:rPr>
              <a:t>	</a:t>
            </a:r>
            <a:endParaRPr lang="en-US" sz="1100" dirty="0" smtClean="0">
              <a:latin typeface="Consolas"/>
              <a:ea typeface="Consolas"/>
              <a:cs typeface="Consolas"/>
              <a:sym typeface="Consolas"/>
            </a:endParaRPr>
          </a:p>
          <a:p>
            <a:pPr rtl="0">
              <a:spcBef>
                <a:spcPts val="0"/>
              </a:spcBef>
              <a:buNone/>
            </a:pPr>
            <a:endParaRPr lang="en-US" sz="1100" dirty="0">
              <a:latin typeface="Consolas"/>
              <a:ea typeface="Consolas"/>
              <a:cs typeface="Consolas"/>
              <a:sym typeface="Consolas"/>
            </a:endParaRPr>
          </a:p>
          <a:p>
            <a:pPr rtl="0">
              <a:spcBef>
                <a:spcPts val="0"/>
              </a:spcBef>
              <a:buNone/>
            </a:pPr>
            <a:r>
              <a:rPr lang="en" sz="1800" b="1" dirty="0" smtClean="0">
                <a:latin typeface="Consolas"/>
                <a:ea typeface="Consolas"/>
                <a:cs typeface="Consolas"/>
                <a:sym typeface="Consolas"/>
              </a:rPr>
              <a:t>$("</a:t>
            </a:r>
            <a:r>
              <a:rPr lang="en" sz="1800" b="1" dirty="0">
                <a:latin typeface="Consolas"/>
                <a:ea typeface="Consolas"/>
                <a:cs typeface="Consolas"/>
                <a:sym typeface="Consolas"/>
              </a:rPr>
              <a:t>button").click(function(){</a:t>
            </a:r>
          </a:p>
          <a:p>
            <a:pPr rtl="0">
              <a:spcBef>
                <a:spcPts val="0"/>
              </a:spcBef>
              <a:buNone/>
            </a:pPr>
            <a:r>
              <a:rPr lang="en-US" sz="1800" b="1" dirty="0" smtClean="0">
                <a:latin typeface="Consolas"/>
                <a:ea typeface="Consolas"/>
                <a:cs typeface="Consolas"/>
                <a:sym typeface="Consolas"/>
              </a:rPr>
              <a:t>	</a:t>
            </a:r>
            <a:r>
              <a:rPr lang="en" sz="1800" b="1" dirty="0" smtClean="0">
                <a:latin typeface="Consolas"/>
                <a:ea typeface="Consolas"/>
                <a:cs typeface="Consolas"/>
                <a:sym typeface="Consolas"/>
              </a:rPr>
              <a:t>$("#</a:t>
            </a:r>
            <a:r>
              <a:rPr lang="en" sz="1800" b="1" dirty="0">
                <a:latin typeface="Consolas"/>
                <a:ea typeface="Consolas"/>
                <a:cs typeface="Consolas"/>
                <a:sym typeface="Consolas"/>
              </a:rPr>
              <a:t>test").hide();</a:t>
            </a:r>
          </a:p>
          <a:p>
            <a:pPr rtl="0">
              <a:spcBef>
                <a:spcPts val="0"/>
              </a:spcBef>
              <a:buNone/>
            </a:pPr>
            <a:r>
              <a:rPr lang="en" sz="1800" b="1" dirty="0" smtClean="0">
                <a:latin typeface="Consolas"/>
                <a:ea typeface="Consolas"/>
                <a:cs typeface="Consolas"/>
                <a:sym typeface="Consolas"/>
              </a:rPr>
              <a:t>});</a:t>
            </a:r>
            <a:endParaRPr lang="en" sz="1800" b="1" dirty="0">
              <a:latin typeface="Consolas"/>
              <a:ea typeface="Consolas"/>
              <a:cs typeface="Consolas"/>
              <a:sym typeface="Consolas"/>
            </a:endParaRPr>
          </a:p>
          <a:p>
            <a:pPr>
              <a:spcBef>
                <a:spcPts val="0"/>
              </a:spcBef>
              <a:buNone/>
            </a:pPr>
            <a:endParaRPr lang="en-US" sz="1100" dirty="0" smtClean="0">
              <a:latin typeface="Consolas"/>
              <a:ea typeface="Consolas"/>
              <a:cs typeface="Consolas"/>
              <a:sym typeface="Consolas"/>
            </a:endParaRPr>
          </a:p>
          <a:p>
            <a:pPr>
              <a:spcBef>
                <a:spcPts val="0"/>
              </a:spcBef>
              <a:buNone/>
            </a:pPr>
            <a:endParaRPr lang="en-US" sz="1100" dirty="0">
              <a:latin typeface="Consolas"/>
              <a:ea typeface="Consolas"/>
              <a:cs typeface="Consolas"/>
              <a:sym typeface="Consolas"/>
            </a:endParaRPr>
          </a:p>
          <a:p>
            <a:pPr>
              <a:spcBef>
                <a:spcPts val="0"/>
              </a:spcBef>
              <a:buNone/>
            </a:pPr>
            <a:r>
              <a:rPr lang="en" sz="1100" dirty="0" smtClean="0">
                <a:latin typeface="Consolas"/>
                <a:ea typeface="Consolas"/>
                <a:cs typeface="Consolas"/>
                <a:sym typeface="Consolas"/>
              </a:rPr>
              <a:t>});</a:t>
            </a:r>
            <a:endParaRPr lang="en" sz="1100" dirty="0">
              <a:latin typeface="Consolas"/>
              <a:ea typeface="Consolas"/>
              <a:cs typeface="Consolas"/>
              <a:sym typeface="Consolas"/>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t>$(some class)</a:t>
            </a:r>
          </a:p>
        </p:txBody>
      </p:sp>
      <p:sp>
        <p:nvSpPr>
          <p:cNvPr id="110" name="Shape 11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100" dirty="0">
                <a:latin typeface="Consolas"/>
                <a:ea typeface="Consolas"/>
                <a:cs typeface="Consolas"/>
                <a:sym typeface="Consolas"/>
              </a:rPr>
              <a:t>$(document).ready(function(){</a:t>
            </a:r>
          </a:p>
          <a:p>
            <a:pPr rtl="0">
              <a:spcBef>
                <a:spcPts val="0"/>
              </a:spcBef>
              <a:buNone/>
            </a:pPr>
            <a:r>
              <a:rPr lang="en" sz="1800" b="1" dirty="0">
                <a:latin typeface="Consolas"/>
                <a:ea typeface="Consolas"/>
                <a:cs typeface="Consolas"/>
                <a:sym typeface="Consolas"/>
              </a:rPr>
              <a:t>	$("button").click(function(){</a:t>
            </a:r>
          </a:p>
          <a:p>
            <a:pPr rtl="0">
              <a:spcBef>
                <a:spcPts val="0"/>
              </a:spcBef>
              <a:buNone/>
            </a:pPr>
            <a:r>
              <a:rPr lang="en" sz="1800" b="1" dirty="0">
                <a:latin typeface="Consolas"/>
                <a:ea typeface="Consolas"/>
                <a:cs typeface="Consolas"/>
                <a:sym typeface="Consolas"/>
              </a:rPr>
              <a:t>		$(".test").hide();</a:t>
            </a:r>
          </a:p>
          <a:p>
            <a:pPr rtl="0">
              <a:spcBef>
                <a:spcPts val="0"/>
              </a:spcBef>
              <a:buNone/>
            </a:pPr>
            <a:r>
              <a:rPr lang="en" sz="1800" b="1" dirty="0">
                <a:latin typeface="Consolas"/>
                <a:ea typeface="Consolas"/>
                <a:cs typeface="Consolas"/>
                <a:sym typeface="Consolas"/>
              </a:rPr>
              <a:t>	});</a:t>
            </a:r>
          </a:p>
          <a:p>
            <a:pPr>
              <a:spcBef>
                <a:spcPts val="0"/>
              </a:spcBef>
              <a:buNone/>
            </a:pPr>
            <a:r>
              <a:rPr lang="en" sz="1100" dirty="0">
                <a:latin typeface="Consolas"/>
                <a:ea typeface="Consolas"/>
                <a:cs typeface="Consolas"/>
                <a:sym typeface="Consolas"/>
              </a:rPr>
              <a:t>});</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The Tag Selector</a:t>
            </a:r>
          </a:p>
        </p:txBody>
      </p:sp>
      <p:sp>
        <p:nvSpPr>
          <p:cNvPr id="116" name="Shape 11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ourier New"/>
              <a:buNone/>
            </a:pPr>
            <a:r>
              <a:rPr lang="en" sz="900" b="0" i="0" u="none" strike="noStrike" cap="none" baseline="0">
                <a:solidFill>
                  <a:srgbClr val="000000"/>
                </a:solidFill>
                <a:latin typeface="Courier New"/>
                <a:ea typeface="Courier New"/>
                <a:cs typeface="Courier New"/>
                <a:sym typeface="Courier New"/>
                <a:rtl val="0"/>
              </a:rPr>
              <a:t>&lt;html&gt;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&lt;head&gt;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&lt;title&gt;the title&lt;/title&gt;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&lt;script type="text/javascript"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src="/jquery/jquery-1.3.2.min.js"&gt;&lt;/script&gt;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&lt;script type="text/javascript" language="javascript"&gt;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$(document).ready(function()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var pars = $("p");</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for( i=0; i&lt;pars.length; i++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console.log("Found paragraph: " + pars[i].innerHTML);</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&lt;/script&gt;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&lt;/head&gt;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&lt;body&gt;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&lt;div&gt;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&lt;p class="myclass"&gt;This is a paragraph.&lt;/p&gt;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&lt;p id="myid"&gt;This is second paragraph.&lt;/p&gt;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&lt;p&gt;This is third paragraph.&lt;/p&gt;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   &lt;/div&gt;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&lt;/body&gt;</a:t>
            </a:r>
            <a:br>
              <a:rPr lang="en" sz="900" b="0" i="0" u="none" strike="noStrike" cap="none" baseline="0">
                <a:solidFill>
                  <a:srgbClr val="000000"/>
                </a:solidFill>
                <a:latin typeface="Courier New"/>
                <a:ea typeface="Courier New"/>
                <a:cs typeface="Courier New"/>
                <a:sym typeface="Courier New"/>
                <a:rtl val="0"/>
              </a:rPr>
            </a:br>
            <a:r>
              <a:rPr lang="en" sz="900" b="0" i="0" u="none" strike="noStrike" cap="none" baseline="0">
                <a:solidFill>
                  <a:srgbClr val="000000"/>
                </a:solidFill>
                <a:latin typeface="Courier New"/>
                <a:ea typeface="Courier New"/>
                <a:cs typeface="Courier New"/>
                <a:sym typeface="Courier New"/>
                <a:rtl val="0"/>
              </a:rPr>
              <a:t>&lt;/html&gt;</a:t>
            </a:r>
            <a:br>
              <a:rPr lang="en" sz="900" b="0" i="0" u="none" strike="noStrike" cap="none" baseline="0">
                <a:solidFill>
                  <a:srgbClr val="000000"/>
                </a:solidFill>
                <a:latin typeface="Courier New"/>
                <a:ea typeface="Courier New"/>
                <a:cs typeface="Courier New"/>
                <a:sym typeface="Courier New"/>
                <a:rtl val="0"/>
              </a:rPr>
            </a:br>
            <a:endParaRPr lang="en" sz="900" b="0" i="0" u="none" strike="noStrike" cap="none" baseline="0">
              <a:solidFill>
                <a:srgbClr val="000000"/>
              </a:solidFill>
              <a:latin typeface="Courier New"/>
              <a:ea typeface="Courier New"/>
              <a:cs typeface="Courier New"/>
              <a:sym typeface="Courier New"/>
              <a:rtl val="0"/>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22" name="Shape 12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Similar to above syntax and examples, following examples would give you understanding on using different type of other useful selectors:</a:t>
            </a:r>
          </a:p>
          <a:p>
            <a:pPr marL="0" marR="0" lvl="0" indent="0" algn="just" rtl="0">
              <a:lnSpc>
                <a:spcPct val="115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a:t>
            </a:r>
            <a:r>
              <a:rPr lang="en" sz="1400" b="0" i="0" u="none" strike="noStrike" cap="none" baseline="0" dirty="0">
                <a:solidFill>
                  <a:srgbClr val="000000"/>
                </a:solidFill>
                <a:latin typeface="Calibri"/>
                <a:ea typeface="Calibri"/>
                <a:cs typeface="Calibri"/>
                <a:sym typeface="Calibri"/>
                <a:rtl val="0"/>
              </a:rPr>
              <a:t> This selector selects all elements in the document.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$("p &gt; *"):</a:t>
            </a:r>
            <a:r>
              <a:rPr lang="en" sz="1400" b="0" i="0" u="none" strike="noStrike" cap="none" baseline="0" dirty="0">
                <a:solidFill>
                  <a:srgbClr val="000000"/>
                </a:solidFill>
                <a:latin typeface="Calibri"/>
                <a:ea typeface="Calibri"/>
                <a:cs typeface="Calibri"/>
                <a:sym typeface="Calibri"/>
                <a:rtl val="0"/>
              </a:rPr>
              <a:t> This selector selects all elements that are children of a paragraph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$("#specialID"):</a:t>
            </a:r>
            <a:r>
              <a:rPr lang="en" sz="1400" b="0" i="0" u="none" strike="noStrike" cap="none" baseline="0" dirty="0">
                <a:solidFill>
                  <a:srgbClr val="000000"/>
                </a:solidFill>
                <a:latin typeface="Calibri"/>
                <a:ea typeface="Calibri"/>
                <a:cs typeface="Calibri"/>
                <a:sym typeface="Calibri"/>
                <a:rtl val="0"/>
              </a:rPr>
              <a:t> This selector function gets the element with id="specialID".</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$(".specialClass"):</a:t>
            </a:r>
            <a:r>
              <a:rPr lang="en" sz="1400" b="0" i="0" u="none" strike="noStrike" cap="none" baseline="0" dirty="0">
                <a:solidFill>
                  <a:srgbClr val="000000"/>
                </a:solidFill>
                <a:latin typeface="Calibri"/>
                <a:ea typeface="Calibri"/>
                <a:cs typeface="Calibri"/>
                <a:sym typeface="Calibri"/>
                <a:rtl val="0"/>
              </a:rPr>
              <a:t> This selector gets all the elements that have the class of</a:t>
            </a:r>
            <a:r>
              <a:rPr lang="en" sz="1400" b="0" i="1" u="none" strike="noStrike" cap="none" baseline="0" dirty="0">
                <a:solidFill>
                  <a:srgbClr val="000000"/>
                </a:solidFill>
                <a:latin typeface="Calibri"/>
                <a:ea typeface="Calibri"/>
                <a:cs typeface="Calibri"/>
                <a:sym typeface="Calibri"/>
                <a:rtl val="0"/>
              </a:rPr>
              <a:t>specialClass</a:t>
            </a:r>
            <a:r>
              <a:rPr lang="en" sz="1400" b="0" i="0" u="none" strike="noStrike" cap="none" baseline="0" dirty="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$("li:not(.myclass)"):</a:t>
            </a:r>
            <a:r>
              <a:rPr lang="en" sz="1400" b="0" i="0" u="none" strike="noStrike" cap="none" baseline="0" dirty="0">
                <a:solidFill>
                  <a:srgbClr val="000000"/>
                </a:solidFill>
                <a:latin typeface="Calibri"/>
                <a:ea typeface="Calibri"/>
                <a:cs typeface="Calibri"/>
                <a:sym typeface="Calibri"/>
                <a:rtl val="0"/>
              </a:rPr>
              <a:t> Selects all elements matched by &lt;li&gt; that do not have class="myclass".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$("a#specialID.specialClass"):</a:t>
            </a:r>
            <a:r>
              <a:rPr lang="en" sz="1400" b="0" i="0" u="none" strike="noStrike" cap="none" baseline="0" dirty="0">
                <a:solidFill>
                  <a:srgbClr val="000000"/>
                </a:solidFill>
                <a:latin typeface="Calibri"/>
                <a:ea typeface="Calibri"/>
                <a:cs typeface="Calibri"/>
                <a:sym typeface="Calibri"/>
                <a:rtl val="0"/>
              </a:rPr>
              <a:t> This selector matches links with an id of </a:t>
            </a:r>
            <a:r>
              <a:rPr lang="en" sz="1400" b="0" i="1" u="none" strike="noStrike" cap="none" baseline="0" dirty="0">
                <a:solidFill>
                  <a:srgbClr val="000000"/>
                </a:solidFill>
                <a:latin typeface="Calibri"/>
                <a:ea typeface="Calibri"/>
                <a:cs typeface="Calibri"/>
                <a:sym typeface="Calibri"/>
                <a:rtl val="0"/>
              </a:rPr>
              <a:t>specialID</a:t>
            </a:r>
            <a:r>
              <a:rPr lang="en" sz="1400" b="0" i="0" u="none" strike="noStrike" cap="none" baseline="0" dirty="0">
                <a:solidFill>
                  <a:srgbClr val="000000"/>
                </a:solidFill>
                <a:latin typeface="Calibri"/>
                <a:ea typeface="Calibri"/>
                <a:cs typeface="Calibri"/>
                <a:sym typeface="Calibri"/>
                <a:rtl val="0"/>
              </a:rPr>
              <a:t> and a class of </a:t>
            </a:r>
            <a:r>
              <a:rPr lang="en" sz="1400" b="0" i="1" u="none" strike="noStrike" cap="none" baseline="0" dirty="0">
                <a:solidFill>
                  <a:srgbClr val="000000"/>
                </a:solidFill>
                <a:latin typeface="Calibri"/>
                <a:ea typeface="Calibri"/>
                <a:cs typeface="Calibri"/>
                <a:sym typeface="Calibri"/>
                <a:rtl val="0"/>
              </a:rPr>
              <a:t>specialClass</a:t>
            </a:r>
            <a:r>
              <a:rPr lang="en" sz="1400" b="0" i="0" u="none" strike="noStrike" cap="none" baseline="0" dirty="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$("p a.specialClass"):</a:t>
            </a:r>
            <a:r>
              <a:rPr lang="en" sz="1400" b="0" i="0" u="none" strike="noStrike" cap="none" baseline="0" dirty="0">
                <a:solidFill>
                  <a:srgbClr val="000000"/>
                </a:solidFill>
                <a:latin typeface="Calibri"/>
                <a:ea typeface="Calibri"/>
                <a:cs typeface="Calibri"/>
                <a:sym typeface="Calibri"/>
                <a:rtl val="0"/>
              </a:rPr>
              <a:t> This selector matches links with a class of </a:t>
            </a:r>
            <a:r>
              <a:rPr lang="en" sz="1400" b="0" i="1" u="none" strike="noStrike" cap="none" baseline="0" dirty="0">
                <a:solidFill>
                  <a:srgbClr val="000000"/>
                </a:solidFill>
                <a:latin typeface="Calibri"/>
                <a:ea typeface="Calibri"/>
                <a:cs typeface="Calibri"/>
                <a:sym typeface="Calibri"/>
                <a:rtl val="0"/>
              </a:rPr>
              <a:t>specialClass</a:t>
            </a:r>
            <a:r>
              <a:rPr lang="en" sz="1400" b="0" i="0" u="none" strike="noStrike" cap="none" baseline="0" dirty="0">
                <a:solidFill>
                  <a:srgbClr val="000000"/>
                </a:solidFill>
                <a:latin typeface="Calibri"/>
                <a:ea typeface="Calibri"/>
                <a:cs typeface="Calibri"/>
                <a:sym typeface="Calibri"/>
                <a:rtl val="0"/>
              </a:rPr>
              <a:t> declared within &lt;p&gt; elements.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$("ul li:first"):</a:t>
            </a:r>
            <a:r>
              <a:rPr lang="en" sz="1400" b="0" i="0" u="none" strike="noStrike" cap="none" baseline="0" dirty="0">
                <a:solidFill>
                  <a:srgbClr val="000000"/>
                </a:solidFill>
                <a:latin typeface="Calibri"/>
                <a:ea typeface="Calibri"/>
                <a:cs typeface="Calibri"/>
                <a:sym typeface="Calibri"/>
                <a:rtl val="0"/>
              </a:rPr>
              <a:t> This selector gets only the first &lt;li&gt; element of the &lt;ul&gt;.</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28" name="Shape 12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$("#container p"):</a:t>
            </a:r>
            <a:r>
              <a:rPr lang="en" sz="1400" b="0" i="0" u="none" strike="noStrike" cap="none" baseline="0">
                <a:solidFill>
                  <a:srgbClr val="000000"/>
                </a:solidFill>
                <a:latin typeface="Calibri"/>
                <a:ea typeface="Calibri"/>
                <a:cs typeface="Calibri"/>
                <a:sym typeface="Calibri"/>
                <a:rtl val="0"/>
              </a:rPr>
              <a:t> Selects all elements matched by &lt;p&gt; that are descendants of an element that has an id of </a:t>
            </a:r>
            <a:r>
              <a:rPr lang="en" sz="1400" b="0" i="1" u="none" strike="noStrike" cap="none" baseline="0">
                <a:solidFill>
                  <a:srgbClr val="000000"/>
                </a:solidFill>
                <a:latin typeface="Calibri"/>
                <a:ea typeface="Calibri"/>
                <a:cs typeface="Calibri"/>
                <a:sym typeface="Calibri"/>
                <a:rtl val="0"/>
              </a:rPr>
              <a:t>container</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 &gt; ul"):</a:t>
            </a:r>
            <a:r>
              <a:rPr lang="en" sz="1400" b="0" i="0" u="none" strike="noStrike" cap="none" baseline="0">
                <a:solidFill>
                  <a:srgbClr val="000000"/>
                </a:solidFill>
                <a:latin typeface="Calibri"/>
                <a:ea typeface="Calibri"/>
                <a:cs typeface="Calibri"/>
                <a:sym typeface="Calibri"/>
                <a:rtl val="0"/>
              </a:rPr>
              <a:t> Selects all elements matched by &lt;ul&gt; that are children of an element matched by &lt;li&gt;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$("strong + em"):</a:t>
            </a:r>
            <a:r>
              <a:rPr lang="en" sz="1400" b="0" i="0" u="none" strike="noStrike" cap="none" baseline="0">
                <a:solidFill>
                  <a:srgbClr val="000000"/>
                </a:solidFill>
                <a:latin typeface="Calibri"/>
                <a:ea typeface="Calibri"/>
                <a:cs typeface="Calibri"/>
                <a:sym typeface="Calibri"/>
                <a:rtl val="0"/>
              </a:rPr>
              <a:t> Selects all elements matched by &lt;em&gt; that immediately follow a sibling element matched by &lt;strong&gt;.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 ~ ul"):</a:t>
            </a:r>
            <a:r>
              <a:rPr lang="en" sz="1400" b="0" i="0" u="none" strike="noStrike" cap="none" baseline="0">
                <a:solidFill>
                  <a:srgbClr val="000000"/>
                </a:solidFill>
                <a:latin typeface="Calibri"/>
                <a:ea typeface="Calibri"/>
                <a:cs typeface="Calibri"/>
                <a:sym typeface="Calibri"/>
                <a:rtl val="0"/>
              </a:rPr>
              <a:t> Selects all elements matched by &lt;ul&gt; that follow a sibling element matched by &lt;p&gt;.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$("code, em, strong"):</a:t>
            </a:r>
            <a:r>
              <a:rPr lang="en" sz="1400" b="0" i="0" u="none" strike="noStrike" cap="none" baseline="0">
                <a:solidFill>
                  <a:srgbClr val="000000"/>
                </a:solidFill>
                <a:latin typeface="Calibri"/>
                <a:ea typeface="Calibri"/>
                <a:cs typeface="Calibri"/>
                <a:sym typeface="Calibri"/>
                <a:rtl val="0"/>
              </a:rPr>
              <a:t> Selects all elements matched by &lt;code&gt; or &lt;em&gt; or &lt;strong&gt;.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 strong, .myclass"):</a:t>
            </a:r>
            <a:r>
              <a:rPr lang="en" sz="1400" b="0" i="0" u="none" strike="noStrike" cap="none" baseline="0">
                <a:solidFill>
                  <a:srgbClr val="000000"/>
                </a:solidFill>
                <a:latin typeface="Calibri"/>
                <a:ea typeface="Calibri"/>
                <a:cs typeface="Calibri"/>
                <a:sym typeface="Calibri"/>
                <a:rtl val="0"/>
              </a:rPr>
              <a:t> Selects all elements matched by &lt;strong&gt; that are descendants of an element matched by &lt;p&gt; as well as all elements that have a class of</a:t>
            </a:r>
            <a:r>
              <a:rPr lang="en" sz="1400" b="0" i="1" u="none" strike="noStrike" cap="none" baseline="0">
                <a:solidFill>
                  <a:srgbClr val="000000"/>
                </a:solidFill>
                <a:latin typeface="Calibri"/>
                <a:ea typeface="Calibri"/>
                <a:cs typeface="Calibri"/>
                <a:sym typeface="Calibri"/>
                <a:rtl val="0"/>
              </a:rPr>
              <a:t>myclass</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$(":empty"):</a:t>
            </a:r>
            <a:r>
              <a:rPr lang="en" sz="1400" b="0" i="0" u="none" strike="noStrike" cap="none" baseline="0">
                <a:solidFill>
                  <a:srgbClr val="000000"/>
                </a:solidFill>
                <a:latin typeface="Calibri"/>
                <a:ea typeface="Calibri"/>
                <a:cs typeface="Calibri"/>
                <a:sym typeface="Calibri"/>
                <a:rtl val="0"/>
              </a:rPr>
              <a:t> Selects all elements that have no children.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$("p:empty"):</a:t>
            </a:r>
            <a:r>
              <a:rPr lang="en" sz="1400" b="0" i="0" u="none" strike="noStrike" cap="none" baseline="0">
                <a:solidFill>
                  <a:srgbClr val="000000"/>
                </a:solidFill>
                <a:latin typeface="Calibri"/>
                <a:ea typeface="Calibri"/>
                <a:cs typeface="Calibri"/>
                <a:sym typeface="Calibri"/>
                <a:rtl val="0"/>
              </a:rPr>
              <a:t> Selects all elements matched by &lt;p&gt; that have no children.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$("div[p]"):</a:t>
            </a:r>
            <a:r>
              <a:rPr lang="en" sz="1400" b="0" i="0" u="none" strike="noStrike" cap="none" baseline="0">
                <a:solidFill>
                  <a:srgbClr val="000000"/>
                </a:solidFill>
                <a:latin typeface="Calibri"/>
                <a:ea typeface="Calibri"/>
                <a:cs typeface="Calibri"/>
                <a:sym typeface="Calibri"/>
                <a:rtl val="0"/>
              </a:rPr>
              <a:t> Selects all elements matched by &lt;div&gt; that contain an element matched by &lt;p&gt;.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$("p[.myclass]"):</a:t>
            </a:r>
            <a:r>
              <a:rPr lang="en" sz="1400" b="0" i="0" u="none" strike="noStrike" cap="none" baseline="0">
                <a:solidFill>
                  <a:srgbClr val="000000"/>
                </a:solidFill>
                <a:latin typeface="Calibri"/>
                <a:ea typeface="Calibri"/>
                <a:cs typeface="Calibri"/>
                <a:sym typeface="Calibri"/>
                <a:rtl val="0"/>
              </a:rPr>
              <a:t> Selects all elements matched by &lt;p&gt; that contain an element with a class of </a:t>
            </a:r>
            <a:r>
              <a:rPr lang="en" sz="1400" b="0" i="1" u="none" strike="noStrike" cap="none" baseline="0">
                <a:solidFill>
                  <a:srgbClr val="000000"/>
                </a:solidFill>
                <a:latin typeface="Calibri"/>
                <a:ea typeface="Calibri"/>
                <a:cs typeface="Calibri"/>
                <a:sym typeface="Calibri"/>
                <a:rtl val="0"/>
              </a:rPr>
              <a:t>myclass</a:t>
            </a:r>
            <a:r>
              <a:rPr lang="en" sz="1400" b="0" i="0" u="none" strike="noStrike" cap="none" baseline="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$("a[@rel]"):</a:t>
            </a:r>
            <a:r>
              <a:rPr lang="en" sz="1400" b="0" i="0" u="none" strike="noStrike" cap="none" baseline="0">
                <a:solidFill>
                  <a:srgbClr val="000000"/>
                </a:solidFill>
                <a:latin typeface="Calibri"/>
                <a:ea typeface="Calibri"/>
                <a:cs typeface="Calibri"/>
                <a:sym typeface="Calibri"/>
                <a:rtl val="0"/>
              </a:rPr>
              <a:t> Selects all elements matched by &lt;a&gt; that have a rel attribute.</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34" name="Shape 13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$("input[@name=myname]"):</a:t>
            </a:r>
            <a:r>
              <a:rPr lang="en" sz="1400" b="0" i="0" u="none" strike="noStrike" cap="none" baseline="0" dirty="0">
                <a:solidFill>
                  <a:srgbClr val="000000"/>
                </a:solidFill>
                <a:latin typeface="Calibri"/>
                <a:ea typeface="Calibri"/>
                <a:cs typeface="Calibri"/>
                <a:sym typeface="Calibri"/>
                <a:rtl val="0"/>
              </a:rPr>
              <a:t> Selects all elements matched by &lt;input&gt; that have a name value exactly equal to </a:t>
            </a:r>
            <a:r>
              <a:rPr lang="en" sz="1400" b="0" i="1" u="none" strike="noStrike" cap="none" baseline="0" dirty="0">
                <a:solidFill>
                  <a:srgbClr val="000000"/>
                </a:solidFill>
                <a:latin typeface="Calibri"/>
                <a:ea typeface="Calibri"/>
                <a:cs typeface="Calibri"/>
                <a:sym typeface="Calibri"/>
                <a:rtl val="0"/>
              </a:rPr>
              <a:t>myname.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$("input[@name^=myname]"):</a:t>
            </a:r>
            <a:r>
              <a:rPr lang="en" sz="1400" b="0" i="0" u="none" strike="noStrike" cap="none" baseline="0" dirty="0">
                <a:solidFill>
                  <a:srgbClr val="000000"/>
                </a:solidFill>
                <a:latin typeface="Calibri"/>
                <a:ea typeface="Calibri"/>
                <a:cs typeface="Calibri"/>
                <a:sym typeface="Calibri"/>
                <a:rtl val="0"/>
              </a:rPr>
              <a:t> Selects all elements matched by &lt;input&gt; that have a name value beginning with </a:t>
            </a:r>
            <a:r>
              <a:rPr lang="en" sz="1400" b="0" i="1" u="none" strike="noStrike" cap="none" baseline="0" dirty="0">
                <a:solidFill>
                  <a:srgbClr val="000000"/>
                </a:solidFill>
                <a:latin typeface="Calibri"/>
                <a:ea typeface="Calibri"/>
                <a:cs typeface="Calibri"/>
                <a:sym typeface="Calibri"/>
                <a:rtl val="0"/>
              </a:rPr>
              <a:t>myname</a:t>
            </a:r>
            <a:r>
              <a:rPr lang="en" sz="1400" b="0" i="0" u="none" strike="noStrike" cap="none" baseline="0" dirty="0">
                <a:solidFill>
                  <a:srgbClr val="00000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$("a[@rel$=self]"):</a:t>
            </a:r>
            <a:r>
              <a:rPr lang="en" sz="1400" b="0" i="0" u="none" strike="noStrike" cap="none" baseline="0" dirty="0">
                <a:solidFill>
                  <a:srgbClr val="000000"/>
                </a:solidFill>
                <a:latin typeface="Calibri"/>
                <a:ea typeface="Calibri"/>
                <a:cs typeface="Calibri"/>
                <a:sym typeface="Calibri"/>
                <a:rtl val="0"/>
              </a:rPr>
              <a:t> Selects all elements matched by &lt;p&gt; that have a class value ending with </a:t>
            </a:r>
            <a:r>
              <a:rPr lang="en" sz="1400" b="0" i="1" u="none" strike="noStrike" cap="none" baseline="0" dirty="0">
                <a:solidFill>
                  <a:srgbClr val="000000"/>
                </a:solidFill>
                <a:latin typeface="Calibri"/>
                <a:ea typeface="Calibri"/>
                <a:cs typeface="Calibri"/>
                <a:sym typeface="Calibri"/>
                <a:rtl val="0"/>
              </a:rPr>
              <a:t>bar</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$("a[@href*=domain.com]"):</a:t>
            </a:r>
            <a:r>
              <a:rPr lang="en" sz="1400" b="0" i="0" u="none" strike="noStrike" cap="none" baseline="0" dirty="0">
                <a:solidFill>
                  <a:srgbClr val="000000"/>
                </a:solidFill>
                <a:latin typeface="Calibri"/>
                <a:ea typeface="Calibri"/>
                <a:cs typeface="Calibri"/>
                <a:sym typeface="Calibri"/>
                <a:rtl val="0"/>
              </a:rPr>
              <a:t> Selects all elements matched by &lt;a&gt; that have an href value containing domain.com.</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$("li:even"):</a:t>
            </a:r>
            <a:r>
              <a:rPr lang="en" sz="1400" b="0" i="0" u="none" strike="noStrike" cap="none" baseline="0" dirty="0">
                <a:solidFill>
                  <a:srgbClr val="000000"/>
                </a:solidFill>
                <a:latin typeface="Calibri"/>
                <a:ea typeface="Calibri"/>
                <a:cs typeface="Calibri"/>
                <a:sym typeface="Calibri"/>
                <a:rtl val="0"/>
              </a:rPr>
              <a:t> Selects all elements matched by &lt;li&gt; that have an even index value.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$("tr:odd"):</a:t>
            </a:r>
            <a:r>
              <a:rPr lang="en" sz="1400" b="0" i="0" u="none" strike="noStrike" cap="none" baseline="0" dirty="0">
                <a:solidFill>
                  <a:srgbClr val="000000"/>
                </a:solidFill>
                <a:latin typeface="Calibri"/>
                <a:ea typeface="Calibri"/>
                <a:cs typeface="Calibri"/>
                <a:sym typeface="Calibri"/>
                <a:rtl val="0"/>
              </a:rPr>
              <a:t> Selects all elements matched by &lt;tr&gt; that have an odd index value.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$("li:first"):</a:t>
            </a:r>
            <a:r>
              <a:rPr lang="en" sz="1400" b="0" i="0" u="none" strike="noStrike" cap="none" baseline="0" dirty="0">
                <a:solidFill>
                  <a:srgbClr val="000000"/>
                </a:solidFill>
                <a:latin typeface="Calibri"/>
                <a:ea typeface="Calibri"/>
                <a:cs typeface="Calibri"/>
                <a:sym typeface="Calibri"/>
                <a:rtl val="0"/>
              </a:rPr>
              <a:t> Selects the first &lt;li&gt; element.</a:t>
            </a:r>
          </a:p>
          <a:p>
            <a:pPr marL="457200" marR="0" lvl="0" indent="-317500" algn="just" rtl="0">
              <a:lnSpc>
                <a:spcPct val="115000"/>
              </a:lnSpc>
              <a:spcBef>
                <a:spcPts val="0"/>
              </a:spcBef>
              <a:spcAft>
                <a:spcPts val="0"/>
              </a:spcAft>
              <a:buClr>
                <a:srgbClr val="FF0000"/>
              </a:buClr>
              <a:buSzPct val="100000"/>
              <a:buFont typeface="Arial"/>
              <a:buChar char="●"/>
            </a:pPr>
            <a:r>
              <a:rPr lang="en" sz="1400" b="1" i="0" u="none" strike="noStrike" cap="none" baseline="0" dirty="0">
                <a:solidFill>
                  <a:srgbClr val="FF0000"/>
                </a:solidFill>
                <a:latin typeface="Calibri"/>
                <a:ea typeface="Calibri"/>
                <a:cs typeface="Calibri"/>
                <a:sym typeface="Calibri"/>
                <a:rtl val="0"/>
              </a:rPr>
              <a:t>$(“ul:list li:first”): Selects the first &lt;li&gt; in first&lt;ul&gt;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$("li:last"):</a:t>
            </a:r>
            <a:r>
              <a:rPr lang="en" sz="1400" b="0" i="0" u="none" strike="noStrike" cap="none" baseline="0" dirty="0">
                <a:solidFill>
                  <a:srgbClr val="000000"/>
                </a:solidFill>
                <a:latin typeface="Calibri"/>
                <a:ea typeface="Calibri"/>
                <a:cs typeface="Calibri"/>
                <a:sym typeface="Calibri"/>
                <a:rtl val="0"/>
              </a:rPr>
              <a:t> Selects the last &lt;li&gt;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$("li:visible"):</a:t>
            </a:r>
            <a:r>
              <a:rPr lang="en" sz="1400" b="0" i="0" u="none" strike="noStrike" cap="none" baseline="0" dirty="0">
                <a:solidFill>
                  <a:srgbClr val="000000"/>
                </a:solidFill>
                <a:latin typeface="Calibri"/>
                <a:ea typeface="Calibri"/>
                <a:cs typeface="Calibri"/>
                <a:sym typeface="Calibri"/>
                <a:rtl val="0"/>
              </a:rPr>
              <a:t> Selects all elements matched by &lt;li&gt; that are visible.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$("li:hidden"):</a:t>
            </a:r>
            <a:r>
              <a:rPr lang="en" sz="1400" b="0" i="0" u="none" strike="noStrike" cap="none" baseline="0" dirty="0">
                <a:solidFill>
                  <a:srgbClr val="000000"/>
                </a:solidFill>
                <a:latin typeface="Calibri"/>
                <a:ea typeface="Calibri"/>
                <a:cs typeface="Calibri"/>
                <a:sym typeface="Calibri"/>
                <a:rtl val="0"/>
              </a:rPr>
              <a:t> Selects all elements matched by &lt;li&gt; that are hidden.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$(":radio"):</a:t>
            </a:r>
            <a:r>
              <a:rPr lang="en" sz="1400" b="0" i="0" u="none" strike="noStrike" cap="none" baseline="0" dirty="0">
                <a:solidFill>
                  <a:srgbClr val="000000"/>
                </a:solidFill>
                <a:latin typeface="Calibri"/>
                <a:ea typeface="Calibri"/>
                <a:cs typeface="Calibri"/>
                <a:sym typeface="Calibri"/>
                <a:rtl val="0"/>
              </a:rPr>
              <a:t> Selects all radio buttons in the form.</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40" name="Shape 14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$(":checked"):</a:t>
            </a:r>
            <a:r>
              <a:rPr lang="en" sz="1400" b="0" i="0" u="none" strike="noStrike" cap="none" baseline="0" dirty="0">
                <a:solidFill>
                  <a:srgbClr val="000000"/>
                </a:solidFill>
                <a:latin typeface="Calibri"/>
                <a:ea typeface="Calibri"/>
                <a:cs typeface="Calibri"/>
                <a:sym typeface="Calibri"/>
                <a:rtl val="0"/>
              </a:rPr>
              <a:t> Selects all checked boxex in the form.</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$(":input"):</a:t>
            </a:r>
            <a:r>
              <a:rPr lang="en" sz="1400" b="0" i="0" u="none" strike="noStrike" cap="none" baseline="0" dirty="0">
                <a:solidFill>
                  <a:srgbClr val="000000"/>
                </a:solidFill>
                <a:latin typeface="Calibri"/>
                <a:ea typeface="Calibri"/>
                <a:cs typeface="Calibri"/>
                <a:sym typeface="Calibri"/>
                <a:rtl val="0"/>
              </a:rPr>
              <a:t> Selects only form elements (input, select, textarea, button).</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$(":text"):</a:t>
            </a:r>
            <a:r>
              <a:rPr lang="en" sz="1400" b="0" i="0" u="none" strike="noStrike" cap="none" baseline="0" dirty="0">
                <a:solidFill>
                  <a:srgbClr val="000000"/>
                </a:solidFill>
                <a:latin typeface="Calibri"/>
                <a:ea typeface="Calibri"/>
                <a:cs typeface="Calibri"/>
                <a:sym typeface="Calibri"/>
                <a:rtl val="0"/>
              </a:rPr>
              <a:t> Selects only text elements (input[type=text]).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$("li:eq(2)"):</a:t>
            </a:r>
            <a:r>
              <a:rPr lang="en" sz="1400" b="0" i="0" u="none" strike="noStrike" cap="none" baseline="0" dirty="0">
                <a:solidFill>
                  <a:srgbClr val="000000"/>
                </a:solidFill>
                <a:latin typeface="Calibri"/>
                <a:ea typeface="Calibri"/>
                <a:cs typeface="Calibri"/>
                <a:sym typeface="Calibri"/>
                <a:rtl val="0"/>
              </a:rPr>
              <a:t> Selects the third &lt;li&gt;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$("li:eq(4)"):</a:t>
            </a:r>
            <a:r>
              <a:rPr lang="en" sz="1400" b="0" i="0" u="none" strike="noStrike" cap="none" baseline="0" dirty="0">
                <a:solidFill>
                  <a:srgbClr val="000000"/>
                </a:solidFill>
                <a:latin typeface="Calibri"/>
                <a:ea typeface="Calibri"/>
                <a:cs typeface="Calibri"/>
                <a:sym typeface="Calibri"/>
                <a:rtl val="0"/>
              </a:rPr>
              <a:t> Selects the fifth &lt;li&gt; element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$("li:lt(2)"):</a:t>
            </a:r>
            <a:r>
              <a:rPr lang="en" sz="1400" b="0" i="0" u="none" strike="noStrike" cap="none" baseline="0" dirty="0">
                <a:solidFill>
                  <a:srgbClr val="000000"/>
                </a:solidFill>
                <a:latin typeface="Calibri"/>
                <a:ea typeface="Calibri"/>
                <a:cs typeface="Calibri"/>
                <a:sym typeface="Calibri"/>
                <a:rtl val="0"/>
              </a:rPr>
              <a:t> Selects all elements matched by &lt;li&gt; element before the third one; in other words, the first two &lt;li&gt; elements.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$("p:lt(3)"):</a:t>
            </a:r>
            <a:r>
              <a:rPr lang="en" sz="1400" b="0" i="0" u="none" strike="noStrike" cap="none" baseline="0" dirty="0">
                <a:solidFill>
                  <a:srgbClr val="000000"/>
                </a:solidFill>
                <a:latin typeface="Calibri"/>
                <a:ea typeface="Calibri"/>
                <a:cs typeface="Calibri"/>
                <a:sym typeface="Calibri"/>
                <a:rtl val="0"/>
              </a:rPr>
              <a:t> selects all elements matched by &lt;p&gt; elements before the fourth one; in other words the first three &lt;p&gt; elements.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$("li:gt(1)"):</a:t>
            </a:r>
            <a:r>
              <a:rPr lang="en" sz="1400" b="0" i="0" u="none" strike="noStrike" cap="none" baseline="0" dirty="0">
                <a:solidFill>
                  <a:srgbClr val="000000"/>
                </a:solidFill>
                <a:latin typeface="Calibri"/>
                <a:ea typeface="Calibri"/>
                <a:cs typeface="Calibri"/>
                <a:sym typeface="Calibri"/>
                <a:rtl val="0"/>
              </a:rPr>
              <a:t> Selects all elements matched by &lt;li&gt; after the second one.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$("p:gt(2)"):</a:t>
            </a:r>
            <a:r>
              <a:rPr lang="en" sz="1400" b="0" i="0" u="none" strike="noStrike" cap="none" baseline="0" dirty="0">
                <a:solidFill>
                  <a:srgbClr val="000000"/>
                </a:solidFill>
                <a:latin typeface="Calibri"/>
                <a:ea typeface="Calibri"/>
                <a:cs typeface="Calibri"/>
                <a:sym typeface="Calibri"/>
                <a:rtl val="0"/>
              </a:rPr>
              <a:t> Selects all elements matched by &lt;p&gt; after the third one.</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$("div/p"):</a:t>
            </a:r>
            <a:r>
              <a:rPr lang="en" sz="1400" b="0" i="0" u="none" strike="noStrike" cap="none" baseline="0" dirty="0">
                <a:solidFill>
                  <a:srgbClr val="000000"/>
                </a:solidFill>
                <a:latin typeface="Calibri"/>
                <a:ea typeface="Calibri"/>
                <a:cs typeface="Calibri"/>
                <a:sym typeface="Calibri"/>
                <a:rtl val="0"/>
              </a:rPr>
              <a:t> Selects all elements matched by &lt;p&gt; that are children of an element matched by &lt;div&gt;.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dirty="0">
                <a:solidFill>
                  <a:srgbClr val="000000"/>
                </a:solidFill>
                <a:latin typeface="Calibri"/>
                <a:ea typeface="Calibri"/>
                <a:cs typeface="Calibri"/>
                <a:sym typeface="Calibri"/>
                <a:rtl val="0"/>
              </a:rPr>
              <a:t>$("div//code"):</a:t>
            </a:r>
            <a:r>
              <a:rPr lang="en" sz="1400" b="0" i="0" u="none" strike="noStrike" cap="none" baseline="0" dirty="0">
                <a:solidFill>
                  <a:srgbClr val="000000"/>
                </a:solidFill>
                <a:latin typeface="Calibri"/>
                <a:ea typeface="Calibri"/>
                <a:cs typeface="Calibri"/>
                <a:sym typeface="Calibri"/>
                <a:rtl val="0"/>
              </a:rPr>
              <a:t> Selects all elements matched by &lt;code&gt;that are descendants of an element matched by &lt;div&gt;.</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Selector Flexibility</a:t>
            </a:r>
          </a:p>
        </p:txBody>
      </p:sp>
      <p:sp>
        <p:nvSpPr>
          <p:cNvPr id="146" name="Shape 14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$("//p//a"):</a:t>
            </a:r>
            <a:r>
              <a:rPr lang="en" sz="1400" b="0" i="0" u="none" strike="noStrike" cap="none" baseline="0">
                <a:solidFill>
                  <a:srgbClr val="000000"/>
                </a:solidFill>
                <a:latin typeface="Calibri"/>
                <a:ea typeface="Calibri"/>
                <a:cs typeface="Calibri"/>
                <a:sym typeface="Calibri"/>
                <a:rtl val="0"/>
              </a:rPr>
              <a:t> Selects all elements matched by &lt;a&gt; that are descendants of an element matched by &lt;p&gt;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$("li:first-child"):</a:t>
            </a:r>
            <a:r>
              <a:rPr lang="en" sz="1400" b="0" i="0" u="none" strike="noStrike" cap="none" baseline="0">
                <a:solidFill>
                  <a:srgbClr val="000000"/>
                </a:solidFill>
                <a:latin typeface="Calibri"/>
                <a:ea typeface="Calibri"/>
                <a:cs typeface="Calibri"/>
                <a:sym typeface="Calibri"/>
                <a:rtl val="0"/>
              </a:rPr>
              <a:t> Selects all elements matched by &lt;li&gt; that are the first child of their parent.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$("li:last-child"):</a:t>
            </a:r>
            <a:r>
              <a:rPr lang="en" sz="1400" b="0" i="0" u="none" strike="noStrike" cap="none" baseline="0">
                <a:solidFill>
                  <a:srgbClr val="000000"/>
                </a:solidFill>
                <a:latin typeface="Calibri"/>
                <a:ea typeface="Calibri"/>
                <a:cs typeface="Calibri"/>
                <a:sym typeface="Calibri"/>
                <a:rtl val="0"/>
              </a:rPr>
              <a:t> Selects all elements matched by &lt;li&gt; that are the last child of their parent.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$(":parent"):</a:t>
            </a:r>
            <a:r>
              <a:rPr lang="en" sz="1400" b="0" i="0" u="none" strike="noStrike" cap="none" baseline="0">
                <a:solidFill>
                  <a:srgbClr val="000000"/>
                </a:solidFill>
                <a:latin typeface="Calibri"/>
                <a:ea typeface="Calibri"/>
                <a:cs typeface="Calibri"/>
                <a:sym typeface="Calibri"/>
                <a:rtl val="0"/>
              </a:rPr>
              <a:t> Selects all elements that are the parent of another element, including text.</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$("li:contains(second)"):</a:t>
            </a:r>
            <a:r>
              <a:rPr lang="en" sz="1400" b="0" i="0" u="none" strike="noStrike" cap="none" baseline="0">
                <a:solidFill>
                  <a:srgbClr val="000000"/>
                </a:solidFill>
                <a:latin typeface="Calibri"/>
                <a:ea typeface="Calibri"/>
                <a:cs typeface="Calibri"/>
                <a:sym typeface="Calibri"/>
                <a:rtl val="0"/>
              </a:rPr>
              <a:t> Selects all elements matched by &lt;li&gt; that contain the text second.</a:t>
            </a: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You can use all the above selectors with any HTML/XML element in generic way. For example if selector </a:t>
            </a:r>
            <a:r>
              <a:rPr lang="en" sz="1400" b="1" i="0" u="none" strike="noStrike" cap="none" baseline="0">
                <a:solidFill>
                  <a:srgbClr val="000000"/>
                </a:solidFill>
                <a:latin typeface="Calibri"/>
                <a:ea typeface="Calibri"/>
                <a:cs typeface="Calibri"/>
                <a:sym typeface="Calibri"/>
                <a:rtl val="0"/>
              </a:rPr>
              <a:t>$("li:first")</a:t>
            </a:r>
            <a:r>
              <a:rPr lang="en" sz="1400" b="0" i="0" u="none" strike="noStrike" cap="none" baseline="0">
                <a:solidFill>
                  <a:srgbClr val="000000"/>
                </a:solidFill>
                <a:latin typeface="Calibri"/>
                <a:ea typeface="Calibri"/>
                <a:cs typeface="Calibri"/>
                <a:sym typeface="Calibri"/>
                <a:rtl val="0"/>
              </a:rPr>
              <a:t> works for &lt;li&gt; element then </a:t>
            </a:r>
            <a:r>
              <a:rPr lang="en" sz="1400" b="1" i="0" u="none" strike="noStrike" cap="none" baseline="0">
                <a:solidFill>
                  <a:srgbClr val="000000"/>
                </a:solidFill>
                <a:latin typeface="Calibri"/>
                <a:ea typeface="Calibri"/>
                <a:cs typeface="Calibri"/>
                <a:sym typeface="Calibri"/>
                <a:rtl val="0"/>
              </a:rPr>
              <a:t>$("p:first")</a:t>
            </a:r>
            <a:r>
              <a:rPr lang="en" sz="1400" b="0" i="0" u="none" strike="noStrike" cap="none" baseline="0">
                <a:solidFill>
                  <a:srgbClr val="000000"/>
                </a:solidFill>
                <a:latin typeface="Calibri"/>
                <a:ea typeface="Calibri"/>
                <a:cs typeface="Calibri"/>
                <a:sym typeface="Calibri"/>
                <a:rtl val="0"/>
              </a:rPr>
              <a:t> would also work for &lt;p&gt; element.</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Background</a:t>
            </a:r>
          </a:p>
        </p:txBody>
      </p:sp>
      <p:sp>
        <p:nvSpPr>
          <p:cNvPr id="41" name="Shape 4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jQuery is a fast and concise JavaScript Library created by John Resig in 2006 with a nice motto:</a:t>
            </a:r>
          </a:p>
          <a:p>
            <a:pPr marL="0" marR="0" lvl="0" indent="0" algn="just" rtl="0">
              <a:lnSpc>
                <a:spcPct val="115000"/>
              </a:lnSpc>
              <a:spcBef>
                <a:spcPts val="0"/>
              </a:spcBef>
              <a:spcAft>
                <a:spcPts val="0"/>
              </a:spcAft>
              <a:buClr>
                <a:schemeClr val="dk1"/>
              </a:buClr>
              <a:buFont typeface="Arial"/>
              <a:buNone/>
            </a:pPr>
            <a:endParaRPr sz="1400" b="1" i="0" u="none" strike="noStrike" cap="none" baseline="0">
              <a:solidFill>
                <a:srgbClr val="00000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1" i="0" u="none" strike="noStrike" cap="none" baseline="0">
                <a:solidFill>
                  <a:srgbClr val="000000"/>
                </a:solidFill>
                <a:latin typeface="Calibri"/>
                <a:ea typeface="Calibri"/>
                <a:cs typeface="Calibri"/>
                <a:sym typeface="Calibri"/>
                <a:rtl val="0"/>
              </a:rPr>
              <a:t>Write less, do more</a:t>
            </a:r>
            <a:r>
              <a:rPr lang="en" sz="1400" b="0" i="0" u="none" strike="noStrike" cap="none" baseline="0">
                <a:solidFill>
                  <a:srgbClr val="000000"/>
                </a:solidFill>
                <a:latin typeface="Calibri"/>
                <a:ea typeface="Calibri"/>
                <a:cs typeface="Calibri"/>
                <a:sym typeface="Calibri"/>
                <a:rtl val="0"/>
              </a:rPr>
              <a:t>.</a:t>
            </a:r>
          </a:p>
          <a:p>
            <a:pPr marL="0" marR="0" lvl="0" indent="0" algn="just" rtl="0">
              <a:lnSpc>
                <a:spcPct val="115000"/>
              </a:lnSpc>
              <a:spcBef>
                <a:spcPts val="0"/>
              </a:spcBef>
              <a:spcAft>
                <a:spcPts val="0"/>
              </a:spcAft>
              <a:buClr>
                <a:schemeClr val="dk1"/>
              </a:buClr>
              <a:buFont typeface="Arial"/>
              <a:buNone/>
            </a:pPr>
            <a:endParaRPr sz="800" b="0" i="0" u="none" strike="noStrike" cap="none" baseline="0">
              <a:solidFill>
                <a:srgbClr val="000000"/>
              </a:solidFill>
              <a:latin typeface="Verdana"/>
              <a:ea typeface="Verdana"/>
              <a:cs typeface="Verdana"/>
              <a:sym typeface="Verdana"/>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jQuery simplifies HTML document traversing, event handling, animating, and Ajax interactions for rapid web development.</a:t>
            </a:r>
          </a:p>
          <a:p>
            <a:pPr marL="0" marR="0" lvl="0" indent="0" algn="just" rtl="0">
              <a:lnSpc>
                <a:spcPct val="115000"/>
              </a:lnSpc>
              <a:spcBef>
                <a:spcPts val="0"/>
              </a:spcBef>
              <a:spcAft>
                <a:spcPts val="0"/>
              </a:spcAft>
              <a:buClr>
                <a:schemeClr val="dk1"/>
              </a:buClr>
              <a:buFont typeface="Arial"/>
              <a:buNone/>
            </a:pPr>
            <a:endParaRPr sz="800" b="0" i="0" u="none" strike="noStrike" cap="none" baseline="0">
              <a:solidFill>
                <a:srgbClr val="000000"/>
              </a:solidFill>
              <a:latin typeface="Verdana"/>
              <a:ea typeface="Verdana"/>
              <a:cs typeface="Verdana"/>
              <a:sym typeface="Verdana"/>
              <a:rtl val="0"/>
            </a:endParaRPr>
          </a:p>
          <a:p>
            <a:pPr marL="0" marR="0" lvl="0" indent="0" algn="just" rtl="0">
              <a:lnSpc>
                <a:spcPct val="115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Getting DOM properties</a:t>
            </a:r>
          </a:p>
        </p:txBody>
      </p:sp>
      <p:sp>
        <p:nvSpPr>
          <p:cNvPr id="152" name="Shape 15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a:t>
            </a:r>
            <a:r>
              <a:rPr lang="en" sz="1400" b="1" i="0" u="none" strike="noStrike" cap="none" baseline="0">
                <a:solidFill>
                  <a:srgbClr val="000000"/>
                </a:solidFill>
                <a:latin typeface="Calibri"/>
                <a:ea typeface="Calibri"/>
                <a:cs typeface="Calibri"/>
                <a:sym typeface="Calibri"/>
                <a:rtl val="0"/>
              </a:rPr>
              <a:t>attr()</a:t>
            </a:r>
            <a:r>
              <a:rPr lang="en" sz="1400" b="0" i="0" u="none" strike="noStrike" cap="none" baseline="0">
                <a:solidFill>
                  <a:srgbClr val="000000"/>
                </a:solidFill>
                <a:latin typeface="Calibri"/>
                <a:ea typeface="Calibri"/>
                <a:cs typeface="Calibri"/>
                <a:sym typeface="Calibri"/>
                <a:rtl val="0"/>
              </a:rPr>
              <a:t> method can be used to either fetch the value of an attribute from the first element in the matched set or set attribute values onto all matched elements.</a:t>
            </a:r>
          </a:p>
          <a:p>
            <a:pPr marL="0" marR="0" lvl="0" indent="0" algn="l"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See jquery-2.html</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Getting DOM properties</a:t>
            </a:r>
          </a:p>
        </p:txBody>
      </p:sp>
      <p:sp>
        <p:nvSpPr>
          <p:cNvPr id="158" name="Shape 15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a:t>
            </a:r>
            <a:r>
              <a:rPr lang="en" sz="1400" b="1" i="0" u="none" strike="noStrike" cap="none" baseline="0">
                <a:solidFill>
                  <a:srgbClr val="000000"/>
                </a:solidFill>
                <a:latin typeface="Calibri"/>
                <a:ea typeface="Calibri"/>
                <a:cs typeface="Calibri"/>
                <a:sym typeface="Calibri"/>
                <a:rtl val="0"/>
              </a:rPr>
              <a:t>val()</a:t>
            </a:r>
            <a:r>
              <a:rPr lang="en" sz="1400" b="0" i="0" u="none" strike="noStrike" cap="none" baseline="0">
                <a:solidFill>
                  <a:srgbClr val="000000"/>
                </a:solidFill>
                <a:latin typeface="Calibri"/>
                <a:ea typeface="Calibri"/>
                <a:cs typeface="Calibri"/>
                <a:sym typeface="Calibri"/>
                <a:rtl val="0"/>
              </a:rPr>
              <a:t> method can be used to fetch the value of an input.</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jquery-7.html</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Setting DOM properties</a:t>
            </a:r>
          </a:p>
        </p:txBody>
      </p:sp>
      <p:sp>
        <p:nvSpPr>
          <p:cNvPr id="164" name="Shape 16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jquery-3.html</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Useful Attribute Methods</a:t>
            </a:r>
          </a:p>
        </p:txBody>
      </p:sp>
      <p:sp>
        <p:nvSpPr>
          <p:cNvPr id="170" name="Shape 17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attr() - Set a key/value object as properties to all matched elements.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hasClass(className) - Returns true if the specified class is present on at least one of the set of matched elements.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removeClass(className) - Removes all or the specified class(es) from the set of matched elements.</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toggleClass(className) - Adds the specified class if it is not present, removes the specified class if it is present.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html( ) - Get the html contents (innerHTML) of the first matched element.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00"/>
                </a:solidFill>
                <a:latin typeface="Calibri"/>
                <a:ea typeface="Calibri"/>
                <a:cs typeface="Calibri"/>
                <a:sym typeface="Calibri"/>
                <a:rtl val="0"/>
              </a:rPr>
              <a:t>html(val) - Set the html contents of every matched element.</a:t>
            </a:r>
          </a:p>
          <a:p>
            <a:pPr marL="0" marR="0" lvl="0" indent="0" algn="l" rtl="0">
              <a:lnSpc>
                <a:spcPct val="100000"/>
              </a:lnSpc>
              <a:spcBef>
                <a:spcPts val="0"/>
              </a:spcBef>
              <a:spcAft>
                <a:spcPts val="0"/>
              </a:spcAft>
              <a:buClr>
                <a:schemeClr val="dk1"/>
              </a:buClr>
              <a:buFont typeface="Arial"/>
              <a:buNone/>
            </a:pPr>
            <a:endParaRPr sz="1000" b="0" i="0" u="none" strike="noStrike" cap="none" baseline="0" dirty="0">
              <a:solidFill>
                <a:srgbClr val="000000"/>
              </a:solidFill>
              <a:latin typeface="Verdana"/>
              <a:ea typeface="Verdana"/>
              <a:cs typeface="Verdana"/>
              <a:sym typeface="Verdana"/>
              <a:rtl val="0"/>
            </a:endParaRPr>
          </a:p>
          <a:p>
            <a:pPr marL="0" marR="0" lvl="0" indent="0" algn="l" rtl="0">
              <a:lnSpc>
                <a:spcPct val="100000"/>
              </a:lnSpc>
              <a:spcBef>
                <a:spcPts val="0"/>
              </a:spcBef>
              <a:spcAft>
                <a:spcPts val="0"/>
              </a:spcAft>
              <a:buClr>
                <a:schemeClr val="dk1"/>
              </a:buClr>
              <a:buFont typeface="Arial"/>
              <a:buNone/>
            </a:pPr>
            <a:endParaRPr sz="1000" b="0" i="0" u="none" strike="noStrike" cap="none" baseline="0" dirty="0">
              <a:solidFill>
                <a:srgbClr val="000000"/>
              </a:solidFill>
              <a:latin typeface="Verdana"/>
              <a:ea typeface="Verdana"/>
              <a:cs typeface="Verdana"/>
              <a:sym typeface="Verdana"/>
              <a:rtl val="0"/>
            </a:endParaRP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and CSS</a:t>
            </a:r>
          </a:p>
        </p:txBody>
      </p:sp>
      <p:sp>
        <p:nvSpPr>
          <p:cNvPr id="176" name="Shape 176"/>
          <p:cNvSpPr txBox="1">
            <a:spLocks noGrp="1"/>
          </p:cNvSpPr>
          <p:nvPr>
            <p:ph type="body" idx="1"/>
          </p:nvPr>
        </p:nvSpPr>
        <p:spPr>
          <a:xfrm>
            <a:off x="387225"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http://api.jquery.com/css/</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JQuery Event Handling</a:t>
            </a:r>
          </a:p>
        </p:txBody>
      </p:sp>
      <p:sp>
        <p:nvSpPr>
          <p:cNvPr id="182" name="Shape 18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We have the ability to create dynamic web pages by using events. Events are actions that can be detected by your Web Application.</a:t>
            </a:r>
          </a:p>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Following are the examples events:</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A mouse click</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A web page loading</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Taking mouse over an element</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Submitting an HTML form</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A keystroke on your keyboard</a:t>
            </a:r>
          </a:p>
          <a:p>
            <a:pPr marL="457200" marR="0" lvl="0" indent="-317500" algn="l" rtl="0">
              <a:lnSpc>
                <a:spcPct val="115000"/>
              </a:lnSpc>
              <a:spcBef>
                <a:spcPts val="0"/>
              </a:spcBef>
              <a:spcAft>
                <a:spcPts val="0"/>
              </a:spcAft>
              <a:buClr>
                <a:srgbClr val="000000"/>
              </a:buClr>
              <a:buSzPct val="100000"/>
              <a:buFont typeface="Arial"/>
              <a:buChar char="●"/>
            </a:pPr>
            <a:r>
              <a:rPr lang="en" sz="1400" b="0" i="0" u="none" strike="noStrike" cap="none" baseline="0">
                <a:solidFill>
                  <a:srgbClr val="000000"/>
                </a:solidFill>
                <a:latin typeface="Calibri"/>
                <a:ea typeface="Calibri"/>
                <a:cs typeface="Calibri"/>
                <a:sym typeface="Calibri"/>
                <a:rtl val="0"/>
              </a:rPr>
              <a:t>etc.</a:t>
            </a:r>
          </a:p>
          <a:p>
            <a:pPr marL="0" marR="0" lvl="0" indent="0" algn="l"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When these events are triggered you can then use a custom function to do pretty much whatever you want with the event. These custom functions call Event Handlers.</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Event Types</a:t>
            </a:r>
          </a:p>
        </p:txBody>
      </p:sp>
      <p:sp>
        <p:nvSpPr>
          <p:cNvPr id="188" name="Shape 18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See:</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http://www.w3schools.com/tags/ref_eventattributes.asp</a:t>
            </a:r>
          </a:p>
        </p:txBody>
      </p: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bind()</a:t>
            </a:r>
          </a:p>
        </p:txBody>
      </p:sp>
      <p:sp>
        <p:nvSpPr>
          <p:cNvPr id="194" name="Shape 19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See jquery-6.html</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200" name="Shape 200"/>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0"/>
              </a:spcBef>
              <a:spcAft>
                <a:spcPts val="0"/>
              </a:spcAft>
              <a:buClr>
                <a:schemeClr val="dk1"/>
              </a:buClr>
              <a:buSzPct val="100000"/>
              <a:buFont typeface="Arial"/>
              <a:buAutoNum type="arabicParenR"/>
            </a:pPr>
            <a:r>
              <a:rPr lang="en" sz="3000" b="0" i="0" u="none" strike="noStrike" cap="none" baseline="0">
                <a:solidFill>
                  <a:schemeClr val="dk1"/>
                </a:solidFill>
                <a:latin typeface="Arial"/>
                <a:ea typeface="Arial"/>
                <a:cs typeface="Arial"/>
                <a:sym typeface="Arial"/>
                <a:rtl val="0"/>
              </a:rPr>
              <a:t>Create an INPUT element and a div, which you will use as a button.</a:t>
            </a:r>
          </a:p>
          <a:p>
            <a:pPr marL="457200" marR="0" lvl="0" indent="-419100" algn="l" rtl="0">
              <a:lnSpc>
                <a:spcPct val="100000"/>
              </a:lnSpc>
              <a:spcBef>
                <a:spcPts val="0"/>
              </a:spcBef>
              <a:spcAft>
                <a:spcPts val="0"/>
              </a:spcAft>
              <a:buClr>
                <a:schemeClr val="dk1"/>
              </a:buClr>
              <a:buSzPct val="100000"/>
              <a:buFont typeface="Arial"/>
              <a:buAutoNum type="arabicParenR"/>
            </a:pPr>
            <a:r>
              <a:rPr lang="en" sz="3000" b="0" i="0" u="none" strike="noStrike" cap="none" baseline="0">
                <a:solidFill>
                  <a:schemeClr val="dk1"/>
                </a:solidFill>
                <a:latin typeface="Arial"/>
                <a:ea typeface="Arial"/>
                <a:cs typeface="Arial"/>
                <a:sym typeface="Arial"/>
                <a:rtl val="0"/>
              </a:rPr>
              <a:t>Upon clicking the div, the value you input should be written to a second div.</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Solution: jquery-8.html</a:t>
            </a: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Removing DOM Elements</a:t>
            </a:r>
          </a:p>
        </p:txBody>
      </p:sp>
      <p:sp>
        <p:nvSpPr>
          <p:cNvPr id="206" name="Shape 206"/>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See jquery-5.html</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Features</a:t>
            </a:r>
          </a:p>
        </p:txBody>
      </p:sp>
      <p:sp>
        <p:nvSpPr>
          <p:cNvPr id="47" name="Shape 47"/>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jQuery is a JavaScript toolkit designed to simplify various tasks by writing less code. Here is the list of important core features supported by jQuery:</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DOM manipulation:</a:t>
            </a:r>
            <a:r>
              <a:rPr lang="en" sz="1400" b="0" i="0" u="none" strike="noStrike" cap="none" baseline="0">
                <a:solidFill>
                  <a:srgbClr val="000000"/>
                </a:solidFill>
                <a:latin typeface="Calibri"/>
                <a:ea typeface="Calibri"/>
                <a:cs typeface="Calibri"/>
                <a:sym typeface="Calibri"/>
                <a:rtl val="0"/>
              </a:rPr>
              <a:t> The jQuery made it easy to select DOM elements, traverse them and modifying their content by using cross-browser open source selector engine called </a:t>
            </a:r>
            <a:r>
              <a:rPr lang="en" sz="1400" b="1" i="0" u="none" strike="noStrike" cap="none" baseline="0">
                <a:solidFill>
                  <a:srgbClr val="000000"/>
                </a:solidFill>
                <a:latin typeface="Calibri"/>
                <a:ea typeface="Calibri"/>
                <a:cs typeface="Calibri"/>
                <a:sym typeface="Calibri"/>
                <a:rtl val="0"/>
              </a:rPr>
              <a:t>Sizzle</a:t>
            </a:r>
            <a:r>
              <a:rPr lang="en" sz="1400" b="0" i="0" u="none" strike="noStrike" cap="none" baseline="0">
                <a:solidFill>
                  <a:srgbClr val="000000"/>
                </a:solidFill>
                <a:latin typeface="Calibri"/>
                <a:ea typeface="Calibri"/>
                <a:cs typeface="Calibri"/>
                <a:sym typeface="Calibri"/>
                <a:rtl val="0"/>
              </a:rPr>
              <a:t>. The </a:t>
            </a:r>
            <a:r>
              <a:rPr lang="en" sz="1400" b="1" i="0" u="none" strike="noStrike" cap="none" baseline="0">
                <a:solidFill>
                  <a:srgbClr val="000000"/>
                </a:solidFill>
                <a:latin typeface="Calibri"/>
                <a:ea typeface="Calibri"/>
                <a:cs typeface="Calibri"/>
                <a:sym typeface="Calibri"/>
                <a:rtl val="0"/>
              </a:rPr>
              <a:t>Document Object Model</a:t>
            </a:r>
            <a:r>
              <a:rPr lang="en" sz="1400" b="0" i="0" u="none" strike="noStrike" cap="none" baseline="0">
                <a:solidFill>
                  <a:srgbClr val="000000"/>
                </a:solidFill>
                <a:latin typeface="Calibri"/>
                <a:ea typeface="Calibri"/>
                <a:cs typeface="Calibri"/>
                <a:sym typeface="Calibri"/>
                <a:rtl val="0"/>
              </a:rPr>
              <a:t> (</a:t>
            </a:r>
            <a:r>
              <a:rPr lang="en" sz="1400" b="1" i="0" u="none" strike="noStrike" cap="none" baseline="0">
                <a:solidFill>
                  <a:srgbClr val="000000"/>
                </a:solidFill>
                <a:latin typeface="Calibri"/>
                <a:ea typeface="Calibri"/>
                <a:cs typeface="Calibri"/>
                <a:sym typeface="Calibri"/>
                <a:rtl val="0"/>
              </a:rPr>
              <a:t>DOM</a:t>
            </a:r>
            <a:r>
              <a:rPr lang="en" sz="1400" b="0" i="0" u="none" strike="noStrike" cap="none" baseline="0">
                <a:solidFill>
                  <a:srgbClr val="000000"/>
                </a:solidFill>
                <a:latin typeface="Calibri"/>
                <a:ea typeface="Calibri"/>
                <a:cs typeface="Calibri"/>
                <a:sym typeface="Calibri"/>
                <a:rtl val="0"/>
              </a:rPr>
              <a:t>) is a cross-platform and language-independent convention for representing and interacting with objects in HTML, XHTML and XML documents. Objects in the DOM tree may be addressed and manipulated by using methods on the objects. The public interface of a DOM is specified in its application programming interface (API). The history of the Document Object Model is intertwined with the history of the "browser wars" of the late 1990s between Netscape Navigator and Microsoft Internet Explorer, as well as with that of JavaScript and JScript, the first scripting languages to be widely implemented in the layout engines of web browsers.</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hide(), exercise</a:t>
            </a:r>
          </a:p>
        </p:txBody>
      </p:sp>
      <p:sp>
        <p:nvSpPr>
          <p:cNvPr id="212" name="Shape 212"/>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The hide() function will set css for element to display:hidden;</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Exercise: Create a button and when clicked on, make it hide() a text paragraph.</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SzPct val="25000"/>
              <a:buFont typeface="Arial"/>
              <a:buNone/>
            </a:pPr>
            <a:r>
              <a:rPr lang="en" sz="3000" b="0" i="0" u="none" strike="noStrike" cap="none" baseline="0">
                <a:solidFill>
                  <a:schemeClr val="dk1"/>
                </a:solidFill>
                <a:latin typeface="Arial"/>
                <a:ea typeface="Arial"/>
                <a:cs typeface="Arial"/>
                <a:sym typeface="Arial"/>
                <a:rtl val="0"/>
              </a:rPr>
              <a:t>Solution: jquery-9.html</a:t>
            </a:r>
          </a:p>
        </p:txBody>
      </p: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Appending to the DOM</a:t>
            </a:r>
          </a:p>
        </p:txBody>
      </p:sp>
      <p:sp>
        <p:nvSpPr>
          <p:cNvPr id="218" name="Shape 218"/>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A common task in jQuery is to build a set of elements and append them to the DOM, perhaps you need to rebuild a list after some user interaction. Typically you would use a loop to construct your new markup. Appending elements should be done after your loop has finished, not during each loop iteration.</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See: </a:t>
            </a:r>
            <a:r>
              <a:rPr lang="en" sz="1400" b="0" i="0" u="sng" strike="noStrike" cap="none" baseline="0">
                <a:solidFill>
                  <a:schemeClr val="hlink"/>
                </a:solidFill>
                <a:latin typeface="Calibri"/>
                <a:ea typeface="Calibri"/>
                <a:cs typeface="Calibri"/>
                <a:sym typeface="Calibri"/>
                <a:hlinkClick r:id="rId3"/>
                <a:rtl val="0"/>
              </a:rPr>
              <a:t>http://api.jquery.com/jquery.each/</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Then See: jquery-10.html</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Exercise</a:t>
            </a:r>
          </a:p>
        </p:txBody>
      </p:sp>
      <p:sp>
        <p:nvSpPr>
          <p:cNvPr id="224" name="Shape 224"/>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1. Change the background color of the first ordered list in jquery-12.html to red.</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2. Give all the items in that list blue font.</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3. Append the text “ in the list!” to each element in the first ordered list.</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4. Select every link that has a “name” attribute, and change its background color</a:t>
            </a: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chemeClr val="dk1"/>
                </a:solidFill>
                <a:latin typeface="Calibri"/>
                <a:ea typeface="Calibri"/>
                <a:cs typeface="Calibri"/>
                <a:sym typeface="Calibri"/>
                <a:rtl val="0"/>
              </a:rPr>
              <a:t>to #eee.</a:t>
            </a: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1400" b="0" i="0" u="none" strike="noStrike" cap="none" baseline="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Features</a:t>
            </a:r>
          </a:p>
        </p:txBody>
      </p:sp>
      <p:sp>
        <p:nvSpPr>
          <p:cNvPr id="53" name="Shape 53"/>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Event handling:</a:t>
            </a:r>
            <a:r>
              <a:rPr lang="en" sz="1400" b="0" i="0" u="none" strike="noStrike" cap="none" baseline="0">
                <a:solidFill>
                  <a:srgbClr val="000000"/>
                </a:solidFill>
                <a:latin typeface="Calibri"/>
                <a:ea typeface="Calibri"/>
                <a:cs typeface="Calibri"/>
                <a:sym typeface="Calibri"/>
                <a:rtl val="0"/>
              </a:rPr>
              <a:t> The jQuery offers an elegant way to capture a wide variety of events, such as a user clicking on a link, without the need to clutter the HTML code itself with event handlers.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AJAX Support:</a:t>
            </a:r>
            <a:r>
              <a:rPr lang="en" sz="1400" b="0" i="0" u="none" strike="noStrike" cap="none" baseline="0">
                <a:solidFill>
                  <a:srgbClr val="000000"/>
                </a:solidFill>
                <a:latin typeface="Calibri"/>
                <a:ea typeface="Calibri"/>
                <a:cs typeface="Calibri"/>
                <a:sym typeface="Calibri"/>
                <a:rtl val="0"/>
              </a:rPr>
              <a:t> The jQuery helps you a lot to develop a responsive and feature-rich site using AJAX technology.</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Animations:</a:t>
            </a:r>
            <a:r>
              <a:rPr lang="en" sz="1400" b="0" i="0" u="none" strike="noStrike" cap="none" baseline="0">
                <a:solidFill>
                  <a:srgbClr val="000000"/>
                </a:solidFill>
                <a:latin typeface="Calibri"/>
                <a:ea typeface="Calibri"/>
                <a:cs typeface="Calibri"/>
                <a:sym typeface="Calibri"/>
                <a:rtl val="0"/>
              </a:rPr>
              <a:t> The jQuery comes with plenty of built-in animation effects which you can use in your websites.</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Lightweight:</a:t>
            </a:r>
            <a:r>
              <a:rPr lang="en" sz="1400" b="0" i="0" u="none" strike="noStrike" cap="none" baseline="0">
                <a:solidFill>
                  <a:srgbClr val="000000"/>
                </a:solidFill>
                <a:latin typeface="Calibri"/>
                <a:ea typeface="Calibri"/>
                <a:cs typeface="Calibri"/>
                <a:sym typeface="Calibri"/>
                <a:rtl val="0"/>
              </a:rPr>
              <a:t> The jQuery is very lightweight library - about 19KB in size ( Minified and gzipped ).</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Cross Browser Support:</a:t>
            </a:r>
            <a:r>
              <a:rPr lang="en" sz="1400" b="0" i="0" u="none" strike="noStrike" cap="none" baseline="0">
                <a:solidFill>
                  <a:srgbClr val="000000"/>
                </a:solidFill>
                <a:latin typeface="Calibri"/>
                <a:ea typeface="Calibri"/>
                <a:cs typeface="Calibri"/>
                <a:sym typeface="Calibri"/>
                <a:rtl val="0"/>
              </a:rPr>
              <a:t> The jQuery has cross-browser support, and works well in IE 6.0+, FF 2.0+, Safari 3.0+, Chrome and Opera 9.0+</a:t>
            </a:r>
          </a:p>
          <a:p>
            <a:pPr marL="457200" marR="0" lvl="0" indent="-317500" algn="just" rtl="0">
              <a:lnSpc>
                <a:spcPct val="115000"/>
              </a:lnSpc>
              <a:spcBef>
                <a:spcPts val="0"/>
              </a:spcBef>
              <a:spcAft>
                <a:spcPts val="0"/>
              </a:spcAft>
              <a:buClr>
                <a:srgbClr val="000000"/>
              </a:buClr>
              <a:buSzPct val="100000"/>
              <a:buFont typeface="Arial"/>
              <a:buChar char="●"/>
            </a:pPr>
            <a:r>
              <a:rPr lang="en" sz="1400" b="1" i="0" u="none" strike="noStrike" cap="none" baseline="0">
                <a:solidFill>
                  <a:srgbClr val="000000"/>
                </a:solidFill>
                <a:latin typeface="Calibri"/>
                <a:ea typeface="Calibri"/>
                <a:cs typeface="Calibri"/>
                <a:sym typeface="Calibri"/>
                <a:rtl val="0"/>
              </a:rPr>
              <a:t>Latest Technology:</a:t>
            </a:r>
            <a:r>
              <a:rPr lang="en" sz="1400" b="0" i="0" u="none" strike="noStrike" cap="none" baseline="0">
                <a:solidFill>
                  <a:srgbClr val="000000"/>
                </a:solidFill>
                <a:latin typeface="Calibri"/>
                <a:ea typeface="Calibri"/>
                <a:cs typeface="Calibri"/>
                <a:sym typeface="Calibri"/>
                <a:rtl val="0"/>
              </a:rPr>
              <a:t> The jQuery supports CSS3 selectors</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800" b="0" i="0" u="none" strike="noStrike" cap="none" baseline="0">
                <a:solidFill>
                  <a:srgbClr val="000000"/>
                </a:solidFill>
                <a:latin typeface="Calibri"/>
                <a:ea typeface="Calibri"/>
                <a:cs typeface="Calibri"/>
                <a:sym typeface="Calibri"/>
                <a:rtl val="0"/>
              </a:rPr>
              <a:t>View: http://api.jquery.com/</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How to “install” JQuery</a:t>
            </a:r>
          </a:p>
        </p:txBody>
      </p:sp>
      <p:sp>
        <p:nvSpPr>
          <p:cNvPr id="59" name="Shape 59"/>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50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How to install jQuery ?</a:t>
            </a: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This is very simple to setup to use jQuery library. You have to carry two simple steps:</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457200" marR="0" lvl="0" indent="-317500" algn="just" rtl="0">
              <a:lnSpc>
                <a:spcPct val="115000"/>
              </a:lnSpc>
              <a:spcBef>
                <a:spcPts val="0"/>
              </a:spcBef>
              <a:spcAft>
                <a:spcPts val="0"/>
              </a:spcAft>
              <a:buClr>
                <a:srgbClr val="404040"/>
              </a:buClr>
              <a:buSzPct val="100000"/>
              <a:buFont typeface="Calibri"/>
              <a:buAutoNum type="arabicPeriod"/>
            </a:pPr>
            <a:r>
              <a:rPr lang="en" sz="1400" b="0" i="0" u="none" strike="noStrike" cap="none" baseline="0">
                <a:solidFill>
                  <a:srgbClr val="404040"/>
                </a:solidFill>
                <a:latin typeface="Calibri"/>
                <a:ea typeface="Calibri"/>
                <a:cs typeface="Calibri"/>
                <a:sym typeface="Calibri"/>
                <a:rtl val="0"/>
              </a:rPr>
              <a:t>Go to the download page to grab the latest version available (</a:t>
            </a:r>
            <a:r>
              <a:rPr lang="en" sz="1400" b="0" i="0" u="sng" strike="noStrike" cap="none" baseline="0">
                <a:solidFill>
                  <a:schemeClr val="hlink"/>
                </a:solidFill>
                <a:latin typeface="Calibri"/>
                <a:ea typeface="Calibri"/>
                <a:cs typeface="Calibri"/>
                <a:sym typeface="Calibri"/>
                <a:hlinkClick r:id="rId3"/>
                <a:rtl val="0"/>
              </a:rPr>
              <a:t>http://jquery.com/download/</a:t>
            </a:r>
            <a:r>
              <a:rPr lang="en" sz="1400" b="0" i="0" u="none" strike="noStrike" cap="none" baseline="0">
                <a:solidFill>
                  <a:srgbClr val="404040"/>
                </a:solidFill>
                <a:latin typeface="Calibri"/>
                <a:ea typeface="Calibri"/>
                <a:cs typeface="Calibri"/>
                <a:sym typeface="Calibri"/>
                <a:rtl val="0"/>
              </a:rPr>
              <a:t>)</a:t>
            </a:r>
          </a:p>
          <a:p>
            <a:pPr marL="457200" marR="0" lvl="0" indent="-317500" algn="just" rtl="0">
              <a:lnSpc>
                <a:spcPct val="115000"/>
              </a:lnSpc>
              <a:spcBef>
                <a:spcPts val="0"/>
              </a:spcBef>
              <a:spcAft>
                <a:spcPts val="0"/>
              </a:spcAft>
              <a:buClr>
                <a:srgbClr val="404040"/>
              </a:buClr>
              <a:buSzPct val="100000"/>
              <a:buFont typeface="Calibri"/>
              <a:buAutoNum type="arabicPeriod"/>
            </a:pPr>
            <a:r>
              <a:rPr lang="en" sz="1400" b="0" i="0" u="none" strike="noStrike" cap="none" baseline="0">
                <a:solidFill>
                  <a:srgbClr val="404040"/>
                </a:solidFill>
                <a:latin typeface="Calibri"/>
                <a:ea typeface="Calibri"/>
                <a:cs typeface="Calibri"/>
                <a:sym typeface="Calibri"/>
                <a:rtl val="0"/>
              </a:rPr>
              <a:t>Now put downloaded </a:t>
            </a:r>
            <a:r>
              <a:rPr lang="en" sz="1400" b="1" i="0" u="none" strike="noStrike" cap="none" baseline="0">
                <a:solidFill>
                  <a:srgbClr val="404040"/>
                </a:solidFill>
                <a:latin typeface="Calibri"/>
                <a:ea typeface="Calibri"/>
                <a:cs typeface="Calibri"/>
                <a:sym typeface="Calibri"/>
                <a:rtl val="0"/>
              </a:rPr>
              <a:t>jquery-1.11.0.min.js</a:t>
            </a:r>
            <a:r>
              <a:rPr lang="en" sz="1400" b="0" i="0" u="none" strike="noStrike" cap="none" baseline="0">
                <a:solidFill>
                  <a:srgbClr val="404040"/>
                </a:solidFill>
                <a:latin typeface="Calibri"/>
                <a:ea typeface="Calibri"/>
                <a:cs typeface="Calibri"/>
                <a:sym typeface="Calibri"/>
                <a:rtl val="0"/>
              </a:rPr>
              <a:t> file in a directory of your website, e.g. /jquery.</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The downloaded file name jquery-1.11.0.min.js may vary for your version. Your minified version would be kind of unreadable which would not have any new line or unnecessary words in it.</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You may also use the CDN version.</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404040"/>
              </a:solidFill>
              <a:latin typeface="Calibri"/>
              <a:ea typeface="Calibri"/>
              <a:cs typeface="Calibri"/>
              <a:sym typeface="Calibri"/>
              <a:rtl val="0"/>
            </a:endParaRP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404040"/>
                </a:solidFill>
                <a:latin typeface="Calibri"/>
                <a:ea typeface="Calibri"/>
                <a:cs typeface="Calibri"/>
                <a:sym typeface="Calibri"/>
                <a:rtl val="0"/>
              </a:rPr>
              <a:t>The jQuery does not require any special installation and very similar to JavaScript, we do not need any compilation or build phase to use jQuery.</a:t>
            </a: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How to “install” JQuery</a:t>
            </a:r>
          </a:p>
        </p:txBody>
      </p:sp>
      <p:sp>
        <p:nvSpPr>
          <p:cNvPr id="65" name="Shape 65"/>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Local Version:</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80"/>
                </a:solidFill>
                <a:latin typeface="Calibri"/>
                <a:ea typeface="Calibri"/>
                <a:cs typeface="Calibri"/>
                <a:sym typeface="Calibri"/>
                <a:rtl val="0"/>
              </a:rPr>
              <a:t>&lt;script </a:t>
            </a:r>
            <a:r>
              <a:rPr lang="en" sz="1400" b="0" i="0" u="none" strike="noStrike" cap="none" baseline="0" dirty="0">
                <a:solidFill>
                  <a:srgbClr val="008080"/>
                </a:solidFill>
                <a:latin typeface="Calibri"/>
                <a:ea typeface="Calibri"/>
                <a:cs typeface="Calibri"/>
                <a:sym typeface="Calibri"/>
                <a:rtl val="0"/>
              </a:rPr>
              <a:t>src</a:t>
            </a:r>
            <a:r>
              <a:rPr lang="en" sz="1400" b="0" i="0" u="none" strike="noStrike" cap="none" baseline="0" dirty="0">
                <a:solidFill>
                  <a:srgbClr val="000080"/>
                </a:solidFill>
                <a:latin typeface="Calibri"/>
                <a:ea typeface="Calibri"/>
                <a:cs typeface="Calibri"/>
                <a:sym typeface="Calibri"/>
                <a:rtl val="0"/>
              </a:rPr>
              <a:t>=</a:t>
            </a:r>
            <a:r>
              <a:rPr lang="en" sz="1400" b="0" i="0" u="none" strike="noStrike" cap="none" baseline="0" dirty="0">
                <a:solidFill>
                  <a:srgbClr val="DD1144"/>
                </a:solidFill>
                <a:latin typeface="Calibri"/>
                <a:ea typeface="Calibri"/>
                <a:cs typeface="Calibri"/>
                <a:sym typeface="Calibri"/>
                <a:rtl val="0"/>
              </a:rPr>
              <a:t>"local_directory/jquery-1.11.0.min.js"</a:t>
            </a:r>
            <a:r>
              <a:rPr lang="en" sz="1400" b="0" i="0" u="none" strike="noStrike" cap="none" baseline="0" dirty="0">
                <a:solidFill>
                  <a:srgbClr val="000080"/>
                </a:solidFill>
                <a:latin typeface="Calibri"/>
                <a:ea typeface="Calibri"/>
                <a:cs typeface="Calibri"/>
                <a:sym typeface="Calibri"/>
                <a:rtl val="0"/>
              </a:rPr>
              <a:t>&gt;&lt;/script&gt;</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rgbClr val="00008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chemeClr val="dk1"/>
                </a:solidFill>
                <a:latin typeface="Calibri"/>
                <a:ea typeface="Calibri"/>
                <a:cs typeface="Calibri"/>
                <a:sym typeface="Calibri"/>
                <a:rtl val="0"/>
              </a:rPr>
              <a:t>CDN:</a:t>
            </a:r>
          </a:p>
          <a:p>
            <a:pPr marL="0" marR="0" lvl="0" indent="0"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dirty="0">
                <a:solidFill>
                  <a:srgbClr val="000080"/>
                </a:solidFill>
                <a:latin typeface="Calibri"/>
                <a:ea typeface="Calibri"/>
                <a:cs typeface="Calibri"/>
                <a:sym typeface="Calibri"/>
                <a:rtl val="0"/>
              </a:rPr>
              <a:t>&lt;script </a:t>
            </a:r>
            <a:r>
              <a:rPr lang="en" sz="1400" b="0" i="0" u="none" strike="noStrike" cap="none" baseline="0" dirty="0">
                <a:solidFill>
                  <a:srgbClr val="008080"/>
                </a:solidFill>
                <a:latin typeface="Calibri"/>
                <a:ea typeface="Calibri"/>
                <a:cs typeface="Calibri"/>
                <a:sym typeface="Calibri"/>
                <a:rtl val="0"/>
              </a:rPr>
              <a:t>src</a:t>
            </a:r>
            <a:r>
              <a:rPr lang="en" sz="1400" b="0" i="0" u="none" strike="noStrike" cap="none" baseline="0" dirty="0">
                <a:solidFill>
                  <a:srgbClr val="000080"/>
                </a:solidFill>
                <a:latin typeface="Calibri"/>
                <a:ea typeface="Calibri"/>
                <a:cs typeface="Calibri"/>
                <a:sym typeface="Calibri"/>
                <a:rtl val="0"/>
              </a:rPr>
              <a:t>=</a:t>
            </a:r>
            <a:r>
              <a:rPr lang="en" sz="1400" b="0" i="0" u="none" strike="noStrike" cap="none" baseline="0" dirty="0">
                <a:solidFill>
                  <a:srgbClr val="DD1144"/>
                </a:solidFill>
                <a:latin typeface="Calibri"/>
                <a:ea typeface="Calibri"/>
                <a:cs typeface="Calibri"/>
                <a:sym typeface="Calibri"/>
                <a:rtl val="0"/>
              </a:rPr>
              <a:t>"//code.jquery.com/jquery-1.11.0.min.js"</a:t>
            </a:r>
            <a:r>
              <a:rPr lang="en" sz="1400" b="0" i="0" u="none" strike="noStrike" cap="none" baseline="0" dirty="0">
                <a:solidFill>
                  <a:srgbClr val="000080"/>
                </a:solidFill>
                <a:latin typeface="Calibri"/>
                <a:ea typeface="Calibri"/>
                <a:cs typeface="Calibri"/>
                <a:sym typeface="Calibri"/>
                <a:rtl val="0"/>
              </a:rPr>
              <a:t>&gt;&lt;/script&gt;</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a:solidFill>
                  <a:schemeClr val="dk2"/>
                </a:solidFill>
                <a:latin typeface="Arial"/>
                <a:ea typeface="Arial"/>
                <a:cs typeface="Arial"/>
                <a:sym typeface="Arial"/>
                <a:rtl val="0"/>
              </a:rPr>
              <a:t>$(document).ready()</a:t>
            </a:r>
          </a:p>
        </p:txBody>
      </p:sp>
      <p:sp>
        <p:nvSpPr>
          <p:cNvPr id="71" name="Shape 71"/>
          <p:cNvSpPr txBox="1">
            <a:spLocks noGrp="1"/>
          </p:cNvSpPr>
          <p:nvPr>
            <p:ph type="body" idx="1"/>
          </p:nvPr>
        </p:nvSpPr>
        <p:spPr>
          <a:xfrm>
            <a:off x="457200" y="1200150"/>
            <a:ext cx="8229600" cy="37256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$(document).ready(function() {</a:t>
            </a:r>
            <a:br>
              <a:rPr lang="en" sz="1400" b="0" i="0" u="none" strike="noStrike" cap="none" baseline="0">
                <a:solidFill>
                  <a:srgbClr val="000000"/>
                </a:solidFill>
                <a:latin typeface="Calibri"/>
                <a:ea typeface="Calibri"/>
                <a:cs typeface="Calibri"/>
                <a:sym typeface="Calibri"/>
                <a:rtl val="0"/>
              </a:rPr>
            </a:br>
            <a:r>
              <a:rPr lang="en" sz="1400" b="0" i="0" u="none" strike="noStrike" cap="none" baseline="0">
                <a:solidFill>
                  <a:srgbClr val="000000"/>
                </a:solidFill>
                <a:latin typeface="Calibri"/>
                <a:ea typeface="Calibri"/>
                <a:cs typeface="Calibri"/>
                <a:sym typeface="Calibri"/>
                <a:rtl val="0"/>
              </a:rPr>
              <a:t>   // do stuff when DOM is ready</a:t>
            </a:r>
            <a:br>
              <a:rPr lang="en" sz="1400" b="0" i="0" u="none" strike="noStrike" cap="none" baseline="0">
                <a:solidFill>
                  <a:srgbClr val="000000"/>
                </a:solidFill>
                <a:latin typeface="Calibri"/>
                <a:ea typeface="Calibri"/>
                <a:cs typeface="Calibri"/>
                <a:sym typeface="Calibri"/>
                <a:rtl val="0"/>
              </a:rPr>
            </a:br>
            <a:r>
              <a:rPr lang="en" sz="1400" b="0" i="0" u="none" strike="noStrike" cap="none" baseline="0">
                <a:solidFill>
                  <a:srgbClr val="000000"/>
                </a:solidFill>
                <a:latin typeface="Calibri"/>
                <a:ea typeface="Calibri"/>
                <a:cs typeface="Calibri"/>
                <a:sym typeface="Calibri"/>
                <a:rtl val="0"/>
              </a:rPr>
              <a:t> });</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3600" b="1" i="0" u="none" strike="noStrike" cap="none" baseline="0" dirty="0">
                <a:solidFill>
                  <a:schemeClr val="dk2"/>
                </a:solidFill>
                <a:latin typeface="Arial"/>
                <a:ea typeface="Arial"/>
                <a:cs typeface="Arial"/>
                <a:sym typeface="Arial"/>
                <a:rtl val="0"/>
              </a:rPr>
              <a:t>$()</a:t>
            </a:r>
          </a:p>
        </p:txBody>
      </p:sp>
      <p:sp>
        <p:nvSpPr>
          <p:cNvPr id="77" name="Shape 77"/>
          <p:cNvSpPr txBox="1">
            <a:spLocks noGrp="1"/>
          </p:cNvSpPr>
          <p:nvPr>
            <p:ph type="body" idx="1"/>
          </p:nvPr>
        </p:nvSpPr>
        <p:spPr>
          <a:xfrm>
            <a:off x="457200" y="1200150"/>
            <a:ext cx="8229600" cy="2889300"/>
          </a:xfrm>
          <a:prstGeom prst="rect">
            <a:avLst/>
          </a:prstGeom>
          <a:noFill/>
          <a:ln>
            <a:noFill/>
          </a:ln>
        </p:spPr>
        <p:txBody>
          <a:bodyPr lIns="91425" tIns="91425" rIns="91425" bIns="91425" anchor="t" anchorCtr="0">
            <a:noAutofit/>
          </a:bodyPr>
          <a:lstStyle/>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All type of selectors available in jQuery, always start with the dollar sign and parentheses: </a:t>
            </a:r>
            <a:r>
              <a:rPr lang="en" sz="1400" b="1" i="0" u="none" strike="noStrike" cap="none" baseline="0">
                <a:solidFill>
                  <a:srgbClr val="000000"/>
                </a:solidFill>
                <a:latin typeface="Calibri"/>
                <a:ea typeface="Calibri"/>
                <a:cs typeface="Calibri"/>
                <a:sym typeface="Calibri"/>
                <a:rtl val="0"/>
              </a:rPr>
              <a:t>$()</a:t>
            </a:r>
            <a:r>
              <a:rPr lang="en" sz="1400" b="0" i="0" u="none" strike="noStrike" cap="none" baseline="0">
                <a:solidFill>
                  <a:srgbClr val="000000"/>
                </a:solidFill>
                <a:latin typeface="Calibri"/>
                <a:ea typeface="Calibri"/>
                <a:cs typeface="Calibri"/>
                <a:sym typeface="Calibri"/>
                <a:rtl val="0"/>
              </a:rPr>
              <a:t>.</a:t>
            </a:r>
          </a:p>
          <a:p>
            <a:pPr marL="0" marR="0" lvl="0" indent="0" algn="just" rtl="0">
              <a:lnSpc>
                <a:spcPct val="115000"/>
              </a:lnSpc>
              <a:spcBef>
                <a:spcPts val="0"/>
              </a:spcBef>
              <a:spcAft>
                <a:spcPts val="0"/>
              </a:spcAft>
              <a:buClr>
                <a:schemeClr val="dk1"/>
              </a:buClr>
              <a:buSzPct val="25000"/>
              <a:buFont typeface="Calibri"/>
              <a:buNone/>
            </a:pPr>
            <a:r>
              <a:rPr lang="en" sz="1400" b="0" i="0" u="none" strike="noStrike" cap="none" baseline="0">
                <a:solidFill>
                  <a:srgbClr val="000000"/>
                </a:solidFill>
                <a:latin typeface="Calibri"/>
                <a:ea typeface="Calibri"/>
                <a:cs typeface="Calibri"/>
                <a:sym typeface="Calibri"/>
                <a:rtl val="0"/>
              </a:rPr>
              <a:t>The factory function </a:t>
            </a:r>
            <a:r>
              <a:rPr lang="en" sz="1400" b="1" i="0" u="none" strike="noStrike" cap="none" baseline="0">
                <a:solidFill>
                  <a:srgbClr val="000000"/>
                </a:solidFill>
                <a:latin typeface="Calibri"/>
                <a:ea typeface="Calibri"/>
                <a:cs typeface="Calibri"/>
                <a:sym typeface="Calibri"/>
                <a:rtl val="0"/>
              </a:rPr>
              <a:t>$()</a:t>
            </a:r>
            <a:r>
              <a:rPr lang="en" sz="1400" b="0" i="0" u="none" strike="noStrike" cap="none" baseline="0">
                <a:solidFill>
                  <a:srgbClr val="000000"/>
                </a:solidFill>
                <a:latin typeface="Calibri"/>
                <a:ea typeface="Calibri"/>
                <a:cs typeface="Calibri"/>
                <a:sym typeface="Calibri"/>
                <a:rtl val="0"/>
              </a:rPr>
              <a:t> makes use of following three building blocks while selecting elements in a given document:</a:t>
            </a:r>
          </a:p>
          <a:p>
            <a:pPr marL="0" marR="0" lvl="0" indent="0" algn="just" rtl="0">
              <a:lnSpc>
                <a:spcPct val="115000"/>
              </a:lnSpc>
              <a:spcBef>
                <a:spcPts val="0"/>
              </a:spcBef>
              <a:spcAft>
                <a:spcPts val="0"/>
              </a:spcAft>
              <a:buClr>
                <a:schemeClr val="dk1"/>
              </a:buClr>
              <a:buFont typeface="Arial"/>
              <a:buNone/>
            </a:pPr>
            <a:endParaRPr sz="1400" b="0" i="0" u="none" strike="noStrike" cap="none" baseline="0">
              <a:solidFill>
                <a:srgbClr val="000000"/>
              </a:solidFill>
              <a:latin typeface="Calibri"/>
              <a:ea typeface="Calibri"/>
              <a:cs typeface="Calibri"/>
              <a:sym typeface="Calibri"/>
              <a:rtl val="0"/>
            </a:endParaRPr>
          </a:p>
          <a:p>
            <a:pPr marL="0" marR="0" lvl="0" indent="0" algn="l" rtl="0">
              <a:lnSpc>
                <a:spcPct val="100000"/>
              </a:lnSpc>
              <a:spcBef>
                <a:spcPts val="0"/>
              </a:spcBef>
              <a:spcAft>
                <a:spcPts val="0"/>
              </a:spcAft>
              <a:buClr>
                <a:schemeClr val="dk1"/>
              </a:buClr>
              <a:buFont typeface="Arial"/>
              <a:buNone/>
            </a:pPr>
            <a:endParaRPr sz="3000" b="0" i="0" u="none" strike="noStrike" cap="none" baseline="0">
              <a:solidFill>
                <a:schemeClr val="dk1"/>
              </a:solidFill>
              <a:latin typeface="Arial"/>
              <a:ea typeface="Arial"/>
              <a:cs typeface="Arial"/>
              <a:sym typeface="Arial"/>
              <a:rtl val="0"/>
            </a:endParaRPr>
          </a:p>
        </p:txBody>
      </p:sp>
      <p:graphicFrame>
        <p:nvGraphicFramePr>
          <p:cNvPr id="78" name="Shape 78"/>
          <p:cNvGraphicFramePr/>
          <p:nvPr/>
        </p:nvGraphicFramePr>
        <p:xfrm>
          <a:off x="1579675" y="1988750"/>
          <a:ext cx="5527675" cy="1769871"/>
        </p:xfrm>
        <a:graphic>
          <a:graphicData uri="http://schemas.openxmlformats.org/drawingml/2006/table">
            <a:tbl>
              <a:tblPr>
                <a:noFill/>
                <a:tableStyleId>{50045763-1E86-45F9-ABA4-62D6E17085E2}</a:tableStyleId>
              </a:tblPr>
              <a:tblGrid>
                <a:gridCol w="1454150"/>
                <a:gridCol w="4073525"/>
              </a:tblGrid>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jQuery</a:t>
                      </a:r>
                    </a:p>
                  </a:txBody>
                  <a:tcPr marL="63500" marR="63500" marT="63500" marB="63500">
                    <a:solidFill>
                      <a:srgbClr val="CDCDCD"/>
                    </a:solidFill>
                  </a:tcPr>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Description</a:t>
                      </a:r>
                    </a:p>
                  </a:txBody>
                  <a:tcPr marL="63500" marR="63500" marT="63500" marB="63500">
                    <a:solidFill>
                      <a:srgbClr val="CDCDCD"/>
                    </a:solidFill>
                  </a:tcPr>
                </a:tc>
              </a:tr>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b="1" u="none" strike="noStrike" cap="none" baseline="0">
                          <a:latin typeface="Verdana"/>
                          <a:ea typeface="Verdana"/>
                          <a:cs typeface="Verdana"/>
                          <a:sym typeface="Verdana"/>
                          <a:rtl val="0"/>
                        </a:rPr>
                        <a:t>Tag Name:</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Represents a tag name available in the DOM. For example </a:t>
                      </a:r>
                      <a:r>
                        <a:rPr lang="en" sz="800" b="1" u="none" strike="noStrike" cap="none" baseline="0">
                          <a:latin typeface="Verdana"/>
                          <a:ea typeface="Verdana"/>
                          <a:cs typeface="Verdana"/>
                          <a:sym typeface="Verdana"/>
                          <a:rtl val="0"/>
                        </a:rPr>
                        <a:t>$('p')</a:t>
                      </a:r>
                      <a:r>
                        <a:rPr lang="en" sz="800" u="none" strike="noStrike" cap="none" baseline="0">
                          <a:latin typeface="Verdana"/>
                          <a:ea typeface="Verdana"/>
                          <a:cs typeface="Verdana"/>
                          <a:sym typeface="Verdana"/>
                          <a:rtl val="0"/>
                        </a:rPr>
                        <a:t>selects all paragraphs in the document.</a:t>
                      </a:r>
                    </a:p>
                  </a:txBody>
                  <a:tcPr marL="63500" marR="63500" marT="63500" marB="63500"/>
                </a:tc>
              </a:tr>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b="1" u="none" strike="noStrike" cap="none" baseline="0">
                          <a:latin typeface="Verdana"/>
                          <a:ea typeface="Verdana"/>
                          <a:cs typeface="Verdana"/>
                          <a:sym typeface="Verdana"/>
                          <a:rtl val="0"/>
                        </a:rPr>
                        <a:t>Tag ID:</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Represents a tag available with the given ID in the DOM. For example</a:t>
                      </a:r>
                      <a:r>
                        <a:rPr lang="en" sz="800" b="1" u="none" strike="noStrike" cap="none" baseline="0">
                          <a:latin typeface="Verdana"/>
                          <a:ea typeface="Verdana"/>
                          <a:cs typeface="Verdana"/>
                          <a:sym typeface="Verdana"/>
                          <a:rtl val="0"/>
                        </a:rPr>
                        <a:t>$('#some-id')</a:t>
                      </a:r>
                      <a:r>
                        <a:rPr lang="en" sz="800" u="none" strike="noStrike" cap="none" baseline="0">
                          <a:latin typeface="Verdana"/>
                          <a:ea typeface="Verdana"/>
                          <a:cs typeface="Verdana"/>
                          <a:sym typeface="Verdana"/>
                          <a:rtl val="0"/>
                        </a:rPr>
                        <a:t> selects the single element in the document that has an ID of some-id.</a:t>
                      </a:r>
                    </a:p>
                  </a:txBody>
                  <a:tcPr marL="63500" marR="63500" marT="63500" marB="63500"/>
                </a:tc>
              </a:tr>
              <a:tr h="0">
                <a:tc>
                  <a:txBody>
                    <a:bodyPr/>
                    <a:lstStyle/>
                    <a:p>
                      <a:pPr marL="0" marR="0" lvl="0" indent="0" algn="l" rtl="0">
                        <a:lnSpc>
                          <a:spcPct val="115000"/>
                        </a:lnSpc>
                        <a:spcBef>
                          <a:spcPts val="0"/>
                        </a:spcBef>
                        <a:spcAft>
                          <a:spcPts val="0"/>
                        </a:spcAft>
                        <a:buClr>
                          <a:srgbClr val="000000"/>
                        </a:buClr>
                        <a:buSzPct val="25000"/>
                        <a:buFont typeface="Verdana"/>
                        <a:buNone/>
                      </a:pPr>
                      <a:r>
                        <a:rPr lang="en" sz="800" b="1" u="none" strike="noStrike" cap="none" baseline="0">
                          <a:latin typeface="Verdana"/>
                          <a:ea typeface="Verdana"/>
                          <a:cs typeface="Verdana"/>
                          <a:sym typeface="Verdana"/>
                          <a:rtl val="0"/>
                        </a:rPr>
                        <a:t>Tag Class:</a:t>
                      </a:r>
                    </a:p>
                  </a:txBody>
                  <a:tcPr marL="63500" marR="63500" marT="63500" marB="63500"/>
                </a:tc>
                <a:tc>
                  <a:txBody>
                    <a:bodyPr/>
                    <a:lstStyle/>
                    <a:p>
                      <a:pPr marL="0" marR="0" lvl="0" indent="0" algn="l" rtl="0">
                        <a:lnSpc>
                          <a:spcPct val="115000"/>
                        </a:lnSpc>
                        <a:spcBef>
                          <a:spcPts val="0"/>
                        </a:spcBef>
                        <a:spcAft>
                          <a:spcPts val="0"/>
                        </a:spcAft>
                        <a:buClr>
                          <a:srgbClr val="000000"/>
                        </a:buClr>
                        <a:buSzPct val="25000"/>
                        <a:buFont typeface="Verdana"/>
                        <a:buNone/>
                      </a:pPr>
                      <a:r>
                        <a:rPr lang="en" sz="800" u="none" strike="noStrike" cap="none" baseline="0">
                          <a:latin typeface="Verdana"/>
                          <a:ea typeface="Verdana"/>
                          <a:cs typeface="Verdana"/>
                          <a:sym typeface="Verdana"/>
                          <a:rtl val="0"/>
                        </a:rPr>
                        <a:t>Represents a tag available with the given class in the DOM. For example </a:t>
                      </a:r>
                      <a:r>
                        <a:rPr lang="en" sz="800" b="1" u="none" strike="noStrike" cap="none" baseline="0">
                          <a:latin typeface="Verdana"/>
                          <a:ea typeface="Verdana"/>
                          <a:cs typeface="Verdana"/>
                          <a:sym typeface="Verdana"/>
                          <a:rtl val="0"/>
                        </a:rPr>
                        <a:t>$('.some-class')</a:t>
                      </a:r>
                      <a:r>
                        <a:rPr lang="en" sz="800" u="none" strike="noStrike" cap="none" baseline="0">
                          <a:latin typeface="Verdana"/>
                          <a:ea typeface="Verdana"/>
                          <a:cs typeface="Verdana"/>
                          <a:sym typeface="Verdana"/>
                          <a:rtl val="0"/>
                        </a:rPr>
                        <a:t> selects all elements in the document that have a class of some-class.</a:t>
                      </a:r>
                    </a:p>
                  </a:txBody>
                  <a:tcPr marL="63500" marR="63500" marT="63500" marB="63500"/>
                </a:tc>
              </a:tr>
            </a:tbl>
          </a:graphicData>
        </a:graphic>
      </p:graphicFrame>
      <p:sp>
        <p:nvSpPr>
          <p:cNvPr id="79" name="Shape 79"/>
          <p:cNvSpPr txBox="1"/>
          <p:nvPr/>
        </p:nvSpPr>
        <p:spPr>
          <a:xfrm>
            <a:off x="530875" y="3976450"/>
            <a:ext cx="7944899" cy="10121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Calibri"/>
              <a:buNone/>
            </a:pPr>
            <a:r>
              <a:rPr lang="en" sz="1400" b="0" i="0" u="none" strike="noStrike" cap="none" baseline="0">
                <a:solidFill>
                  <a:srgbClr val="000000"/>
                </a:solidFill>
                <a:latin typeface="Calibri"/>
                <a:ea typeface="Calibri"/>
                <a:cs typeface="Calibri"/>
                <a:sym typeface="Calibri"/>
                <a:rtl val="0"/>
              </a:rPr>
              <a:t>All the above items can be used either on their own or in combination with other selectors. All the jQuery selectors are based on the same principle except some tweaking.</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600">
                <a:solidFill>
                  <a:srgbClr val="A61C00"/>
                </a:solidFill>
              </a:rPr>
              <a:t>JQuery and Selectors</a:t>
            </a:r>
          </a:p>
        </p:txBody>
      </p:sp>
      <p:sp>
        <p:nvSpPr>
          <p:cNvPr id="85" name="Shape 8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46103"/>
              </a:lnSpc>
              <a:spcBef>
                <a:spcPts val="0"/>
              </a:spcBef>
              <a:spcAft>
                <a:spcPts val="800"/>
              </a:spcAft>
              <a:buNone/>
            </a:pPr>
            <a:r>
              <a:rPr lang="en" sz="1100">
                <a:solidFill>
                  <a:schemeClr val="dk1"/>
                </a:solidFill>
                <a:latin typeface="Verdana"/>
                <a:ea typeface="Verdana"/>
                <a:cs typeface="Verdana"/>
                <a:sym typeface="Verdana"/>
              </a:rPr>
              <a:t>The jQuery syntax is tailor made for selecting HTML elements and performing some action on the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Basic syntax is: $(</a:t>
            </a:r>
            <a:r>
              <a:rPr lang="en" sz="1100" i="1">
                <a:solidFill>
                  <a:schemeClr val="dk1"/>
                </a:solidFill>
                <a:latin typeface="Verdana"/>
                <a:ea typeface="Verdana"/>
                <a:cs typeface="Verdana"/>
                <a:sym typeface="Verdana"/>
              </a:rPr>
              <a:t>selector</a:t>
            </a:r>
            <a:r>
              <a:rPr lang="en" sz="1100">
                <a:solidFill>
                  <a:schemeClr val="dk1"/>
                </a:solidFill>
                <a:latin typeface="Verdana"/>
                <a:ea typeface="Verdana"/>
                <a:cs typeface="Verdana"/>
                <a:sym typeface="Verdana"/>
              </a:rPr>
              <a:t>).</a:t>
            </a:r>
            <a:r>
              <a:rPr lang="en" sz="1100" i="1">
                <a:solidFill>
                  <a:schemeClr val="dk1"/>
                </a:solidFill>
                <a:latin typeface="Verdana"/>
                <a:ea typeface="Verdana"/>
                <a:cs typeface="Verdana"/>
                <a:sym typeface="Verdana"/>
              </a:rPr>
              <a:t>action</a:t>
            </a:r>
            <a:r>
              <a:rPr lang="en" sz="1100">
                <a:solidFill>
                  <a:schemeClr val="dk1"/>
                </a:solidFill>
                <a:latin typeface="Verdana"/>
                <a:ea typeface="Verdana"/>
                <a:cs typeface="Verdana"/>
                <a:sym typeface="Verdana"/>
              </a:rPr>
              <a:t>()</a:t>
            </a:r>
          </a:p>
          <a:p>
            <a:pPr marL="457200" lvl="0" indent="-29845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 sign to define/access jQuery</a:t>
            </a:r>
          </a:p>
          <a:p>
            <a:pPr marL="457200" lvl="0" indent="-29845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a:t>
            </a:r>
            <a:r>
              <a:rPr lang="en" sz="1100" i="1">
                <a:solidFill>
                  <a:schemeClr val="dk1"/>
                </a:solidFill>
                <a:latin typeface="Verdana"/>
                <a:ea typeface="Verdana"/>
                <a:cs typeface="Verdana"/>
                <a:sym typeface="Verdana"/>
              </a:rPr>
              <a:t>selector</a:t>
            </a:r>
            <a:r>
              <a:rPr lang="en" sz="1100">
                <a:solidFill>
                  <a:schemeClr val="dk1"/>
                </a:solidFill>
                <a:latin typeface="Verdana"/>
                <a:ea typeface="Verdana"/>
                <a:cs typeface="Verdana"/>
                <a:sym typeface="Verdana"/>
              </a:rPr>
              <a:t>) to "query (or find)" HTML elements</a:t>
            </a:r>
          </a:p>
          <a:p>
            <a:pPr marL="457200" lvl="0" indent="-298450" rtl="0">
              <a:lnSpc>
                <a:spcPct val="146103"/>
              </a:lnSpc>
              <a:spcBef>
                <a:spcPts val="0"/>
              </a:spcBef>
              <a:spcAft>
                <a:spcPts val="800"/>
              </a:spcAft>
              <a:buClr>
                <a:schemeClr val="dk1"/>
              </a:buClr>
              <a:buSzPct val="100000"/>
              <a:buFont typeface="Arial"/>
              <a:buChar char="●"/>
            </a:pPr>
            <a:r>
              <a:rPr lang="en" sz="1100">
                <a:solidFill>
                  <a:schemeClr val="dk1"/>
                </a:solidFill>
                <a:latin typeface="Verdana"/>
                <a:ea typeface="Verdana"/>
                <a:cs typeface="Verdana"/>
                <a:sym typeface="Verdana"/>
              </a:rPr>
              <a:t>A jQuery </a:t>
            </a:r>
            <a:r>
              <a:rPr lang="en" sz="1100" i="1">
                <a:solidFill>
                  <a:schemeClr val="dk1"/>
                </a:solidFill>
                <a:latin typeface="Verdana"/>
                <a:ea typeface="Verdana"/>
                <a:cs typeface="Verdana"/>
                <a:sym typeface="Verdana"/>
              </a:rPr>
              <a:t>action</a:t>
            </a:r>
            <a:r>
              <a:rPr lang="en" sz="1100">
                <a:solidFill>
                  <a:schemeClr val="dk1"/>
                </a:solidFill>
                <a:latin typeface="Verdana"/>
                <a:ea typeface="Verdana"/>
                <a:cs typeface="Verdana"/>
                <a:sym typeface="Verdana"/>
              </a:rPr>
              <a:t>() to be performed on the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Examples: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$(this).hide() - hides the current element.</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$("p").hide() - hides all &lt;p&gt; elements.</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$(".test").hide() - hides all elements with class="test".</a:t>
            </a:r>
          </a:p>
          <a:p>
            <a:pPr rtl="0">
              <a:lnSpc>
                <a:spcPct val="146103"/>
              </a:lnSpc>
              <a:spcBef>
                <a:spcPts val="0"/>
              </a:spcBef>
              <a:spcAft>
                <a:spcPts val="800"/>
              </a:spcAft>
              <a:buNone/>
            </a:pPr>
            <a:r>
              <a:rPr lang="en" sz="1100">
                <a:solidFill>
                  <a:schemeClr val="dk1"/>
                </a:solidFill>
                <a:latin typeface="Verdana"/>
                <a:ea typeface="Verdana"/>
                <a:cs typeface="Verdana"/>
                <a:sym typeface="Verdana"/>
              </a:rPr>
              <a:t>$("#test").hide() - hides the element with id="test".</a:t>
            </a:r>
          </a:p>
          <a:p>
            <a:pPr>
              <a:spcBef>
                <a:spcPts val="0"/>
              </a:spcBef>
              <a:buNone/>
            </a:pPr>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2429</Words>
  <Application>Microsoft Macintosh PowerPoint</Application>
  <PresentationFormat>On-screen Show (16:9)</PresentationFormat>
  <Paragraphs>233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label</vt:lpstr>
      <vt:lpstr>JQuery</vt:lpstr>
      <vt:lpstr>Background</vt:lpstr>
      <vt:lpstr>Features</vt:lpstr>
      <vt:lpstr>Features</vt:lpstr>
      <vt:lpstr>How to “install” JQuery</vt:lpstr>
      <vt:lpstr>How to “install” JQuery</vt:lpstr>
      <vt:lpstr>$(document).ready()</vt:lpstr>
      <vt:lpstr>$()</vt:lpstr>
      <vt:lpstr>JQuery and Selectors</vt:lpstr>
      <vt:lpstr>How to use selectors</vt:lpstr>
      <vt:lpstr>$(html element)</vt:lpstr>
      <vt:lpstr>$(some ID)</vt:lpstr>
      <vt:lpstr>$(some class)</vt:lpstr>
      <vt:lpstr>The Tag Selector</vt:lpstr>
      <vt:lpstr>JQuery Selector Flexibility</vt:lpstr>
      <vt:lpstr>JQuery Selector Flexibility</vt:lpstr>
      <vt:lpstr>JQuery Selector Flexibility</vt:lpstr>
      <vt:lpstr>JQuery Selector Flexibility</vt:lpstr>
      <vt:lpstr>JQuery Selector Flexibility</vt:lpstr>
      <vt:lpstr>Getting DOM properties</vt:lpstr>
      <vt:lpstr>Getting DOM properties</vt:lpstr>
      <vt:lpstr>Setting DOM properties</vt:lpstr>
      <vt:lpstr>Useful Attribute Methods</vt:lpstr>
      <vt:lpstr>JQuery and CSS</vt:lpstr>
      <vt:lpstr>JQuery Event Handling</vt:lpstr>
      <vt:lpstr>Event Types</vt:lpstr>
      <vt:lpstr>bind()</vt:lpstr>
      <vt:lpstr>Exercise</vt:lpstr>
      <vt:lpstr>Removing DOM Elements</vt:lpstr>
      <vt:lpstr>hide(), exercise</vt:lpstr>
      <vt:lpstr>Appending to the DOM</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cp:lastModifiedBy>OTIS</cp:lastModifiedBy>
  <cp:revision>2</cp:revision>
  <dcterms:modified xsi:type="dcterms:W3CDTF">2015-02-11T01:32:56Z</dcterms:modified>
</cp:coreProperties>
</file>