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473108" x="685800"/>
            <a:ext cy="2842199"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y="3896921" x="685800"/>
            <a:ext cy="460800" cx="7772400"/>
          </a:xfrm>
          <a:prstGeom prst="rect">
            <a:avLst/>
          </a:prstGeom>
        </p:spPr>
        <p:txBody>
          <a:bodyPr bIns="91425" rIns="91425" lIns="91425" tIns="91425" anchor="ctr"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3" name="Shape 13"/>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y="0" x="0"/>
          <a:ext cy="0" cx="0"/>
          <a:chOff y="0" x="0"/>
          <a:chExt cy="0" cx="0"/>
        </a:xfrm>
      </p:grpSpPr>
      <p:sp>
        <p:nvSpPr>
          <p:cNvPr id="15" name="Shape 1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139527"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2" name="Shape 22"/>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3" name="Shape 23"/>
          <p:cNvSpPr txBox="1"/>
          <p:nvPr>
            <p:ph type="title"/>
          </p:nvPr>
        </p:nvSpPr>
        <p:spPr>
          <a:xfrm>
            <a:off y="139527"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y="1200150" x="457200"/>
            <a:ext cy="3725699" cx="3925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idx="2" type="body"/>
          </p:nvPr>
        </p:nvSpPr>
        <p:spPr>
          <a:xfrm>
            <a:off y="1200150" x="4761353"/>
            <a:ext cy="3725699" cx="3925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1" name="Shape 31"/>
          <p:cNvSpPr txBox="1"/>
          <p:nvPr>
            <p:ph type="title"/>
          </p:nvPr>
        </p:nvSpPr>
        <p:spPr>
          <a:xfrm>
            <a:off y="139527"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sp>
        <p:nvSpPr>
          <p:cNvPr id="34" name="Shape 34"/>
          <p:cNvSpPr txBox="1"/>
          <p:nvPr>
            <p:ph idx="1" type="body"/>
          </p:nvPr>
        </p:nvSpPr>
        <p:spPr>
          <a:xfrm>
            <a:off y="4276652" x="372035"/>
            <a:ext cy="649199" cx="8399999"/>
          </a:xfrm>
          <a:prstGeom prst="rect">
            <a:avLst/>
          </a:prstGeom>
        </p:spPr>
        <p:txBody>
          <a:bodyPr bIns="91425" rIns="91425" lIns="91425" tIns="91425" anchor="t" anchorCtr="0"/>
          <a:lstStyle>
            <a:lvl1pPr>
              <a:spcBef>
                <a:spcPts val="0"/>
              </a:spcBef>
              <a:buClr>
                <a:schemeClr val="lt1"/>
              </a:buClr>
              <a:buSzPct val="100000"/>
              <a:buNone/>
              <a:defRPr b="1" sz="2400">
                <a:solidFill>
                  <a:schemeClr val="lt1"/>
                </a:solidFill>
              </a:defRPr>
            </a:lvl1pPr>
          </a:lstStyle>
          <a:p/>
        </p:txBody>
      </p:sp>
      <p:sp>
        <p:nvSpPr>
          <p:cNvPr id="35" name="Shape 35"/>
          <p:cNvSpPr/>
          <p:nvPr/>
        </p:nvSpPr>
        <p:spPr>
          <a:xfrm>
            <a:off y="233279" x="372035"/>
            <a:ext cy="3868499" cx="8399999"/>
          </a:xfrm>
          <a:prstGeom prst="roundRect">
            <a:avLst>
              <a:gd fmla="val 2776"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6" name="Shape 36"/>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y="0" x="0"/>
          <a:ext cy="0" cx="0"/>
          <a:chOff y="0" x="0"/>
          <a:chExt cy="0" cx="0"/>
        </a:xfrm>
      </p:grpSpPr>
      <p:sp>
        <p:nvSpPr>
          <p:cNvPr id="38" name="Shape 38"/>
          <p:cNvSpPr/>
          <p:nvPr/>
        </p:nvSpPr>
        <p:spPr>
          <a:xfrm>
            <a:off y="235584" x="372035"/>
            <a:ext cy="4672199" cx="8399999"/>
          </a:xfrm>
          <a:prstGeom prst="roundRect">
            <a:avLst>
              <a:gd fmla="val 2255"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9" name="Shape 39"/>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73" x="8607464"/>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en.wikipedia.org/wiki/Meteor_(web_framework)"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http://en.wikipedia.org/wiki/Authentication" Type="http://schemas.openxmlformats.org/officeDocument/2006/relationships/hyperlink" TargetMode="External"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http://en.wikipedia.org/wiki/ItsNat" Type="http://schemas.openxmlformats.org/officeDocument/2006/relationships/hyperlink" TargetMode="External"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473108" x="685800"/>
            <a:ext cy="2842199" cx="7772400"/>
          </a:xfrm>
          <a:prstGeom prst="rect">
            <a:avLst/>
          </a:prstGeom>
        </p:spPr>
        <p:txBody>
          <a:bodyPr bIns="91425" rIns="91425" lIns="91425" tIns="91425" anchor="b" anchorCtr="0">
            <a:noAutofit/>
          </a:bodyPr>
          <a:lstStyle/>
          <a:p>
            <a:pPr>
              <a:spcBef>
                <a:spcPts val="0"/>
              </a:spcBef>
              <a:buNone/>
            </a:pPr>
            <a:r>
              <a:rPr lang="en"/>
              <a:t>Single Page Applications</a:t>
            </a:r>
          </a:p>
        </p:txBody>
      </p:sp>
      <p:sp>
        <p:nvSpPr>
          <p:cNvPr id="42" name="Shape 42"/>
          <p:cNvSpPr txBox="1"/>
          <p:nvPr>
            <p:ph idx="1" type="subTitle"/>
          </p:nvPr>
        </p:nvSpPr>
        <p:spPr>
          <a:xfrm>
            <a:off y="3896921" x="685800"/>
            <a:ext cy="460800" cx="7772400"/>
          </a:xfrm>
          <a:prstGeom prst="rect">
            <a:avLst/>
          </a:prstGeom>
        </p:spPr>
        <p:txBody>
          <a:bodyPr bIns="91425" rIns="91425" lIns="91425" tIns="91425" anchor="ctr" anchorCtr="0">
            <a:noAutofit/>
          </a:bodyPr>
          <a:lstStyle/>
          <a:p>
            <a:pPr>
              <a:spcBef>
                <a:spcPts val="0"/>
              </a:spcBef>
              <a:buNone/>
            </a:pPr>
            <a:r>
              <a:rPr lang="en"/>
              <a:t>Class 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Technical Approaches</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60000"/>
              </a:lnSpc>
              <a:spcBef>
                <a:spcPts val="400"/>
              </a:spcBef>
              <a:buNone/>
            </a:pPr>
            <a:r>
              <a:rPr b="1" sz="1300" lang="en">
                <a:solidFill>
                  <a:srgbClr val="000000"/>
                </a:solidFill>
              </a:rPr>
              <a:t>JavaScript frameworks</a:t>
            </a:r>
          </a:p>
          <a:p>
            <a:pPr rtl="0">
              <a:lnSpc>
                <a:spcPct val="152727"/>
              </a:lnSpc>
              <a:spcBef>
                <a:spcPts val="0"/>
              </a:spcBef>
              <a:spcAft>
                <a:spcPts val="600"/>
              </a:spcAft>
              <a:buNone/>
            </a:pPr>
            <a:r>
              <a:rPr sz="1100" lang="en">
                <a:solidFill>
                  <a:srgbClr val="252525"/>
                </a:solidFill>
              </a:rPr>
              <a:t>Web browser JavaScript frameworks, such as AngularJS, Ember.js, ExtJS and ReactJS have adopted SPA principles.</a:t>
            </a:r>
          </a:p>
          <a:p>
            <a:pPr rtl="0" lvl="0" indent="-298450" marL="685800">
              <a:lnSpc>
                <a:spcPct val="152727"/>
              </a:lnSpc>
              <a:spcBef>
                <a:spcPts val="300"/>
              </a:spcBef>
              <a:spcAft>
                <a:spcPts val="100"/>
              </a:spcAft>
              <a:buClr>
                <a:srgbClr val="252525"/>
              </a:buClr>
              <a:buSzPct val="100000"/>
              <a:buFont typeface="Arial"/>
              <a:buChar char="●"/>
            </a:pPr>
            <a:r>
              <a:rPr sz="1100" lang="en">
                <a:solidFill>
                  <a:srgbClr val="252525"/>
                </a:solidFill>
              </a:rPr>
              <a:t>AngularJS is a fully client-side library. AngularJS's templating is based on bidirectional UI data binding. Data-binding is an automatic way of updating the view whenever the model changes, as well as updating the model whenever the view changes. The HTML template is compiled in the browser. The compilation step creates pure HTML, which the browser re-renders into the live view. The step is repeated for subsequent page views. In traditional server-side HTML programming, concepts such as controller and model interact within a server process to produce new HTML views. In the AngularJS framework, the controller and model state are maintained within the client browser. Therefore new pages are generated without any interaction with a server.</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Technical Approaches</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298450" marL="685800">
              <a:lnSpc>
                <a:spcPct val="152727"/>
              </a:lnSpc>
              <a:spcBef>
                <a:spcPts val="300"/>
              </a:spcBef>
              <a:spcAft>
                <a:spcPts val="100"/>
              </a:spcAft>
              <a:buClr>
                <a:srgbClr val="252525"/>
              </a:buClr>
              <a:buSzPct val="100000"/>
              <a:buFont typeface="Arial"/>
              <a:buChar char="●"/>
            </a:pPr>
            <a:r>
              <a:rPr sz="1100" lang="en">
                <a:solidFill>
                  <a:srgbClr val="252525"/>
                </a:solidFill>
              </a:rPr>
              <a:t>Ember.js is a client-side JavaScript web application framework based on the model-view-controller (MVC) software architectural pattern. It allows developers to create scalable single-page applications by incorporating common idioms and best practices into a framework that provides a rich object model, declarative two-way data binding, computed properties, automatically-updating templates powered by Handlebars.js, and a router for managing application state.</a:t>
            </a:r>
          </a:p>
          <a:p>
            <a:pPr rtl="0" lvl="0">
              <a:lnSpc>
                <a:spcPct val="152727"/>
              </a:lnSpc>
              <a:spcBef>
                <a:spcPts val="300"/>
              </a:spcBef>
              <a:spcAft>
                <a:spcPts val="100"/>
              </a:spcAft>
              <a:buNone/>
            </a:pPr>
            <a:r>
              <a:t/>
            </a:r>
            <a:endParaRPr sz="1100">
              <a:solidFill>
                <a:srgbClr val="252525"/>
              </a:solidFill>
            </a:endParaRPr>
          </a:p>
          <a:p>
            <a:pPr rtl="0" lvl="0" indent="-298450" marL="685800">
              <a:lnSpc>
                <a:spcPct val="152727"/>
              </a:lnSpc>
              <a:spcBef>
                <a:spcPts val="300"/>
              </a:spcBef>
              <a:spcAft>
                <a:spcPts val="100"/>
              </a:spcAft>
              <a:buClr>
                <a:srgbClr val="252525"/>
              </a:buClr>
              <a:buSzPct val="100000"/>
              <a:buFont typeface="Arial"/>
              <a:buChar char="●"/>
            </a:pPr>
            <a:r>
              <a:rPr sz="1100" lang="en">
                <a:solidFill>
                  <a:srgbClr val="252525"/>
                </a:solidFill>
              </a:rPr>
              <a:t>Meteor.js is a full-stack (client-server) JavaScript framework designed exclusively for SPAs. It features simpler data binding than Angular, Ember or ReactJS, and uses theDistributed Data Protocol and a publish–subscribe pattern to automatically propagate data changes to clients in real-time without requiring the developer to write any synchronization code. Full stack reactivity ensures that all layers, from the database to the templates, update themselves automatically when necessary. Ecosystem packages such as </a:t>
            </a:r>
            <a:r>
              <a:rPr sz="1100" lang="en" i="1">
                <a:solidFill>
                  <a:srgbClr val="252525"/>
                </a:solidFill>
              </a:rPr>
              <a:t>Server Side Rendering</a:t>
            </a:r>
            <a:r>
              <a:rPr sz="1100" lang="en">
                <a:solidFill>
                  <a:srgbClr val="252525"/>
                </a:solidFill>
              </a:rPr>
              <a:t> address the problem of Search Engine Optimization.</a:t>
            </a:r>
          </a:p>
          <a:p>
            <a:pPr rtl="0">
              <a:lnSpc>
                <a:spcPct val="152727"/>
              </a:lnSpc>
              <a:spcBef>
                <a:spcPts val="0"/>
              </a:spcBef>
              <a:spcAft>
                <a:spcPts val="600"/>
              </a:spcAft>
              <a:buNone/>
            </a:pPr>
            <a:r>
              <a:t/>
            </a:r>
            <a:endParaRPr sz="1100" i="1">
              <a:solidFill>
                <a:srgbClr val="0B0080"/>
              </a:solidFill>
              <a:hlinkClick r:id="rId3"/>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Technical Approaches</a:t>
            </a: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60000"/>
              </a:lnSpc>
              <a:spcBef>
                <a:spcPts val="400"/>
              </a:spcBef>
              <a:buNone/>
            </a:pPr>
            <a:r>
              <a:rPr b="1" sz="1800" lang="en">
                <a:solidFill>
                  <a:srgbClr val="000000"/>
                </a:solidFill>
                <a:latin typeface="Calibri"/>
                <a:ea typeface="Calibri"/>
                <a:cs typeface="Calibri"/>
                <a:sym typeface="Calibri"/>
              </a:rPr>
              <a:t>AJAX</a:t>
            </a:r>
          </a:p>
          <a:p>
            <a:pPr rtl="0">
              <a:lnSpc>
                <a:spcPct val="152727"/>
              </a:lnSpc>
              <a:spcBef>
                <a:spcPts val="0"/>
              </a:spcBef>
              <a:spcAft>
                <a:spcPts val="600"/>
              </a:spcAft>
              <a:buNone/>
            </a:pPr>
            <a:r>
              <a:rPr sz="1800" lang="en">
                <a:solidFill>
                  <a:srgbClr val="252525"/>
                </a:solidFill>
                <a:latin typeface="Calibri"/>
                <a:ea typeface="Calibri"/>
                <a:cs typeface="Calibri"/>
                <a:sym typeface="Calibri"/>
              </a:rPr>
              <a:t>The most prominent technique currently being used is Ajax. Predominantly using the XMLHttpRequest object from JavaScript, other AJAX approaches include using IFRAME or script HTML elements. Popular libraries like jQuery, that normalize AJAX behavior across browsers from different manufacturers, have further popularized the AJAX technique.</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Technical Approaches</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60000"/>
              </a:lnSpc>
              <a:spcBef>
                <a:spcPts val="400"/>
              </a:spcBef>
              <a:buNone/>
            </a:pPr>
            <a:r>
              <a:rPr b="1" sz="1800" lang="en">
                <a:solidFill>
                  <a:srgbClr val="000000"/>
                </a:solidFill>
                <a:latin typeface="Calibri"/>
                <a:ea typeface="Calibri"/>
                <a:cs typeface="Calibri"/>
                <a:sym typeface="Calibri"/>
              </a:rPr>
              <a:t>Websockets</a:t>
            </a:r>
          </a:p>
          <a:p>
            <a:pPr rtl="0">
              <a:lnSpc>
                <a:spcPct val="152727"/>
              </a:lnSpc>
              <a:spcBef>
                <a:spcPts val="0"/>
              </a:spcBef>
              <a:spcAft>
                <a:spcPts val="600"/>
              </a:spcAft>
              <a:buNone/>
            </a:pPr>
            <a:r>
              <a:rPr sz="1800" lang="en">
                <a:solidFill>
                  <a:srgbClr val="555555"/>
                </a:solidFill>
                <a:latin typeface="Calibri"/>
                <a:ea typeface="Calibri"/>
                <a:cs typeface="Calibri"/>
                <a:sym typeface="Calibri"/>
              </a:rPr>
              <a:t>WebSockets</a:t>
            </a:r>
            <a:r>
              <a:rPr sz="1800" lang="en">
                <a:solidFill>
                  <a:srgbClr val="252525"/>
                </a:solidFill>
                <a:latin typeface="Calibri"/>
                <a:ea typeface="Calibri"/>
                <a:cs typeface="Calibri"/>
                <a:sym typeface="Calibri"/>
              </a:rPr>
              <a:t> are a bidirectional stateful real-time client-server communication technology part of the HTML5 specification, superior to AJAX in terms of performance and simplicity.</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Technical Approaches</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60000"/>
              </a:lnSpc>
              <a:spcBef>
                <a:spcPts val="400"/>
              </a:spcBef>
              <a:buNone/>
            </a:pPr>
            <a:r>
              <a:rPr b="1" sz="1800" lang="en">
                <a:solidFill>
                  <a:srgbClr val="000000"/>
                </a:solidFill>
                <a:latin typeface="Calibri"/>
                <a:ea typeface="Calibri"/>
                <a:cs typeface="Calibri"/>
                <a:sym typeface="Calibri"/>
              </a:rPr>
              <a:t>Browser plugins</a:t>
            </a:r>
          </a:p>
          <a:p>
            <a:pPr rtl="0">
              <a:lnSpc>
                <a:spcPct val="152727"/>
              </a:lnSpc>
              <a:spcBef>
                <a:spcPts val="0"/>
              </a:spcBef>
              <a:spcAft>
                <a:spcPts val="600"/>
              </a:spcAft>
              <a:buNone/>
            </a:pPr>
            <a:r>
              <a:rPr sz="1800" lang="en">
                <a:solidFill>
                  <a:srgbClr val="252525"/>
                </a:solidFill>
                <a:latin typeface="Calibri"/>
                <a:ea typeface="Calibri"/>
                <a:cs typeface="Calibri"/>
                <a:sym typeface="Calibri"/>
              </a:rPr>
              <a:t>Although this method is outdated, asynchronous calls to the server may also be achieved using browser plug-in technologies such as Silverlight, Flash, or Java applets.</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Data Transport</a:t>
            </a:r>
          </a:p>
        </p:txBody>
      </p:sp>
      <p:sp>
        <p:nvSpPr>
          <p:cNvPr id="126" name="Shape 12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solidFill>
                  <a:srgbClr val="252525"/>
                </a:solidFill>
                <a:latin typeface="Calibri"/>
                <a:ea typeface="Calibri"/>
                <a:cs typeface="Calibri"/>
                <a:sym typeface="Calibri"/>
              </a:rPr>
              <a:t>Requests to the server typically result in either raw data (e.g., XML or JSON), or new HTML being returned. In the case where HTML is returned by the server, JavaScript on the client updates a partial area of the DOM (Document Object Model). When raw data is returned, often a client-side JavaScript XML / (XSL) process (and in the case of JSON a template) is used to translate the raw data into HTML, which is then used to update a partial area of the DOM.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32" name="Shape 1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Because of the lack of JavaScript execution on crawlers of all popular Web search engines, SEO (Search engine optimization) has historically presented a problem for public facing websites wishing to adopt the SPA model.</a:t>
            </a:r>
          </a:p>
          <a:p>
            <a:pPr rtl="0">
              <a:lnSpc>
                <a:spcPct val="152727"/>
              </a:lnSpc>
              <a:spcBef>
                <a:spcPts val="0"/>
              </a:spcBef>
              <a:spcAft>
                <a:spcPts val="600"/>
              </a:spcAft>
              <a:buNone/>
            </a:pPr>
            <a:r>
              <a:rPr sz="1800" lang="en">
                <a:solidFill>
                  <a:srgbClr val="000000"/>
                </a:solidFill>
                <a:latin typeface="Calibri"/>
                <a:ea typeface="Calibri"/>
                <a:cs typeface="Calibri"/>
                <a:sym typeface="Calibri"/>
              </a:rPr>
              <a:t>Google</a:t>
            </a:r>
            <a:r>
              <a:rPr sz="1800" lang="en">
                <a:solidFill>
                  <a:srgbClr val="252525"/>
                </a:solidFill>
                <a:latin typeface="Calibri"/>
                <a:ea typeface="Calibri"/>
                <a:cs typeface="Calibri"/>
                <a:sym typeface="Calibri"/>
              </a:rPr>
              <a:t> currently crawls URLs containing hash fragments starting with </a:t>
            </a:r>
            <a:r>
              <a:rPr sz="1800" lang="en">
                <a:solidFill>
                  <a:srgbClr val="000000"/>
                </a:solidFill>
                <a:latin typeface="Calibri"/>
                <a:ea typeface="Calibri"/>
                <a:cs typeface="Calibri"/>
                <a:sym typeface="Calibri"/>
              </a:rPr>
              <a:t>#!</a:t>
            </a:r>
            <a:r>
              <a:rPr sz="1800" lang="en">
                <a:solidFill>
                  <a:srgbClr val="252525"/>
                </a:solidFill>
                <a:latin typeface="Calibri"/>
                <a:ea typeface="Calibri"/>
                <a:cs typeface="Calibri"/>
                <a:sym typeface="Calibri"/>
              </a:rPr>
              <a:t>. This allows the use of hash fragments within the single URL of an SPA. Special behavior must be implemented by the SPA site to allow extraction of relevant metadata by the search engine's crawler. For search engines that do not support this URL hash scheme, the hashed URLs of the SPA remain invisible.</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38" name="Shape 1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Alternatively, applications may render the first page load on the server and subsequent page updates on the client. This is traditionally difficult, because the rendering code might need to be written in a different language or framework on the server and in the client. Using logic-less templates, cross-compiling from one language to another, or using the same language on the server and the client may help to increase the amount of code that can be shared.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44" name="Shape 1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Because SEO compatibility is not trivial in SPAs, it's worth noting that SPAs are commonly not used in a context where search engine indexing is either a requirement, or desirable. Use cases include applications that surface private data hidden behind an </a:t>
            </a:r>
            <a:r>
              <a:rPr sz="1800" lang="en">
                <a:solidFill>
                  <a:srgbClr val="0B0080"/>
                </a:solidFill>
                <a:latin typeface="Calibri"/>
                <a:ea typeface="Calibri"/>
                <a:cs typeface="Calibri"/>
                <a:sym typeface="Calibri"/>
                <a:hlinkClick r:id="rId3"/>
              </a:rPr>
              <a:t>authentication</a:t>
            </a:r>
            <a:r>
              <a:rPr sz="1800" lang="en">
                <a:solidFill>
                  <a:srgbClr val="252525"/>
                </a:solidFill>
                <a:latin typeface="Calibri"/>
                <a:ea typeface="Calibri"/>
                <a:cs typeface="Calibri"/>
                <a:sym typeface="Calibri"/>
              </a:rPr>
              <a:t> system. In the cases where these applications are consumer products, often a classic "page redraw" model is used for the applications landing page and marketing site, which provides enough meta data for the application to appear as a hit in a search engine query. Blogs, support forums, and other traditional page redraw artifacts often sit around the SPA that can seed search engines with relevant terms.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50" name="Shape 1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Another approach used by server-centric web frameworks like the Java-based </a:t>
            </a:r>
            <a:r>
              <a:rPr sz="1800" lang="en">
                <a:solidFill>
                  <a:srgbClr val="0B0080"/>
                </a:solidFill>
                <a:latin typeface="Calibri"/>
                <a:ea typeface="Calibri"/>
                <a:cs typeface="Calibri"/>
                <a:sym typeface="Calibri"/>
                <a:hlinkClick r:id="rId3"/>
              </a:rPr>
              <a:t>ItsNat</a:t>
            </a:r>
            <a:r>
              <a:rPr sz="1800" lang="en">
                <a:solidFill>
                  <a:srgbClr val="252525"/>
                </a:solidFill>
                <a:latin typeface="Calibri"/>
                <a:ea typeface="Calibri"/>
                <a:cs typeface="Calibri"/>
                <a:sym typeface="Calibri"/>
              </a:rPr>
              <a:t> is to render any hypertext in the server using the same language and templating technology. In this approach, the server knows with precision the DOM state in the client, any big or small page update required is generated in the server, and transported by AJAX, the exact JavaScript code to bring the client page to the new state executing DOM methods. Developers can decide which page states must be crawlable by web spiders for SEO and be able to generate the required state in load time generating plain HTML instead of JavaScript.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What is an SPA?</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solidFill>
                  <a:srgbClr val="252525"/>
                </a:solidFill>
                <a:latin typeface="Calibri"/>
                <a:ea typeface="Calibri"/>
                <a:cs typeface="Calibri"/>
                <a:sym typeface="Calibri"/>
              </a:rPr>
              <a:t>A </a:t>
            </a:r>
            <a:r>
              <a:rPr b="1" sz="1800" lang="en">
                <a:solidFill>
                  <a:srgbClr val="252525"/>
                </a:solidFill>
                <a:latin typeface="Calibri"/>
                <a:ea typeface="Calibri"/>
                <a:cs typeface="Calibri"/>
                <a:sym typeface="Calibri"/>
              </a:rPr>
              <a:t>single-page application</a:t>
            </a:r>
            <a:r>
              <a:rPr sz="1800" lang="en">
                <a:solidFill>
                  <a:srgbClr val="252525"/>
                </a:solidFill>
                <a:latin typeface="Calibri"/>
                <a:ea typeface="Calibri"/>
                <a:cs typeface="Calibri"/>
                <a:sym typeface="Calibri"/>
              </a:rPr>
              <a:t> (</a:t>
            </a:r>
            <a:r>
              <a:rPr b="1" sz="1800" lang="en">
                <a:solidFill>
                  <a:srgbClr val="252525"/>
                </a:solidFill>
                <a:latin typeface="Calibri"/>
                <a:ea typeface="Calibri"/>
                <a:cs typeface="Calibri"/>
                <a:sym typeface="Calibri"/>
              </a:rPr>
              <a:t>SPA</a:t>
            </a:r>
            <a:r>
              <a:rPr sz="1800" lang="en">
                <a:solidFill>
                  <a:srgbClr val="252525"/>
                </a:solidFill>
                <a:latin typeface="Calibri"/>
                <a:ea typeface="Calibri"/>
                <a:cs typeface="Calibri"/>
                <a:sym typeface="Calibri"/>
              </a:rPr>
              <a:t>), is a web application or web site that fits on a single web page with the goal of providing a more fluid user experience akin to a desktop application. In an SPA, either all necessary code – HTML, JavaScript, and CSS – is retrieved with a single page load, or the appropriate resources are dynamically loaded and added to the page as necessary, usually in response to user actions. The page does not reload at any point in the process, nor does control transfer to another page, although modern web technologies can provide the perception and navigability of separate logical pages in the application. Interaction with the single page application often involves dynamic communication with the web server behind the scenes.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56" name="Shape 1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In case of the ItsNat framework, this is automatic because ItsNat keeps the client DOM tree in the server as a Java W3C DOM tree; rendering of this DOM tree in the server generates plain HTML in load time and JavaScript DOM actions for AJAX requests. This duality is very important for SEO because developers can build with the same Java code and pure HTML-based templating the desired DOM state in server; on page load time, conventional HTML is generated by ItsNat making this DOM state SEO-compatible. As of version 1.3,</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62" name="Shape 1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ItsNat provides a new stateless mode, client DOM is not kept in the server because, in stateless mode client, DOM state is partially or fully reconstructed in the server when processing any AJAX request based on required data sent by client informing of the current DOM state; the stateless mode may be also SEO-compatible because SEO compatibility happens in load time of the initial page not affected by stateful or stateless modes.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68" name="Shape 1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There are a couple of workarounds to make it look as though the web site is crawlable. Both involve creating separate HTML pages that mirror the content of the SPA. Server could create a HTML-based version of the site and deliver that to crawlers, or it's possible to use a headless browser such as PhantomJS to run JavaScript application and output the resulting HTML.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Challenges: SEO</a:t>
            </a:r>
          </a:p>
        </p:txBody>
      </p:sp>
      <p:sp>
        <p:nvSpPr>
          <p:cNvPr id="174" name="Shape 1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Both of these do require quite a bit of effort, and can end up giving a maintenance headache for the large complex sites. There are also potential SEO pitfalls. If server-generated HTML is deemed to be too different from the SPA content, then the site will be penalized. Running PhantomJS to output the HTML can slow down the response speed of the pages, which is something for which search engines – Google in particular – downgrades the rankings.</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History</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2727"/>
              </a:lnSpc>
              <a:spcBef>
                <a:spcPts val="0"/>
              </a:spcBef>
              <a:spcAft>
                <a:spcPts val="600"/>
              </a:spcAft>
              <a:buNone/>
            </a:pPr>
            <a:r>
              <a:rPr sz="1800" lang="en">
                <a:solidFill>
                  <a:srgbClr val="252525"/>
                </a:solidFill>
                <a:latin typeface="Calibri"/>
                <a:ea typeface="Calibri"/>
                <a:cs typeface="Calibri"/>
                <a:sym typeface="Calibri"/>
              </a:rPr>
              <a:t>The term </a:t>
            </a:r>
            <a:r>
              <a:rPr sz="1800" lang="en" i="1">
                <a:solidFill>
                  <a:srgbClr val="252525"/>
                </a:solidFill>
                <a:latin typeface="Calibri"/>
                <a:ea typeface="Calibri"/>
                <a:cs typeface="Calibri"/>
                <a:sym typeface="Calibri"/>
              </a:rPr>
              <a:t>single-page application</a:t>
            </a:r>
            <a:r>
              <a:rPr sz="1800" lang="en">
                <a:solidFill>
                  <a:srgbClr val="252525"/>
                </a:solidFill>
                <a:latin typeface="Calibri"/>
                <a:ea typeface="Calibri"/>
                <a:cs typeface="Calibri"/>
                <a:sym typeface="Calibri"/>
              </a:rPr>
              <a:t> was coined by Steve Yen in 2005, though the concept was discussed at least as early as 2003 and Stuart Morris wrote the Self-Contained website at slashdotslash.com with the same goals and functions in 2002</a:t>
            </a:r>
            <a:r>
              <a:rPr baseline="30000" sz="1800" lang="en">
                <a:solidFill>
                  <a:srgbClr val="252525"/>
                </a:solidFill>
                <a:latin typeface="Calibri"/>
                <a:ea typeface="Calibri"/>
                <a:cs typeface="Calibri"/>
                <a:sym typeface="Calibri"/>
              </a:rPr>
              <a:t> </a:t>
            </a:r>
            <a:r>
              <a:rPr sz="1800" lang="en">
                <a:solidFill>
                  <a:srgbClr val="252525"/>
                </a:solidFill>
                <a:latin typeface="Calibri"/>
                <a:ea typeface="Calibri"/>
                <a:cs typeface="Calibri"/>
                <a:sym typeface="Calibri"/>
              </a:rPr>
              <a:t>the same year that Lucas Birdeau, Kevin Hakman, Michael Peachey and Evan Yeh described a single page application implementation in the US patent 8,136,109.</a:t>
            </a:r>
            <a:r>
              <a:rPr baseline="30000" sz="1800" lang="en">
                <a:solidFill>
                  <a:srgbClr val="252525"/>
                </a:solidFill>
                <a:latin typeface="Calibri"/>
                <a:ea typeface="Calibri"/>
                <a:cs typeface="Calibri"/>
                <a:sym typeface="Calibri"/>
              </a:rPr>
              <a:t> </a:t>
            </a:r>
            <a:r>
              <a:rPr sz="1800" lang="en">
                <a:solidFill>
                  <a:srgbClr val="252525"/>
                </a:solidFill>
                <a:latin typeface="Calibri"/>
                <a:ea typeface="Calibri"/>
                <a:cs typeface="Calibri"/>
                <a:sym typeface="Calibri"/>
              </a:rPr>
              <a:t>Modern browsers that can parse HTML5 allow developers to shift the user interface (UI) and application logic from web servers to the client. Mature open-source libraries support the building of an SPA without forcing the developer to dig too deep into JavaScript trenches or fight with technology problems.</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A detailed history</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http://slashdotslash.com/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Characteristics - Chunking</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685800">
              <a:lnSpc>
                <a:spcPct val="152727"/>
              </a:lnSpc>
              <a:spcBef>
                <a:spcPts val="300"/>
              </a:spcBef>
              <a:spcAft>
                <a:spcPts val="100"/>
              </a:spcAft>
              <a:buClr>
                <a:srgbClr val="252525"/>
              </a:buClr>
              <a:buSzPct val="100000"/>
              <a:buFont typeface="Arial"/>
              <a:buChar char="●"/>
            </a:pPr>
            <a:r>
              <a:rPr sz="1800" lang="en">
                <a:solidFill>
                  <a:srgbClr val="252525"/>
                </a:solidFill>
                <a:latin typeface="Calibri"/>
                <a:ea typeface="Calibri"/>
                <a:cs typeface="Calibri"/>
                <a:sym typeface="Calibri"/>
              </a:rPr>
              <a:t>Chunking – the web page is constructed by loading chunks of HTML fragments and JSON data instead of receiving full HTML from a web server on every request. (Backbone.js, pjax, jQuery, Breeze)</a:t>
            </a:r>
          </a:p>
          <a:p>
            <a:pPr rtl="0" lvl="1" indent="-342900" marL="1371600">
              <a:lnSpc>
                <a:spcPct val="160000"/>
              </a:lnSpc>
              <a:spcBef>
                <a:spcPts val="600"/>
              </a:spcBef>
              <a:spcAft>
                <a:spcPts val="200"/>
              </a:spcAft>
              <a:buClr>
                <a:srgbClr val="252525"/>
              </a:buClr>
              <a:buSzPct val="100000"/>
              <a:buFont typeface="Arial"/>
              <a:buChar char="●"/>
            </a:pPr>
            <a:r>
              <a:rPr sz="1800" lang="en">
                <a:solidFill>
                  <a:srgbClr val="252525"/>
                </a:solidFill>
                <a:latin typeface="Calibri"/>
                <a:ea typeface="Calibri"/>
                <a:cs typeface="Calibri"/>
                <a:sym typeface="Calibri"/>
              </a:rPr>
              <a:t>Data-on-the-wire - a particular case of chunking is sending exclusively data (most often JSON) from the server to the client, instead of HTML. The client can choose to render it using a number of mechanisms (templates, UI widgets). This is one of the core principles of the Meteor.js full-stack JavaScript framework.</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Advanced SPAs</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solidFill>
                  <a:srgbClr val="252525"/>
                </a:solidFill>
                <a:latin typeface="Calibri"/>
                <a:ea typeface="Calibri"/>
                <a:cs typeface="Calibri"/>
                <a:sym typeface="Calibri"/>
              </a:rPr>
              <a:t>Advanced SPAs employ real-time communication – two-way communication between a client application and the web server that replaces one-way requests from a browser (HTML5 Web Sockets, Socket.io, SignalR). When new or modified data arrives from the server, reactive templating can be used to automatically update the DOM with the new data, via declarative binding of data to HTML templates using a templating system such as Mustache or its successor Handlebars. If user inputs are also bound to data, the SPA has </a:t>
            </a:r>
            <a:r>
              <a:rPr sz="1800" lang="en" i="1">
                <a:solidFill>
                  <a:srgbClr val="252525"/>
                </a:solidFill>
                <a:latin typeface="Calibri"/>
                <a:ea typeface="Calibri"/>
                <a:cs typeface="Calibri"/>
                <a:sym typeface="Calibri"/>
              </a:rPr>
              <a:t>two-way data binding</a:t>
            </a:r>
            <a:r>
              <a:rPr sz="1800" lang="en">
                <a:solidFill>
                  <a:srgbClr val="252525"/>
                </a:solidFill>
                <a:latin typeface="Calibri"/>
                <a:ea typeface="Calibri"/>
                <a:cs typeface="Calibri"/>
                <a:sym typeface="Calibri"/>
              </a:rPr>
              <a:t>, a concept popularized by AngularJS. Alternatively, data can be rendered using web UI widget libraries such as DHTMLX, Dojo Widgets, Ext JS, jQuery UI or Webix.</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Characteristics - Controllers</a:t>
            </a:r>
          </a:p>
        </p:txBody>
      </p:sp>
      <p:sp>
        <p:nvSpPr>
          <p:cNvPr id="78" name="Shape 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685800">
              <a:lnSpc>
                <a:spcPct val="152727"/>
              </a:lnSpc>
              <a:spcBef>
                <a:spcPts val="300"/>
              </a:spcBef>
              <a:spcAft>
                <a:spcPts val="100"/>
              </a:spcAft>
              <a:buClr>
                <a:srgbClr val="252525"/>
              </a:buClr>
              <a:buSzPct val="100000"/>
              <a:buFont typeface="Arial"/>
              <a:buChar char="●"/>
            </a:pPr>
            <a:r>
              <a:rPr sz="1800" lang="en">
                <a:solidFill>
                  <a:srgbClr val="252525"/>
                </a:solidFill>
                <a:latin typeface="Calibri"/>
                <a:ea typeface="Calibri"/>
                <a:cs typeface="Calibri"/>
                <a:sym typeface="Calibri"/>
              </a:rPr>
              <a:t>Controllers – JavaScript code that handles complex DOM and data manipulations, application logic and AJAX calls is replaced by controllers that separate views and models using MVC or MVVM patterns. (Backbone.js, Knockout.js, JavascriptMVC)</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Characteristics - Routing</a:t>
            </a: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685800">
              <a:lnSpc>
                <a:spcPct val="152727"/>
              </a:lnSpc>
              <a:spcBef>
                <a:spcPts val="300"/>
              </a:spcBef>
              <a:spcAft>
                <a:spcPts val="100"/>
              </a:spcAft>
              <a:buClr>
                <a:srgbClr val="252525"/>
              </a:buClr>
              <a:buSzPct val="100000"/>
              <a:buFont typeface="Arial"/>
              <a:buChar char="●"/>
            </a:pPr>
            <a:r>
              <a:rPr sz="1800" lang="en">
                <a:solidFill>
                  <a:srgbClr val="252525"/>
                </a:solidFill>
                <a:latin typeface="Calibri"/>
                <a:ea typeface="Calibri"/>
                <a:cs typeface="Calibri"/>
                <a:sym typeface="Calibri"/>
              </a:rPr>
              <a:t>Routing – selection of views and navigation (without page reloads) that preserves page state, elements and data (History.js, Crossroads.js, Backbone.js, pjax, HTML5 History API)</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Characteristics - Local Storage</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685800">
              <a:lnSpc>
                <a:spcPct val="152727"/>
              </a:lnSpc>
              <a:spcBef>
                <a:spcPts val="300"/>
              </a:spcBef>
              <a:spcAft>
                <a:spcPts val="100"/>
              </a:spcAft>
              <a:buClr>
                <a:srgbClr val="252525"/>
              </a:buClr>
              <a:buSzPct val="100000"/>
              <a:buFont typeface="Arial"/>
              <a:buChar char="●"/>
            </a:pPr>
            <a:r>
              <a:rPr sz="1800" lang="en">
                <a:solidFill>
                  <a:srgbClr val="252525"/>
                </a:solidFill>
                <a:latin typeface="Calibri"/>
                <a:ea typeface="Calibri"/>
                <a:cs typeface="Calibri"/>
                <a:sym typeface="Calibri"/>
              </a:rPr>
              <a:t>Local storage – capabilities of storing data on a browser for performance and offline access replace cookies and intensive data loads from web server (HTML5 Local storage).</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