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Values, Types, Operators</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Logical Operators</a:t>
            </a:r>
          </a:p>
        </p:txBody>
      </p:sp>
      <p:sp>
        <p:nvSpPr>
          <p:cNvPr id="89" name="Shape 8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also some operations that can be applied to Boolean values themselves. JavaScript supports three logical operators: </a:t>
            </a:r>
            <a:r>
              <a:rPr strike="noStrike" u="none" b="0" cap="none" baseline="0" sz="1400" lang="en" i="1">
                <a:solidFill>
                  <a:srgbClr val="000000"/>
                </a:solidFill>
                <a:latin typeface="Calibri"/>
                <a:ea typeface="Calibri"/>
                <a:cs typeface="Calibri"/>
                <a:sym typeface="Calibri"/>
                <a:rtl val="0"/>
              </a:rPr>
              <a:t>and</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1">
                <a:solidFill>
                  <a:srgbClr val="000000"/>
                </a:solidFill>
                <a:latin typeface="Calibri"/>
                <a:ea typeface="Calibri"/>
                <a:cs typeface="Calibri"/>
                <a:sym typeface="Calibri"/>
                <a:rtl val="0"/>
              </a:rPr>
              <a:t>or</a:t>
            </a:r>
            <a:r>
              <a:rPr strike="noStrike" u="none" b="0" cap="none" baseline="0" sz="1400" lang="en" i="0">
                <a:solidFill>
                  <a:srgbClr val="000000"/>
                </a:solidFill>
                <a:latin typeface="Calibri"/>
                <a:ea typeface="Calibri"/>
                <a:cs typeface="Calibri"/>
                <a:sym typeface="Calibri"/>
                <a:rtl val="0"/>
              </a:rPr>
              <a:t>, and </a:t>
            </a:r>
            <a:r>
              <a:rPr strike="noStrike" u="none" b="0" cap="none" baseline="0" sz="1400" lang="en" i="1">
                <a:solidFill>
                  <a:srgbClr val="000000"/>
                </a:solidFill>
                <a:latin typeface="Calibri"/>
                <a:ea typeface="Calibri"/>
                <a:cs typeface="Calibri"/>
                <a:sym typeface="Calibri"/>
                <a:rtl val="0"/>
              </a:rPr>
              <a:t>not</a:t>
            </a:r>
            <a:r>
              <a:rPr strike="noStrike" u="none" b="0" cap="none" baseline="0" sz="1400" lang="en" i="0">
                <a:solidFill>
                  <a:srgbClr val="000000"/>
                </a:solidFill>
                <a:latin typeface="Calibri"/>
                <a:ea typeface="Calibri"/>
                <a:cs typeface="Calibri"/>
                <a:sym typeface="Calibri"/>
                <a:rtl val="0"/>
              </a:rPr>
              <a:t>. These can be used to “reason” about Booleans.</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&amp;&amp; operator represents logical </a:t>
            </a:r>
            <a:r>
              <a:rPr strike="noStrike" u="none" b="0" cap="none" baseline="0" sz="1400" lang="en" i="1">
                <a:solidFill>
                  <a:srgbClr val="000000"/>
                </a:solidFill>
                <a:latin typeface="Calibri"/>
                <a:ea typeface="Calibri"/>
                <a:cs typeface="Calibri"/>
                <a:sym typeface="Calibri"/>
                <a:rtl val="0"/>
              </a:rPr>
              <a:t>and</a:t>
            </a:r>
            <a:r>
              <a:rPr strike="noStrike" u="none" b="0" cap="none" baseline="0" sz="1400" lang="en" i="0">
                <a:solidFill>
                  <a:srgbClr val="000000"/>
                </a:solidFill>
                <a:latin typeface="Calibri"/>
                <a:ea typeface="Calibri"/>
                <a:cs typeface="Calibri"/>
                <a:sym typeface="Calibri"/>
                <a:rtl val="0"/>
              </a:rPr>
              <a:t>. It is a binary operator, and its result is true only if both the values given to it are true.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&amp;&amp; </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false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&amp;&amp; </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Logical Operators</a:t>
            </a:r>
          </a:p>
        </p:txBody>
      </p:sp>
      <p:sp>
        <p:nvSpPr>
          <p:cNvPr id="95" name="Shape 9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The </a:t>
            </a:r>
            <a:r>
              <a:rPr strike="noStrike" u="none" b="0" cap="none" baseline="0" sz="1400" lang="en" i="0">
                <a:solidFill>
                  <a:srgbClr val="000000"/>
                </a:solidFill>
                <a:latin typeface="Verdana"/>
                <a:ea typeface="Verdana"/>
                <a:cs typeface="Verdana"/>
                <a:sym typeface="Verdana"/>
                <a:rtl val="0"/>
              </a:rPr>
              <a:t>||</a:t>
            </a:r>
            <a:r>
              <a:rPr strike="noStrike" u="none" b="0" cap="none" baseline="0" sz="1500" lang="en" i="0">
                <a:solidFill>
                  <a:srgbClr val="000000"/>
                </a:solidFill>
                <a:latin typeface="Georgia"/>
                <a:ea typeface="Georgia"/>
                <a:cs typeface="Georgia"/>
                <a:sym typeface="Georgia"/>
                <a:rtl val="0"/>
              </a:rPr>
              <a:t> operator denotes logical </a:t>
            </a:r>
            <a:r>
              <a:rPr strike="noStrike" u="none" b="0" cap="none" baseline="0" sz="1500" lang="en" i="1">
                <a:solidFill>
                  <a:srgbClr val="000000"/>
                </a:solidFill>
                <a:latin typeface="Georgia"/>
                <a:ea typeface="Georgia"/>
                <a:cs typeface="Georgia"/>
                <a:sym typeface="Georgia"/>
                <a:rtl val="0"/>
              </a:rPr>
              <a:t>or</a:t>
            </a:r>
            <a:r>
              <a:rPr strike="noStrike" u="none" b="0" cap="none" baseline="0" sz="1500" lang="en" i="0">
                <a:solidFill>
                  <a:srgbClr val="000000"/>
                </a:solidFill>
                <a:latin typeface="Georgia"/>
                <a:ea typeface="Georgia"/>
                <a:cs typeface="Georgia"/>
                <a:sym typeface="Georgia"/>
                <a:rtl val="0"/>
              </a:rPr>
              <a:t>. It produces true if either of the values given to it is true.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110066"/>
                </a:solidFill>
                <a:latin typeface="Verdana"/>
                <a:ea typeface="Verdana"/>
                <a:cs typeface="Verdana"/>
                <a:sym typeface="Verdana"/>
                <a:rtl val="0"/>
              </a:rPr>
              <a:t>true</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true</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false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1">
              <a:solidFill>
                <a:srgbClr val="000000"/>
              </a:solidFill>
              <a:latin typeface="Georgia"/>
              <a:ea typeface="Georgia"/>
              <a:cs typeface="Georgia"/>
              <a:sym typeface="Georgia"/>
              <a:rtl val="0"/>
            </a:endParaRP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1">
                <a:solidFill>
                  <a:srgbClr val="000000"/>
                </a:solidFill>
                <a:latin typeface="Georgia"/>
                <a:ea typeface="Georgia"/>
                <a:cs typeface="Georgia"/>
                <a:sym typeface="Georgia"/>
                <a:rtl val="0"/>
              </a:rPr>
              <a:t>Not</a:t>
            </a:r>
            <a:r>
              <a:rPr strike="noStrike" u="none" b="0" cap="none" baseline="0" sz="1500" lang="en" i="0">
                <a:solidFill>
                  <a:srgbClr val="000000"/>
                </a:solidFill>
                <a:latin typeface="Georgia"/>
                <a:ea typeface="Georgia"/>
                <a:cs typeface="Georgia"/>
                <a:sym typeface="Georgia"/>
                <a:rtl val="0"/>
              </a:rPr>
              <a:t> is written as an exclamation mark (</a:t>
            </a:r>
            <a:r>
              <a:rPr strike="noStrike" u="none" b="0" cap="none" baseline="0" sz="1400" lang="en" i="0">
                <a:solidFill>
                  <a:srgbClr val="000000"/>
                </a:solidFill>
                <a:latin typeface="Verdana"/>
                <a:ea typeface="Verdana"/>
                <a:cs typeface="Verdana"/>
                <a:sym typeface="Verdana"/>
                <a:rtl val="0"/>
              </a:rPr>
              <a:t>!</a:t>
            </a:r>
            <a:r>
              <a:rPr strike="noStrike" u="none" b="0" cap="none" baseline="0" sz="1500" lang="en" i="0">
                <a:solidFill>
                  <a:srgbClr val="000000"/>
                </a:solidFill>
                <a:latin typeface="Georgia"/>
                <a:ea typeface="Georgia"/>
                <a:cs typeface="Georgia"/>
                <a:sym typeface="Georgia"/>
                <a:rtl val="0"/>
              </a:rPr>
              <a:t>). It is a unary operator that flips the value given to it—</a:t>
            </a:r>
            <a:r>
              <a:rPr strike="noStrike" u="none" b="0" cap="none" baseline="0" sz="1400" lang="en" i="0">
                <a:solidFill>
                  <a:srgbClr val="000000"/>
                </a:solidFill>
                <a:latin typeface="Verdana"/>
                <a:ea typeface="Verdana"/>
                <a:cs typeface="Verdana"/>
                <a:sym typeface="Verdana"/>
                <a:rtl val="0"/>
              </a:rPr>
              <a:t>!true</a:t>
            </a:r>
            <a:r>
              <a:rPr strike="noStrike" u="none" b="0" cap="none" baseline="0" sz="1500" lang="en" i="0">
                <a:solidFill>
                  <a:srgbClr val="000000"/>
                </a:solidFill>
                <a:latin typeface="Georgia"/>
                <a:ea typeface="Georgia"/>
                <a:cs typeface="Georgia"/>
                <a:sym typeface="Georgia"/>
                <a:rtl val="0"/>
              </a:rPr>
              <a:t> produces </a:t>
            </a:r>
            <a:r>
              <a:rPr strike="noStrike" u="none" b="0" cap="none" baseline="0" sz="1400" lang="en" i="0">
                <a:solidFill>
                  <a:srgbClr val="000000"/>
                </a:solidFill>
                <a:latin typeface="Verdana"/>
                <a:ea typeface="Verdana"/>
                <a:cs typeface="Verdana"/>
                <a:sym typeface="Verdana"/>
                <a:rtl val="0"/>
              </a:rPr>
              <a:t>false</a:t>
            </a:r>
            <a:r>
              <a:rPr strike="noStrike" u="none" b="0" cap="none" baseline="0" sz="1500" lang="en" i="0">
                <a:solidFill>
                  <a:srgbClr val="000000"/>
                </a:solidFill>
                <a:latin typeface="Georgia"/>
                <a:ea typeface="Georgia"/>
                <a:cs typeface="Georgia"/>
                <a:sym typeface="Georgia"/>
                <a:rtl val="0"/>
              </a:rPr>
              <a:t> and </a:t>
            </a:r>
            <a:r>
              <a:rPr strike="noStrike" u="none" b="0" cap="none" baseline="0" sz="1400" lang="en" i="0">
                <a:solidFill>
                  <a:srgbClr val="000000"/>
                </a:solidFill>
                <a:latin typeface="Verdana"/>
                <a:ea typeface="Verdana"/>
                <a:cs typeface="Verdana"/>
                <a:sym typeface="Verdana"/>
                <a:rtl val="0"/>
              </a:rPr>
              <a:t>!false</a:t>
            </a:r>
            <a:r>
              <a:rPr strike="noStrike" u="none" b="0" cap="none" baseline="0" sz="1500" lang="en" i="0">
                <a:solidFill>
                  <a:srgbClr val="000000"/>
                </a:solidFill>
                <a:latin typeface="Georgia"/>
                <a:ea typeface="Georgia"/>
                <a:cs typeface="Georgia"/>
                <a:sym typeface="Georgia"/>
                <a:rtl val="0"/>
              </a:rPr>
              <a:t> gives </a:t>
            </a:r>
            <a:r>
              <a:rPr strike="noStrike" u="none" b="0" cap="none" baseline="0" sz="1400" lang="en" i="0">
                <a:solidFill>
                  <a:srgbClr val="000000"/>
                </a:solidFill>
                <a:latin typeface="Verdana"/>
                <a:ea typeface="Verdana"/>
                <a:cs typeface="Verdana"/>
                <a:sym typeface="Verdana"/>
                <a:rtl val="0"/>
              </a:rPr>
              <a:t>true</a:t>
            </a:r>
            <a:r>
              <a:rPr strike="noStrike" u="none" b="0" cap="none" baseline="0" sz="1500" lang="en" i="0">
                <a:solidFill>
                  <a:srgbClr val="000000"/>
                </a:solidFill>
                <a:latin typeface="Georgia"/>
                <a:ea typeface="Georgia"/>
                <a:cs typeface="Georgia"/>
                <a:sym typeface="Georgia"/>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Ternary Operators</a:t>
            </a:r>
          </a:p>
        </p:txBody>
      </p:sp>
      <p:sp>
        <p:nvSpPr>
          <p:cNvPr id="101" name="Shape 10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T</a:t>
            </a:r>
            <a:r>
              <a:rPr strike="noStrike" u="none" b="0" cap="none" baseline="0" sz="1400" lang="en" i="0">
                <a:solidFill>
                  <a:srgbClr val="000000"/>
                </a:solidFill>
                <a:latin typeface="Calibri"/>
                <a:ea typeface="Calibri"/>
                <a:cs typeface="Calibri"/>
                <a:sym typeface="Calibri"/>
                <a:rtl val="0"/>
              </a:rPr>
              <a:t>he last logical operator I will discuss is not unary, not binary, but </a:t>
            </a:r>
            <a:r>
              <a:rPr strike="noStrike" u="none" b="0" cap="none" baseline="0" sz="1400" lang="en" i="1">
                <a:solidFill>
                  <a:srgbClr val="000000"/>
                </a:solidFill>
                <a:latin typeface="Calibri"/>
                <a:ea typeface="Calibri"/>
                <a:cs typeface="Calibri"/>
                <a:sym typeface="Calibri"/>
                <a:rtl val="0"/>
              </a:rPr>
              <a:t>ternary</a:t>
            </a:r>
            <a:r>
              <a:rPr strike="noStrike" u="none" b="0" cap="none" baseline="0" sz="1400" lang="en" i="0">
                <a:solidFill>
                  <a:srgbClr val="000000"/>
                </a:solidFill>
                <a:latin typeface="Calibri"/>
                <a:ea typeface="Calibri"/>
                <a:cs typeface="Calibri"/>
                <a:sym typeface="Calibri"/>
                <a:rtl val="0"/>
              </a:rPr>
              <a:t>, operating on three values. It is written with a question mark and a colon, like this: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2</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This one is called the </a:t>
            </a:r>
            <a:r>
              <a:rPr strike="noStrike" u="none" b="0" cap="none" baseline="0" sz="1400" lang="en" i="1">
                <a:solidFill>
                  <a:srgbClr val="000000"/>
                </a:solidFill>
                <a:latin typeface="Calibri"/>
                <a:ea typeface="Calibri"/>
                <a:cs typeface="Calibri"/>
                <a:sym typeface="Calibri"/>
                <a:rtl val="0"/>
              </a:rPr>
              <a:t>conditional</a:t>
            </a:r>
            <a:r>
              <a:rPr strike="noStrike" u="none" b="0" cap="none" baseline="0" sz="1400" lang="en" i="0">
                <a:solidFill>
                  <a:srgbClr val="000000"/>
                </a:solidFill>
                <a:latin typeface="Calibri"/>
                <a:ea typeface="Calibri"/>
                <a:cs typeface="Calibri"/>
                <a:sym typeface="Calibri"/>
                <a:rtl val="0"/>
              </a:rPr>
              <a:t> operator (or sometimes just </a:t>
            </a:r>
            <a:r>
              <a:rPr strike="noStrike" u="none" b="0" cap="none" baseline="0" sz="1400" lang="en" i="1">
                <a:solidFill>
                  <a:srgbClr val="000000"/>
                </a:solidFill>
                <a:latin typeface="Calibri"/>
                <a:ea typeface="Calibri"/>
                <a:cs typeface="Calibri"/>
                <a:sym typeface="Calibri"/>
                <a:rtl val="0"/>
              </a:rPr>
              <a:t>ternary</a:t>
            </a:r>
            <a:r>
              <a:rPr strike="noStrike" u="none" b="0" cap="none" baseline="0" sz="1400" lang="en" i="0">
                <a:solidFill>
                  <a:srgbClr val="000000"/>
                </a:solidFill>
                <a:latin typeface="Calibri"/>
                <a:ea typeface="Calibri"/>
                <a:cs typeface="Calibri"/>
                <a:sym typeface="Calibri"/>
                <a:rtl val="0"/>
              </a:rPr>
              <a:t> operator since it is the only such operator in the language). The value on the left of the question mark “picks” which of the other two values will come out. When it is true, the middle value is chosen, and when it is false, the value on the right comes out.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Undefined Values</a:t>
            </a:r>
          </a:p>
        </p:txBody>
      </p:sp>
      <p:sp>
        <p:nvSpPr>
          <p:cNvPr id="107" name="Shape 10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two special values, written null and undefined, that are used to denote the absence of a meaningful value. They are themselves values, but they carry no information.</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Many operations in the language that don’t produce a meaningful value (you’ll see some later) yield undefined simply because they have to yield </a:t>
            </a:r>
            <a:r>
              <a:rPr strike="noStrike" u="none" b="0" cap="none" baseline="0" sz="1400" lang="en" i="1">
                <a:solidFill>
                  <a:srgbClr val="000000"/>
                </a:solidFill>
                <a:latin typeface="Calibri"/>
                <a:ea typeface="Calibri"/>
                <a:cs typeface="Calibri"/>
                <a:sym typeface="Calibri"/>
                <a:rtl val="0"/>
              </a:rPr>
              <a:t>some</a:t>
            </a:r>
            <a:r>
              <a:rPr strike="noStrike" u="none" b="0" cap="none" baseline="0" sz="1400" lang="en" i="0">
                <a:solidFill>
                  <a:srgbClr val="000000"/>
                </a:solidFill>
                <a:latin typeface="Calibri"/>
                <a:ea typeface="Calibri"/>
                <a:cs typeface="Calibri"/>
                <a:sym typeface="Calibri"/>
                <a:rtl val="0"/>
              </a:rPr>
              <a:t> value.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difference in meaning between undefined and null is an accident of JavaScript’s design, and it doesn’t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matter most of the time. In the cases where you actually have to concern yourself with these values, I recommend treating them as interchangeable (more on that in a moment).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Automatic Type Conversion</a:t>
            </a:r>
          </a:p>
        </p:txBody>
      </p:sp>
      <p:sp>
        <p:nvSpPr>
          <p:cNvPr id="113" name="Shape 11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introduction, I mentioned that JavaScript goes out of its way to accept almost any program you give it, even programs that do odd things. This is nicely demonstrated by the following expressions: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8</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110066"/>
                </a:solidFill>
                <a:latin typeface="Calibri"/>
                <a:ea typeface="Calibri"/>
                <a:cs typeface="Calibri"/>
                <a:sym typeface="Calibri"/>
                <a:rtl val="0"/>
              </a:rPr>
              <a:t>null</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4</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51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"five"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NaN</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0</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Type Coercion</a:t>
            </a:r>
          </a:p>
        </p:txBody>
      </p:sp>
      <p:sp>
        <p:nvSpPr>
          <p:cNvPr id="119" name="Shape 11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an operator is applied to the “wrong” type of value, JavaScript will quietly convert that value to the type</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it wants, using a set of rules that often aren’t what you want or expect. This is called </a:t>
            </a:r>
            <a:r>
              <a:rPr strike="noStrike" u="none" b="0" cap="none" baseline="0" sz="1400" lang="en" i="1">
                <a:solidFill>
                  <a:srgbClr val="000000"/>
                </a:solidFill>
                <a:latin typeface="Calibri"/>
                <a:ea typeface="Calibri"/>
                <a:cs typeface="Calibri"/>
                <a:sym typeface="Calibri"/>
                <a:rtl val="0"/>
              </a:rPr>
              <a:t>type coercion</a:t>
            </a:r>
            <a:r>
              <a:rPr strike="noStrike" u="none" b="0" cap="none" baseline="0" sz="1400" lang="en" i="0">
                <a:solidFill>
                  <a:srgbClr val="000000"/>
                </a:solidFill>
                <a:latin typeface="Calibri"/>
                <a:ea typeface="Calibri"/>
                <a:cs typeface="Calibri"/>
                <a:sym typeface="Calibri"/>
                <a:rtl val="0"/>
              </a:rPr>
              <a:t>. So the null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first expression becomes 0, and the "5" in the second expression becomes 5(from string to number). Yet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third expression, + tries string concatenation before numeric addition, so the 1 is converted to "1" (from number to string).</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something that doesn’t map to a number in an obvious way (such as"five" or undefined) is converted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to a number, the value NaN is produced. Further arithmetic operations on NaN keep producing NaN, so if you find yourself getting one of those in an unexpected place, look for accidental type conversions.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 vs. ===</a:t>
            </a:r>
          </a:p>
        </p:txBody>
      </p:sp>
      <p:sp>
        <p:nvSpPr>
          <p:cNvPr id="125" name="Shape 12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 recommend using the three-character comparison operators defensively to prevent unexpected type conversions from tripping you up. But when you’re certain the types on both sides will be the same, there is no problem with using the shorter operators.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Summary</a:t>
            </a:r>
          </a:p>
        </p:txBody>
      </p:sp>
      <p:sp>
        <p:nvSpPr>
          <p:cNvPr id="131" name="Shape 13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We looked at four types of JavaScript values in this chapter: numbers, strings, Booleans, and undefined values.</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Such values are created by typing in their name (true, null) or value (13,"abc"). You can combine and transform values with operators. We saw binary operators for arithmetic (+, -, *, /, and %), string concatenation (+), comparison (==, !=, ===, !==, &lt;, &gt;, &lt;=, &gt;=), and logic (&amp;&amp;, ||), as well as several unary operators (- to negate a number, ! to negate logically, andtypeof to find a value’s type).</a:t>
            </a:r>
          </a:p>
          <a:p>
            <a:pPr algn="l" rtl="0" lvl="0" marR="0" indent="0" marL="0">
              <a:lnSpc>
                <a:spcPct val="11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Values	</a:t>
            </a:r>
          </a:p>
        </p:txBody>
      </p:sp>
      <p:sp>
        <p:nvSpPr>
          <p:cNvPr id="41" name="Shape 41"/>
          <p:cNvSpPr txBox="1"/>
          <p:nvPr>
            <p:ph idx="1" type="body"/>
          </p:nvPr>
        </p:nvSpPr>
        <p:spPr>
          <a:xfrm>
            <a:off y="1225675" x="457200"/>
            <a:ext cy="3725699"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Data are represented as values.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six basic types of values in JavaScript: </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numbers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strings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Booleans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objects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functions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undefined values.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To create a value, you must merely invoke its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Numbers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Values of the </a:t>
            </a:r>
            <a:r>
              <a:rPr strike="noStrike" u="none" b="0" cap="none" baseline="0" sz="1400" lang="en" i="1">
                <a:solidFill>
                  <a:srgbClr val="000000"/>
                </a:solidFill>
                <a:latin typeface="Calibri"/>
                <a:ea typeface="Calibri"/>
                <a:cs typeface="Calibri"/>
                <a:sym typeface="Calibri"/>
                <a:rtl val="0"/>
              </a:rPr>
              <a:t>number</a:t>
            </a:r>
            <a:r>
              <a:rPr strike="noStrike" u="none" b="0" cap="none" baseline="0" sz="1400" lang="en" i="0">
                <a:solidFill>
                  <a:srgbClr val="000000"/>
                </a:solidFill>
                <a:latin typeface="Calibri"/>
                <a:ea typeface="Calibri"/>
                <a:cs typeface="Calibri"/>
                <a:sym typeface="Calibri"/>
                <a:rtl val="0"/>
              </a:rPr>
              <a:t> type are, unsurprisingly, numeric values.</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Integers:</a:t>
            </a:r>
          </a:p>
          <a:p>
            <a:pPr algn="l" rtl="0" lvl="0" marR="0" indent="0" marL="0">
              <a:lnSpc>
                <a:spcPct val="100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457200" marL="0">
              <a:lnSpc>
                <a:spcPct val="100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13</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Fractional numbers are written by using a dot.</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4422"/>
              </a:solidFill>
              <a:latin typeface="Calibri"/>
              <a:ea typeface="Calibri"/>
              <a:cs typeface="Calibri"/>
              <a:sym typeface="Calibri"/>
              <a:rtl val="0"/>
            </a:endParaRPr>
          </a:p>
          <a:p>
            <a:pPr algn="l" rtl="0" lvl="0" marR="0" indent="457200" marL="0">
              <a:lnSpc>
                <a:spcPct val="135000"/>
              </a:lnSpc>
              <a:spcBef>
                <a:spcPts val="0"/>
              </a:spcBef>
              <a:spcAft>
                <a:spcPts val="0"/>
              </a:spcAft>
              <a:buClr>
                <a:schemeClr val="dk1"/>
              </a:buClr>
              <a:buSzPct val="25000"/>
              <a:buFont typeface="Calibri"/>
              <a:buNone/>
            </a:pPr>
            <a:r>
              <a:rPr strike="noStrike" u="none" b="0" cap="none" baseline="0" sz="1200" lang="en" i="0">
                <a:solidFill>
                  <a:srgbClr val="004422"/>
                </a:solidFill>
                <a:latin typeface="Calibri"/>
                <a:ea typeface="Calibri"/>
                <a:cs typeface="Calibri"/>
                <a:sym typeface="Calibri"/>
                <a:rtl val="0"/>
              </a:rPr>
              <a:t>9.81</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For very big or very small numbers, you can also use scientific notation by adding an “e” (for “exponent”), followed by the exponent of the number:</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4422"/>
              </a:solidFill>
              <a:latin typeface="Calibri"/>
              <a:ea typeface="Calibri"/>
              <a:cs typeface="Calibri"/>
              <a:sym typeface="Calibri"/>
              <a:rtl val="0"/>
            </a:endParaRPr>
          </a:p>
          <a:p>
            <a:pPr algn="l" rtl="0" lvl="0" marR="0" indent="457200" marL="0">
              <a:lnSpc>
                <a:spcPct val="135000"/>
              </a:lnSpc>
              <a:spcBef>
                <a:spcPts val="0"/>
              </a:spcBef>
              <a:spcAft>
                <a:spcPts val="0"/>
              </a:spcAft>
              <a:buClr>
                <a:schemeClr val="dk1"/>
              </a:buClr>
              <a:buSzPct val="25000"/>
              <a:buFont typeface="Calibri"/>
              <a:buNone/>
            </a:pPr>
            <a:r>
              <a:rPr strike="noStrike" u="none" b="0" cap="none" baseline="0" sz="1200" lang="en" i="0">
                <a:solidFill>
                  <a:srgbClr val="004422"/>
                </a:solidFill>
                <a:latin typeface="Calibri"/>
                <a:ea typeface="Calibri"/>
                <a:cs typeface="Calibri"/>
                <a:sym typeface="Calibri"/>
                <a:rtl val="0"/>
              </a:rPr>
              <a:t>2.998e8</a:t>
            </a:r>
          </a:p>
          <a:p>
            <a:pPr algn="l" rtl="0" lvl="0" marR="0" indent="0" marL="0">
              <a:lnSpc>
                <a:spcPct val="100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Arithmetic</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Font typeface="Arial"/>
              <a:buNone/>
            </a:pPr>
            <a:r>
              <a:t/>
            </a:r>
            <a:endParaRPr strike="noStrike" u="none" b="1" cap="none" baseline="0" sz="1500" i="0">
              <a:solidFill>
                <a:srgbClr val="000000"/>
              </a:solidFill>
              <a:latin typeface="Georgia"/>
              <a:ea typeface="Georgia"/>
              <a:cs typeface="Georgia"/>
              <a:sym typeface="Georgia"/>
              <a:rtl val="0"/>
            </a:endParaRPr>
          </a:p>
          <a:p>
            <a:pPr algn="l" rtl="0" lvl="0" marR="0" indent="0" marL="0">
              <a:lnSpc>
                <a:spcPct val="145000"/>
              </a:lnSpc>
              <a:spcBef>
                <a:spcPts val="40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main thing to do with numbers is arithmetic. Arithmetic operations such as addition or multiplication take two number values and produce a new number from them. Here is what they look like in JavaScript:</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4422"/>
                </a:solidFill>
                <a:latin typeface="Calibri"/>
                <a:ea typeface="Calibri"/>
                <a:cs typeface="Calibri"/>
                <a:sym typeface="Calibri"/>
                <a:rtl val="0"/>
              </a:rPr>
              <a:t>100</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4</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11</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 and * symbols are called </a:t>
            </a:r>
            <a:r>
              <a:rPr strike="noStrike" u="none" b="0" cap="none" baseline="0" sz="1400" lang="en" i="1">
                <a:solidFill>
                  <a:srgbClr val="000000"/>
                </a:solidFill>
                <a:latin typeface="Calibri"/>
                <a:ea typeface="Calibri"/>
                <a:cs typeface="Calibri"/>
                <a:sym typeface="Calibri"/>
                <a:rtl val="0"/>
              </a:rPr>
              <a:t>operators</a:t>
            </a:r>
            <a:r>
              <a:rPr strike="noStrike" u="none" b="0" cap="none" baseline="0" sz="1400" lang="en" i="0">
                <a:solidFill>
                  <a:srgbClr val="000000"/>
                </a:solidFill>
                <a:latin typeface="Calibri"/>
                <a:ea typeface="Calibri"/>
                <a:cs typeface="Calibri"/>
                <a:sym typeface="Calibri"/>
                <a:rtl val="0"/>
              </a:rPr>
              <a:t>. </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Special Numbers</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three special values in JavaScript that are considered numbers but don’t behave like normal numbers.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first two are Infinity and -Infinity, which represent the positive and negative infinities. Infinity - 1 is still Infinity, and so on. Don’t put too much trust in infinity-based computation. It isn’t mathematically solid, and it will quickly lead to our next special number: NaN.</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NaN stands for “not a number”, even though it is a value of the number type. You’ll get this result when you,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for example, try to calculate 0 / 0 (zero divided by zero), Infinity - Infinity, or any number of other numeric operations that don’t yield a precise, meaningful result.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Strings</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next basic data type is the </a:t>
            </a:r>
            <a:r>
              <a:rPr strike="noStrike" u="none" b="0" cap="none" baseline="0" sz="1400" lang="en" i="1">
                <a:solidFill>
                  <a:srgbClr val="000000"/>
                </a:solidFill>
                <a:latin typeface="Calibri"/>
                <a:ea typeface="Calibri"/>
                <a:cs typeface="Calibri"/>
                <a:sym typeface="Calibri"/>
                <a:rtl val="0"/>
              </a:rPr>
              <a:t>string</a:t>
            </a:r>
            <a:r>
              <a:rPr strike="noStrike" u="none" b="0" cap="none" baseline="0" sz="1400" lang="en" i="0">
                <a:solidFill>
                  <a:srgbClr val="000000"/>
                </a:solidFill>
                <a:latin typeface="Calibri"/>
                <a:ea typeface="Calibri"/>
                <a:cs typeface="Calibri"/>
                <a:sym typeface="Calibri"/>
                <a:rtl val="0"/>
              </a:rPr>
              <a:t>. Strings are used to represent text. They are written by enclosing their content in quotes.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770000"/>
                </a:solidFill>
                <a:latin typeface="Calibri"/>
                <a:ea typeface="Calibri"/>
                <a:cs typeface="Calibri"/>
                <a:sym typeface="Calibri"/>
                <a:rtl val="0"/>
              </a:rPr>
              <a:t>"Patch my boat with chewing gum"</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0000"/>
                </a:solidFill>
                <a:latin typeface="Calibri"/>
                <a:ea typeface="Calibri"/>
                <a:cs typeface="Calibri"/>
                <a:sym typeface="Calibri"/>
                <a:rtl val="0"/>
              </a:rPr>
              <a:t>'Monkeys wave goodbye'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Both single and double quotes can be used to mark strings as long as the quotes at the start and the end of the string match.</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Almost anything can be put between quotes, and JavaScript will make a string value out of it. But a few characters are more difficult. You can imagine how putting quotes between quotes might be hard.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Newlines</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1">
                <a:solidFill>
                  <a:srgbClr val="000000"/>
                </a:solidFill>
                <a:latin typeface="Calibri"/>
                <a:ea typeface="Calibri"/>
                <a:cs typeface="Calibri"/>
                <a:sym typeface="Calibri"/>
                <a:rtl val="0"/>
              </a:rPr>
              <a:t>Newlines</a:t>
            </a:r>
            <a:r>
              <a:rPr strike="noStrike" u="none" b="0" cap="none" baseline="0" sz="1200" lang="en" i="0">
                <a:solidFill>
                  <a:srgbClr val="000000"/>
                </a:solidFill>
                <a:latin typeface="Calibri"/>
                <a:ea typeface="Calibri"/>
                <a:cs typeface="Calibri"/>
                <a:sym typeface="Calibri"/>
                <a:rtl val="0"/>
              </a:rPr>
              <a:t> (the characters you get when you press Enter) also can’t be put between quotes. The string has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to stay on a single line.</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To be able to have such characters in a string, the following notation is used: whenever a backslash (“\”) is found inside quoted text, it indicates that the character after it has a special meaning. This is called </a:t>
            </a:r>
            <a:r>
              <a:rPr strike="noStrike" u="none" b="0" cap="none" baseline="0" sz="1200" lang="en" i="1">
                <a:solidFill>
                  <a:srgbClr val="000000"/>
                </a:solidFill>
                <a:latin typeface="Calibri"/>
                <a:ea typeface="Calibri"/>
                <a:cs typeface="Calibri"/>
                <a:sym typeface="Calibri"/>
                <a:rtl val="0"/>
              </a:rPr>
              <a:t>escaping</a:t>
            </a:r>
            <a:r>
              <a:rPr strike="noStrike" u="none" b="0" cap="none" baseline="0" sz="1200" lang="en" i="0">
                <a:solidFill>
                  <a:srgbClr val="000000"/>
                </a:solidFill>
                <a:latin typeface="Calibri"/>
                <a:ea typeface="Calibri"/>
                <a:cs typeface="Calibri"/>
                <a:sym typeface="Calibri"/>
                <a:rtl val="0"/>
              </a:rPr>
              <a:t> the character. A quote that is preceded by a backslash will not end the string but be part of it. When an “n” character occurs after a backslash, it is interpreted as a newline. Similarly, a “t” after a backslash means a tab character. Take the following string:</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770000"/>
                </a:solidFill>
                <a:latin typeface="Calibri"/>
                <a:ea typeface="Calibri"/>
                <a:cs typeface="Calibri"/>
                <a:sym typeface="Calibri"/>
                <a:rtl val="0"/>
              </a:rPr>
              <a:t>"This is the first line\nAnd this is the second"</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The actual text contained is this:</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This is the first line</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And this is the second</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Concatenation</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Strings cannot be divided, multiplied, or subtracted, but the + operator </a:t>
            </a:r>
            <a:r>
              <a:rPr strike="noStrike" u="none" b="0" cap="none" baseline="0" sz="1400" lang="en" i="1">
                <a:solidFill>
                  <a:srgbClr val="000000"/>
                </a:solidFill>
                <a:latin typeface="Calibri"/>
                <a:ea typeface="Calibri"/>
                <a:cs typeface="Calibri"/>
                <a:sym typeface="Calibri"/>
                <a:rtl val="0"/>
              </a:rPr>
              <a:t>can</a:t>
            </a:r>
            <a:r>
              <a:rPr strike="noStrike" u="none" b="0" cap="none" baseline="0" sz="1400" lang="en" i="0">
                <a:solidFill>
                  <a:srgbClr val="000000"/>
                </a:solidFill>
                <a:latin typeface="Calibri"/>
                <a:ea typeface="Calibri"/>
                <a:cs typeface="Calibri"/>
                <a:sym typeface="Calibri"/>
                <a:rtl val="0"/>
              </a:rPr>
              <a:t> be used on them. It does not add, but it </a:t>
            </a:r>
            <a:r>
              <a:rPr strike="noStrike" u="none" b="0" cap="none" baseline="0" sz="1400" lang="en" i="1">
                <a:solidFill>
                  <a:srgbClr val="000000"/>
                </a:solidFill>
                <a:latin typeface="Calibri"/>
                <a:ea typeface="Calibri"/>
                <a:cs typeface="Calibri"/>
                <a:sym typeface="Calibri"/>
                <a:rtl val="0"/>
              </a:rPr>
              <a:t>concatenates</a:t>
            </a:r>
            <a:r>
              <a:rPr strike="noStrike" u="none" b="0" cap="none" baseline="0" sz="1400" lang="en" i="0">
                <a:solidFill>
                  <a:srgbClr val="000000"/>
                </a:solidFill>
                <a:latin typeface="Calibri"/>
                <a:ea typeface="Calibri"/>
                <a:cs typeface="Calibri"/>
                <a:sym typeface="Calibri"/>
                <a:rtl val="0"/>
              </a:rPr>
              <a:t>—it glues two strings together. The following line will produce the string "concatenate":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770000"/>
                </a:solidFill>
                <a:latin typeface="Calibri"/>
                <a:ea typeface="Calibri"/>
                <a:cs typeface="Calibri"/>
                <a:sym typeface="Calibri"/>
                <a:rtl val="0"/>
              </a:rPr>
              <a:t>"con"</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"cat"</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"nate"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Boolean Values</a:t>
            </a:r>
          </a:p>
        </p:txBody>
      </p:sp>
      <p:sp>
        <p:nvSpPr>
          <p:cNvPr id="83" name="Shape 8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Often, you will need a value that simply distinguishes between two possibilities, like “yes” and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“no”, or “on” and “off”. For this, JavaScript has a </a:t>
            </a:r>
            <a:r>
              <a:rPr strike="noStrike" u="none" b="0" cap="none" baseline="0" sz="1400" lang="en" i="1">
                <a:solidFill>
                  <a:srgbClr val="000000"/>
                </a:solidFill>
                <a:latin typeface="Calibri"/>
                <a:ea typeface="Calibri"/>
                <a:cs typeface="Calibri"/>
                <a:sym typeface="Calibri"/>
                <a:rtl val="0"/>
              </a:rPr>
              <a:t>Boolean</a:t>
            </a:r>
            <a:r>
              <a:rPr strike="noStrike" u="none" b="0" cap="none" baseline="0" sz="1400" lang="en" i="0">
                <a:solidFill>
                  <a:srgbClr val="000000"/>
                </a:solidFill>
                <a:latin typeface="Calibri"/>
                <a:ea typeface="Calibri"/>
                <a:cs typeface="Calibri"/>
                <a:sym typeface="Calibri"/>
                <a:rtl val="0"/>
              </a:rPr>
              <a:t> type, which has just two values: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true and false (which are written simply as those words).</a:t>
            </a:r>
          </a:p>
          <a:p>
            <a:pPr algn="l" rtl="0" lvl="0" marR="0" indent="0" marL="0">
              <a:lnSpc>
                <a:spcPct val="145000"/>
              </a:lnSpc>
              <a:spcBef>
                <a:spcPts val="1400"/>
              </a:spcBef>
              <a:spcAft>
                <a:spcPts val="0"/>
              </a:spcAft>
              <a:buClr>
                <a:schemeClr val="dk1"/>
              </a:buClr>
              <a:buSzPct val="25000"/>
              <a:buFont typeface="Calibri"/>
              <a:buNone/>
            </a:pPr>
            <a:r>
              <a:rPr strike="noStrike" u="none" b="1" cap="none" baseline="0" sz="1400" lang="en" i="0">
                <a:solidFill>
                  <a:srgbClr val="000000"/>
                </a:solidFill>
                <a:latin typeface="Calibri"/>
                <a:ea typeface="Calibri"/>
                <a:cs typeface="Calibri"/>
                <a:sym typeface="Calibri"/>
                <a:rtl val="0"/>
              </a:rPr>
              <a:t>Comparisons</a:t>
            </a:r>
          </a:p>
          <a:p>
            <a:pPr algn="l" rtl="0" lvl="0" marR="0" indent="0" marL="0">
              <a:lnSpc>
                <a:spcPct val="145000"/>
              </a:lnSpc>
              <a:spcBef>
                <a:spcPts val="40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Here is one way to produce Boolean values: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3</a:t>
            </a:r>
            <a:r>
              <a:rPr strike="noStrike" u="none" b="0" cap="none" baseline="0" sz="1400" lang="en" i="0">
                <a:solidFill>
                  <a:srgbClr val="000000"/>
                </a:solidFill>
                <a:latin typeface="Calibri"/>
                <a:ea typeface="Calibri"/>
                <a:cs typeface="Calibri"/>
                <a:sym typeface="Calibri"/>
                <a:rtl val="0"/>
              </a:rPr>
              <a:t> &gt;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3</a:t>
            </a:r>
            <a:r>
              <a:rPr strike="noStrike" u="none" b="0" cap="none" baseline="0" sz="1400" lang="en" i="0">
                <a:solidFill>
                  <a:srgbClr val="000000"/>
                </a:solidFill>
                <a:latin typeface="Calibri"/>
                <a:ea typeface="Calibri"/>
                <a:cs typeface="Calibri"/>
                <a:sym typeface="Calibri"/>
                <a:rtl val="0"/>
              </a:rPr>
              <a:t> &lt;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false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