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" name="Shape 9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" name="Shape 14"/>
          <p:cNvSpPr/>
          <p:nvPr/>
        </p:nvSpPr>
        <p:spPr>
          <a:xfrm rot="10800000" flipH="1">
            <a:off y="58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" name="Shape 19"/>
          <p:cNvSpPr/>
          <p:nvPr/>
        </p:nvSpPr>
        <p:spPr>
          <a:xfrm rot="10800000" flipH="1">
            <a:off y="58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8" cx="392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761353"/>
            <a:ext cy="3725698" cx="392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6" name="Shape 26"/>
          <p:cNvSpPr/>
          <p:nvPr/>
        </p:nvSpPr>
        <p:spPr>
          <a:xfrm rot="10800000" flipH="1">
            <a:off y="58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4276651" x="372035"/>
            <a:ext cy="649199" cx="839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y="233279" x="372035"/>
            <a:ext cy="3868498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235584" x="372035"/>
            <a:ext cy="4672198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sz="7200" lang="en">
                <a:solidFill>
                  <a:schemeClr val="dk2"/>
                </a:solidFill>
              </a:rPr>
              <a:t>Objects and Methods</a:t>
            </a:r>
            <a:r>
              <a:rPr strike="noStrike" u="none" b="1" cap="none" baseline="0" sz="72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	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3000" lang="en">
                <a:solidFill>
                  <a:schemeClr val="dk1"/>
                </a:solidFill>
              </a:rPr>
              <a:t>Class 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Review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Class: Data Structure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Object: Instance of Class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Properties: Sort of like variables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Methods: Soft of like functions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simple object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 rabbit = {};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rabbit.speak = function(line) {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console.log("The rabbit says '" + line + "'");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};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rabbit.speak("I'm alive.");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this.method()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Usually a method needs to do something with the object it was called on. When a function is called as a method—looked up as a property and immediately called, as in object.method()—the special variable this in its body will point to the object that it was called on.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this.method()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400" lang="en" i="0">
                <a:solidFill>
                  <a:srgbClr val="550066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function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speak(</a:t>
            </a:r>
            <a:r>
              <a:rPr strike="noStrike" u="none" b="0" cap="none" baseline="0" sz="1400" lang="en" i="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 {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 console.log(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"The 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 </a:t>
            </a:r>
            <a:r>
              <a:rPr strike="noStrike" u="none" b="0" cap="none" baseline="0" sz="1400" lang="en" i="0">
                <a:solidFill>
                  <a:srgbClr val="550066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this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.type + 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 rabbit says '"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             </a:t>
            </a:r>
            <a:r>
              <a:rPr strike="noStrike" u="none" b="0" cap="none" baseline="0" sz="1400" lang="en" i="0">
                <a:solidFill>
                  <a:srgbClr val="002277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 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"'"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strike="noStrike" u="none" b="0" cap="none" baseline="0" sz="1400" lang="en" i="0">
                <a:solidFill>
                  <a:srgbClr val="550066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whiteRabbit = {type: 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"white"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, speak: speak};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strike="noStrike" u="none" b="0" cap="none" baseline="0" sz="1400" lang="en" i="0">
                <a:solidFill>
                  <a:srgbClr val="550066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var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fatRabbit = {type: 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"fat"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, speak: speak};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whiteRabbit.speak(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"Oh my ears and whiskers, 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                 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"how late it's getting!"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fatRabbit.speak(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"I could sure use a carrot right now."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Prototypes and Constructors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5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more convenient way to create objects that derive from some shared prototype is to use a </a:t>
            </a:r>
            <a:r>
              <a:rPr strike="noStrike" u="none" b="0" cap="none" baseline="0" sz="1500" lang="en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constructor</a:t>
            </a:r>
            <a:r>
              <a:rPr strike="noStrike" u="none" b="0" cap="none" baseline="0" sz="15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. In JavaScript, calling a function with the </a:t>
            </a:r>
            <a:r>
              <a:rPr strike="noStrike" u="none" b="0" cap="none" baseline="0" sz="1400" lang="en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new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  <a:r>
              <a:rPr strike="noStrike" u="none" b="0" cap="none" baseline="0" sz="15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keyword in front of it causes it to be treated as a constructor. The constructor will have its 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this</a:t>
            </a:r>
            <a:r>
              <a:rPr strike="noStrike" u="none" b="0" cap="none" baseline="0" sz="15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variable bound to a fresh object, and unless it explicitly returns another object value, this new object will be returned from the call. An object created with 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new</a:t>
            </a:r>
            <a:r>
              <a:rPr strike="noStrike" u="none" b="0" cap="none" baseline="0" sz="15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is said to be an </a:t>
            </a:r>
            <a:r>
              <a:rPr strike="noStrike" u="none" b="0" cap="none" baseline="0" sz="1500" lang="en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instance</a:t>
            </a:r>
            <a:r>
              <a:rPr strike="noStrike" u="none" b="0" cap="none" baseline="0" sz="15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of its constructor.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Rabbit Function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800" lang="en" i="0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function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Rabbit(</a:t>
            </a:r>
            <a:r>
              <a:rPr strike="noStrike" u="none" b="0" cap="none" baseline="0" sz="1800" lang="en" i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type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 {</a:t>
            </a:r>
            <a:b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</a:t>
            </a:r>
            <a:r>
              <a:rPr strike="noStrike" u="none" b="0" cap="none" baseline="0" sz="1800" lang="en" i="0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this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.type = </a:t>
            </a:r>
            <a:r>
              <a:rPr strike="noStrike" u="none" b="0" cap="none" baseline="0" sz="1800" lang="en" i="0">
                <a:solidFill>
                  <a:srgbClr val="002277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type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</a:t>
            </a:r>
            <a:b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}</a:t>
            </a:r>
            <a:b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b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800" lang="en" i="0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killerRabbit = </a:t>
            </a:r>
            <a:r>
              <a:rPr strike="noStrike" u="none" b="0" cap="none" baseline="0" sz="1800" lang="en" i="0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new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Rabbit(</a:t>
            </a:r>
            <a:r>
              <a:rPr strike="noStrike" u="none" b="0" cap="none" baseline="0" sz="1800" lang="en" i="0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"killer"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);</a:t>
            </a:r>
            <a:b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strike="noStrike" u="none" b="0" cap="none" baseline="0" sz="1800" lang="en" i="0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var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blackRabbit = </a:t>
            </a:r>
            <a:r>
              <a:rPr strike="noStrike" u="none" b="0" cap="none" baseline="0" sz="1800" lang="en" i="0">
                <a:solidFill>
                  <a:srgbClr val="550066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new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Rabbit(</a:t>
            </a:r>
            <a:r>
              <a:rPr strike="noStrike" u="none" b="0" cap="none" baseline="0" sz="1800" lang="en" i="0">
                <a:solidFill>
                  <a:srgbClr val="77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"black"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);</a:t>
            </a:r>
            <a:b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console.log(blackRabbit.type);</a:t>
            </a:r>
            <a:b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Rabbit Prototype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Constructors (in fact, all functions) automatically get a property named prototype, which by default holds a plain, empty object that derives from Object.prototype. Every instance created with this constructor will have this object as its prototype. So to add a speak method to rabbits created with the Rabbit constructor, we can simply do this: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Rabbit.prototype.speak = </a:t>
            </a:r>
            <a:r>
              <a:rPr strike="noStrike" u="none" b="0" cap="none" baseline="0" sz="1400" lang="en" i="0">
                <a:solidFill>
                  <a:srgbClr val="550066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function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(</a:t>
            </a:r>
            <a:r>
              <a:rPr strike="noStrike" u="none" b="0" cap="none" baseline="0" sz="1400" lang="en" i="0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 {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 console.log(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"The 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 </a:t>
            </a:r>
            <a:r>
              <a:rPr strike="noStrike" u="none" b="0" cap="none" baseline="0" sz="1400" lang="en" i="0">
                <a:solidFill>
                  <a:srgbClr val="550066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this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.type + 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 rabbit says '"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             </a:t>
            </a:r>
            <a:r>
              <a:rPr strike="noStrike" u="none" b="0" cap="none" baseline="0" sz="1400" lang="en" i="0">
                <a:solidFill>
                  <a:srgbClr val="002277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line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 + 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"'"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};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blackRabbit.speak(</a:t>
            </a:r>
            <a:r>
              <a:rPr strike="noStrike" u="none" b="0" cap="none" baseline="0" sz="1400" lang="en" i="0">
                <a:solidFill>
                  <a:srgbClr val="77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"Doom..."</a:t>
            </a:r>
            <a: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);</a:t>
            </a:r>
            <a:br>
              <a:rPr strike="noStrike" u="none" b="0" cap="none" baseline="0" sz="1400" lang="en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</a:br>
            <a:r>
              <a:rPr strike="noStrike" u="none" b="0" cap="none" baseline="0" sz="1400" lang="en" i="0">
                <a:solidFill>
                  <a:srgbClr val="774400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// → The black rabbit says 'Doom...'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774400"/>
              </a:solidFill>
              <a:latin typeface="Verdana"/>
              <a:ea typeface="Verdana"/>
              <a:cs typeface="Verdana"/>
              <a:sym typeface="Verdana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