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http://eloquentjavascript.net/02_program_structure.html#loops"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Flow Control, Loops &amp; Arrays</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a:t>
            </a:r>
            <a:r>
              <a:rPr sz="3000" lang="en">
                <a:solidFill>
                  <a:schemeClr val="dk1"/>
                </a:solidFill>
                <a:rtl val="0"/>
              </a:rPr>
              <a:t>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If {}</a:t>
            </a:r>
          </a:p>
        </p:txBody>
      </p:sp>
      <p:sp>
        <p:nvSpPr>
          <p:cNvPr id="90" name="Shape 9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keyword if executes or skips a statement depending on the value of a Boolean expression. The deciding expression is written after the keywords, between parentheses, followed by the statement to execute.</a:t>
            </a:r>
          </a:p>
          <a:p>
            <a:pPr algn="l" rtl="0" lvl="0" marR="0" indent="0" marL="0">
              <a:lnSpc>
                <a:spcPct val="145000"/>
              </a:lnSpc>
              <a:spcBef>
                <a:spcPts val="0"/>
              </a:spcBef>
              <a:spcAft>
                <a:spcPts val="0"/>
              </a:spcAft>
              <a:buClr>
                <a:schemeClr val="dk1"/>
              </a:buClr>
              <a:buFont typeface="Arial"/>
              <a:buNone/>
            </a:pPr>
            <a:r>
              <a:t/>
            </a:r>
            <a:endParaRPr strike="noStrike" u="none" b="0" cap="none" baseline="0" sz="18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isNaN function is a standard JavaScript function that returns true only if the argument it is given is NaN. The Number function happens to return NaNwhen you give it a string that doesn’t represent a valid number. Thus, the condition translates to “unless theNumber is not-a-number, do this”.</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If {}</a:t>
            </a:r>
          </a:p>
        </p:txBody>
      </p:sp>
      <p:sp>
        <p:nvSpPr>
          <p:cNvPr id="96" name="Shape 9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You often won’t just have code that executes when a condition holds true, but also code that handles the other case. This alternate path is represented by the second arrow in the diagram.  The else keyword can be used, together with if, to create two separate, alternative execution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paths.</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theNumber = Number(prompt(</a:t>
            </a:r>
            <a:r>
              <a:rPr strike="noStrike" u="none" b="0" cap="none" baseline="0" sz="1400" lang="en" i="0">
                <a:solidFill>
                  <a:srgbClr val="770000"/>
                </a:solidFill>
                <a:latin typeface="Verdana"/>
                <a:ea typeface="Verdana"/>
                <a:cs typeface="Verdana"/>
                <a:sym typeface="Verdana"/>
                <a:rtl val="0"/>
              </a:rPr>
              <a:t>"Pick a number"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(!isNaN(theNumber))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"Your number is the square root of "</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theNumber * theNumber);</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else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"Hey. Why didn't you give me a number?"</a:t>
            </a:r>
            <a:r>
              <a:rPr strike="noStrike" u="none" b="0" cap="none" baseline="0" sz="1400" lang="en" i="0">
                <a:solidFill>
                  <a:srgbClr val="000000"/>
                </a:solidFill>
                <a:latin typeface="Verdana"/>
                <a:ea typeface="Verdana"/>
                <a:cs typeface="Verdana"/>
                <a:sym typeface="Verdana"/>
                <a:rtl val="0"/>
              </a:rPr>
              <a:t>);</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chemeClr val="dk1"/>
                </a:solidFill>
                <a:latin typeface="Consolas"/>
                <a:ea typeface="Consolas"/>
                <a:cs typeface="Consolas"/>
                <a:sym typeface="Consolas"/>
                <a:rtl val="0"/>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If … else</a:t>
            </a:r>
          </a:p>
        </p:txBody>
      </p:sp>
      <p:sp>
        <p:nvSpPr>
          <p:cNvPr id="102" name="Shape 10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If we have more than two paths to choose from, multiple </a:t>
            </a:r>
            <a:r>
              <a:rPr strike="noStrike" u="none" b="0" cap="none" baseline="0" sz="1400" lang="en" i="0">
                <a:solidFill>
                  <a:srgbClr val="000000"/>
                </a:solidFill>
                <a:latin typeface="Verdana"/>
                <a:ea typeface="Verdana"/>
                <a:cs typeface="Verdana"/>
                <a:sym typeface="Verdana"/>
                <a:rtl val="0"/>
              </a:rPr>
              <a:t>if</a:t>
            </a:r>
            <a:r>
              <a:rPr strike="noStrike" u="none" b="0" cap="none" baseline="0" sz="1500" lang="en" i="0">
                <a:solidFill>
                  <a:srgbClr val="000000"/>
                </a:solidFill>
                <a:latin typeface="Georgia"/>
                <a:ea typeface="Georgia"/>
                <a:cs typeface="Georgia"/>
                <a:sym typeface="Georgia"/>
                <a:rtl val="0"/>
              </a:rPr>
              <a:t>/</a:t>
            </a:r>
            <a:r>
              <a:rPr strike="noStrike" u="none" b="0" cap="none" baseline="0" sz="1400" lang="en" i="0">
                <a:solidFill>
                  <a:srgbClr val="000000"/>
                </a:solidFill>
                <a:latin typeface="Verdana"/>
                <a:ea typeface="Verdana"/>
                <a:cs typeface="Verdana"/>
                <a:sym typeface="Verdana"/>
                <a:rtl val="0"/>
              </a:rPr>
              <a:t>else</a:t>
            </a:r>
            <a:r>
              <a:rPr strike="noStrike" u="none" b="0" cap="none" baseline="0" sz="1500" lang="en" i="0">
                <a:solidFill>
                  <a:srgbClr val="000000"/>
                </a:solidFill>
                <a:latin typeface="Georgia"/>
                <a:ea typeface="Georgia"/>
                <a:cs typeface="Georgia"/>
                <a:sym typeface="Georgia"/>
                <a:rtl val="0"/>
              </a:rPr>
              <a:t> pairs can be “chained” together. Here’s an example:</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num = Number(prompt(</a:t>
            </a:r>
            <a:r>
              <a:rPr strike="noStrike" u="none" b="0" cap="none" baseline="0" sz="1400" lang="en" i="0">
                <a:solidFill>
                  <a:srgbClr val="770000"/>
                </a:solidFill>
                <a:latin typeface="Verdana"/>
                <a:ea typeface="Verdana"/>
                <a:cs typeface="Verdana"/>
                <a:sym typeface="Verdana"/>
                <a:rtl val="0"/>
              </a:rPr>
              <a:t>"Pick a number"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"0"</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(num &lt; </a:t>
            </a:r>
            <a:r>
              <a:rPr strike="noStrike" u="none" b="0" cap="none" baseline="0" sz="1400" lang="en" i="0">
                <a:solidFill>
                  <a:srgbClr val="004422"/>
                </a:solidFill>
                <a:latin typeface="Verdana"/>
                <a:ea typeface="Verdana"/>
                <a:cs typeface="Verdana"/>
                <a:sym typeface="Verdana"/>
                <a:rtl val="0"/>
              </a:rPr>
              <a:t>10</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"Small"</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else</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(num &lt; </a:t>
            </a:r>
            <a:r>
              <a:rPr strike="noStrike" u="none" b="0" cap="none" baseline="0" sz="1400" lang="en" i="0">
                <a:solidFill>
                  <a:srgbClr val="004422"/>
                </a:solidFill>
                <a:latin typeface="Verdana"/>
                <a:ea typeface="Verdana"/>
                <a:cs typeface="Verdana"/>
                <a:sym typeface="Verdana"/>
                <a:rtl val="0"/>
              </a:rPr>
              <a:t>100</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"Medium"</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else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alert(</a:t>
            </a:r>
            <a:r>
              <a:rPr strike="noStrike" u="none" b="0" cap="none" baseline="0" sz="1400" lang="en" i="0">
                <a:solidFill>
                  <a:srgbClr val="770000"/>
                </a:solidFill>
                <a:latin typeface="Verdana"/>
                <a:ea typeface="Verdana"/>
                <a:cs typeface="Verdana"/>
                <a:sym typeface="Verdana"/>
                <a:rtl val="0"/>
              </a:rPr>
              <a:t>"Large"</a:t>
            </a:r>
            <a:r>
              <a:rPr strike="noStrike" u="none" b="0" cap="none" baseline="0" sz="1400" lang="en" i="0">
                <a:solidFill>
                  <a:srgbClr val="000000"/>
                </a:solidFill>
                <a:latin typeface="Verdana"/>
                <a:ea typeface="Verdana"/>
                <a:cs typeface="Verdana"/>
                <a:sym typeface="Verdana"/>
                <a:rtl val="0"/>
              </a:rPr>
              <a:t>);</a:t>
            </a:r>
          </a:p>
          <a:p>
            <a:pPr algn="l" rtl="0" lvl="0" marR="0" indent="0" marL="0">
              <a:lnSpc>
                <a:spcPct val="135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08" name="Shape 108"/>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Assign 2 integers to variables. Write if/then/else statement to output (to console) text if:</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342900" marL="457200">
              <a:lnSpc>
                <a:spcPct val="100000"/>
              </a:lnSpc>
              <a:spcBef>
                <a:spcPts val="0"/>
              </a:spcBef>
              <a:spcAft>
                <a:spcPts val="0"/>
              </a:spcAft>
              <a:buClr>
                <a:schemeClr val="dk1"/>
              </a:buClr>
              <a:buSzPct val="100000"/>
              <a:buFont typeface="Arial"/>
              <a:buChar char="●"/>
            </a:pPr>
            <a:r>
              <a:rPr strike="noStrike" u="none" b="0" cap="none" baseline="0" sz="1800" lang="en" i="0">
                <a:solidFill>
                  <a:schemeClr val="dk1"/>
                </a:solidFill>
                <a:latin typeface="Calibri"/>
                <a:ea typeface="Calibri"/>
                <a:cs typeface="Calibri"/>
                <a:sym typeface="Calibri"/>
                <a:rtl val="0"/>
              </a:rPr>
              <a:t>number is less than x</a:t>
            </a:r>
          </a:p>
          <a:p>
            <a:pPr algn="l" rtl="0" lvl="0" marR="0" indent="-342900" marL="457200">
              <a:lnSpc>
                <a:spcPct val="100000"/>
              </a:lnSpc>
              <a:spcBef>
                <a:spcPts val="0"/>
              </a:spcBef>
              <a:spcAft>
                <a:spcPts val="0"/>
              </a:spcAft>
              <a:buClr>
                <a:schemeClr val="dk1"/>
              </a:buClr>
              <a:buSzPct val="100000"/>
              <a:buFont typeface="Arial"/>
              <a:buChar char="●"/>
            </a:pPr>
            <a:r>
              <a:rPr strike="noStrike" u="none" b="0" cap="none" baseline="0" sz="1800" lang="en" i="0">
                <a:solidFill>
                  <a:schemeClr val="dk1"/>
                </a:solidFill>
                <a:latin typeface="Calibri"/>
                <a:ea typeface="Calibri"/>
                <a:cs typeface="Calibri"/>
                <a:sym typeface="Calibri"/>
                <a:rtl val="0"/>
              </a:rPr>
              <a:t>number is greater than x</a:t>
            </a:r>
          </a:p>
          <a:p>
            <a:pPr algn="l" rtl="0" lvl="0" marR="0" indent="-342900" marL="457200">
              <a:lnSpc>
                <a:spcPct val="100000"/>
              </a:lnSpc>
              <a:spcBef>
                <a:spcPts val="0"/>
              </a:spcBef>
              <a:spcAft>
                <a:spcPts val="0"/>
              </a:spcAft>
              <a:buClr>
                <a:schemeClr val="dk1"/>
              </a:buClr>
              <a:buSzPct val="100000"/>
              <a:buFont typeface="Arial"/>
              <a:buChar char="●"/>
            </a:pPr>
            <a:r>
              <a:rPr strike="noStrike" u="none" b="0" cap="none" baseline="0" sz="1800" lang="en" i="0">
                <a:solidFill>
                  <a:schemeClr val="dk1"/>
                </a:solidFill>
                <a:latin typeface="Calibri"/>
                <a:ea typeface="Calibri"/>
                <a:cs typeface="Calibri"/>
                <a:sym typeface="Calibri"/>
                <a:rtl val="0"/>
              </a:rPr>
              <a:t>number is = to x</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Change the value of the variables in order to see your results change.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while… loop</a:t>
            </a:r>
          </a:p>
        </p:txBody>
      </p:sp>
      <p:sp>
        <p:nvSpPr>
          <p:cNvPr id="114" name="Shape 11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number = </a:t>
            </a:r>
            <a:r>
              <a:rPr strike="noStrike" u="none" b="0" cap="none" baseline="0" sz="1400" lang="en" i="0">
                <a:solidFill>
                  <a:srgbClr val="004422"/>
                </a:solidFill>
                <a:latin typeface="Verdana"/>
                <a:ea typeface="Verdana"/>
                <a:cs typeface="Verdana"/>
                <a:sym typeface="Verdana"/>
                <a:rtl val="0"/>
              </a:rPr>
              <a:t>0</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550066"/>
                </a:solidFill>
                <a:latin typeface="Verdana"/>
                <a:ea typeface="Verdana"/>
                <a:cs typeface="Verdana"/>
                <a:sym typeface="Verdana"/>
                <a:rtl val="0"/>
              </a:rPr>
              <a:t>while</a:t>
            </a:r>
            <a:r>
              <a:rPr strike="noStrike" u="none" b="0" cap="none" baseline="0" sz="1400" lang="en" i="0">
                <a:solidFill>
                  <a:srgbClr val="000000"/>
                </a:solidFill>
                <a:latin typeface="Verdana"/>
                <a:ea typeface="Verdana"/>
                <a:cs typeface="Verdana"/>
                <a:sym typeface="Verdana"/>
                <a:rtl val="0"/>
              </a:rPr>
              <a:t> (number &lt;= </a:t>
            </a:r>
            <a:r>
              <a:rPr strike="noStrike" u="none" b="0" cap="none" baseline="0" sz="1400" lang="en" i="0">
                <a:solidFill>
                  <a:srgbClr val="004422"/>
                </a:solidFill>
                <a:latin typeface="Verdana"/>
                <a:ea typeface="Verdana"/>
                <a:cs typeface="Verdana"/>
                <a:sym typeface="Verdana"/>
                <a:rtl val="0"/>
              </a:rPr>
              <a:t>12</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console.log(number);</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number = number + </a:t>
            </a:r>
            <a:r>
              <a:rPr strike="noStrike" u="none" b="0" cap="none" baseline="0" sz="1400" lang="en" i="0">
                <a:solidFill>
                  <a:srgbClr val="004422"/>
                </a:solidFill>
                <a:latin typeface="Verdana"/>
                <a:ea typeface="Verdana"/>
                <a:cs typeface="Verdana"/>
                <a:sym typeface="Verdana"/>
                <a:rtl val="0"/>
              </a:rPr>
              <a:t>2</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p>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A statement starting with the keyword while creates a loop. The word </a:t>
            </a:r>
            <a:r>
              <a:rPr strike="noStrike" u="sng" b="1" cap="none" baseline="0" sz="1800" lang="en" i="0">
                <a:solidFill>
                  <a:srgbClr val="000000"/>
                </a:solidFill>
                <a:latin typeface="Calibri"/>
                <a:ea typeface="Calibri"/>
                <a:cs typeface="Calibri"/>
                <a:sym typeface="Calibri"/>
                <a:rtl val="0"/>
              </a:rPr>
              <a:t>while</a:t>
            </a:r>
            <a:r>
              <a:rPr strike="noStrike" u="none" b="0" cap="none" baseline="0" sz="1800" lang="en" i="0">
                <a:solidFill>
                  <a:srgbClr val="000000"/>
                </a:solidFill>
                <a:latin typeface="Calibri"/>
                <a:ea typeface="Calibri"/>
                <a:cs typeface="Calibri"/>
                <a:sym typeface="Calibri"/>
                <a:rtl val="0"/>
              </a:rPr>
              <a:t> is followed by an expression in parentheses and then a statement, much likeif. The loop executes that statement as long as the expression produces a value that is true when converted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to Boolean type.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20" name="Shape 12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A paint brush costs $3. Display the price for paint brushes up to 100 paint brushes in increments of 10, starting with quantity of 0. Use a “while” loop.</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for … loop</a:t>
            </a:r>
          </a:p>
        </p:txBody>
      </p:sp>
      <p:sp>
        <p:nvSpPr>
          <p:cNvPr id="126" name="Shape 12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for</a:t>
            </a:r>
            <a:r>
              <a:rPr strike="noStrike" u="none" b="0" cap="none" baseline="0" sz="1400" lang="en" i="0">
                <a:solidFill>
                  <a:srgbClr val="000000"/>
                </a:solidFill>
                <a:latin typeface="Verdana"/>
                <a:ea typeface="Verdana"/>
                <a:cs typeface="Verdana"/>
                <a:sym typeface="Verdana"/>
                <a:rtl val="0"/>
              </a:rPr>
              <a:t> (number = </a:t>
            </a:r>
            <a:r>
              <a:rPr strike="noStrike" u="none" b="0" cap="none" baseline="0" sz="1400" lang="en" i="0">
                <a:solidFill>
                  <a:srgbClr val="004422"/>
                </a:solidFill>
                <a:latin typeface="Verdana"/>
                <a:ea typeface="Verdana"/>
                <a:cs typeface="Verdana"/>
                <a:sym typeface="Verdana"/>
                <a:rtl val="0"/>
              </a:rPr>
              <a:t>0</a:t>
            </a:r>
            <a:r>
              <a:rPr strike="noStrike" u="none" b="0" cap="none" baseline="0" sz="1400" lang="en" i="0">
                <a:solidFill>
                  <a:srgbClr val="000000"/>
                </a:solidFill>
                <a:latin typeface="Verdana"/>
                <a:ea typeface="Verdana"/>
                <a:cs typeface="Verdana"/>
                <a:sym typeface="Verdana"/>
                <a:rtl val="0"/>
              </a:rPr>
              <a:t>; number &lt;= </a:t>
            </a:r>
            <a:r>
              <a:rPr strike="noStrike" u="none" b="0" cap="none" baseline="0" sz="1400" lang="en" i="0">
                <a:solidFill>
                  <a:srgbClr val="004422"/>
                </a:solidFill>
                <a:latin typeface="Verdana"/>
                <a:ea typeface="Verdana"/>
                <a:cs typeface="Verdana"/>
                <a:sym typeface="Verdana"/>
                <a:rtl val="0"/>
              </a:rPr>
              <a:t>12</a:t>
            </a:r>
            <a:r>
              <a:rPr strike="noStrike" u="none" b="0" cap="none" baseline="0" sz="1400" lang="en" i="0">
                <a:solidFill>
                  <a:srgbClr val="000000"/>
                </a:solidFill>
                <a:latin typeface="Verdana"/>
                <a:ea typeface="Verdana"/>
                <a:cs typeface="Verdana"/>
                <a:sym typeface="Verdana"/>
                <a:rtl val="0"/>
              </a:rPr>
              <a:t>; number = number + </a:t>
            </a:r>
            <a:r>
              <a:rPr strike="noStrike" u="none" b="0" cap="none" baseline="0" sz="1400" lang="en" i="0">
                <a:solidFill>
                  <a:srgbClr val="004422"/>
                </a:solidFill>
                <a:latin typeface="Verdana"/>
                <a:ea typeface="Verdana"/>
                <a:cs typeface="Verdana"/>
                <a:sym typeface="Verdana"/>
                <a:rtl val="0"/>
              </a:rPr>
              <a:t>2</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console.log(number);</a:t>
            </a: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This program is exactly equivalent to the </a:t>
            </a:r>
            <a:r>
              <a:rPr strike="noStrike" u="sng" b="0" cap="none" baseline="0" sz="1800" lang="en" i="0">
                <a:solidFill>
                  <a:schemeClr val="hlink"/>
                </a:solidFill>
                <a:latin typeface="Calibri"/>
                <a:ea typeface="Calibri"/>
                <a:cs typeface="Calibri"/>
                <a:sym typeface="Calibri"/>
                <a:hlinkClick r:id="rId3"/>
                <a:rtl val="0"/>
              </a:rPr>
              <a:t>earlier</a:t>
            </a:r>
            <a:r>
              <a:rPr strike="noStrike" u="none" b="0" cap="none" baseline="0" sz="1800" lang="en" i="0">
                <a:solidFill>
                  <a:srgbClr val="000000"/>
                </a:solidFill>
                <a:latin typeface="Calibri"/>
                <a:ea typeface="Calibri"/>
                <a:cs typeface="Calibri"/>
                <a:sym typeface="Calibri"/>
                <a:rtl val="0"/>
              </a:rPr>
              <a:t> even-number-printing example. The </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only change is that all the statements that are related to the “state” of the loop are now grouped together. The parentheses after a for keyword must contain two semicolons. </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part before the first semicolon </a:t>
            </a:r>
            <a:r>
              <a:rPr strike="noStrike" u="none" b="0" cap="none" baseline="0" sz="1800" lang="en" i="1">
                <a:solidFill>
                  <a:srgbClr val="000000"/>
                </a:solidFill>
                <a:latin typeface="Calibri"/>
                <a:ea typeface="Calibri"/>
                <a:cs typeface="Calibri"/>
                <a:sym typeface="Calibri"/>
                <a:rtl val="0"/>
              </a:rPr>
              <a:t>initializes</a:t>
            </a:r>
            <a:r>
              <a:rPr strike="noStrike" u="none" b="0" cap="none" baseline="0" sz="1800" lang="en" i="0">
                <a:solidFill>
                  <a:srgbClr val="000000"/>
                </a:solidFill>
                <a:latin typeface="Calibri"/>
                <a:ea typeface="Calibri"/>
                <a:cs typeface="Calibri"/>
                <a:sym typeface="Calibri"/>
                <a:rtl val="0"/>
              </a:rPr>
              <a:t> the loop, usually by defining a variable. </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second part is the expression that </a:t>
            </a:r>
            <a:r>
              <a:rPr strike="noStrike" u="none" b="0" cap="none" baseline="0" sz="1800" lang="en" i="1">
                <a:solidFill>
                  <a:srgbClr val="000000"/>
                </a:solidFill>
                <a:latin typeface="Calibri"/>
                <a:ea typeface="Calibri"/>
                <a:cs typeface="Calibri"/>
                <a:sym typeface="Calibri"/>
                <a:rtl val="0"/>
              </a:rPr>
              <a:t>checks</a:t>
            </a:r>
            <a:r>
              <a:rPr strike="noStrike" u="none" b="0" cap="none" baseline="0" sz="1800" lang="en" i="0">
                <a:solidFill>
                  <a:srgbClr val="000000"/>
                </a:solidFill>
                <a:latin typeface="Calibri"/>
                <a:ea typeface="Calibri"/>
                <a:cs typeface="Calibri"/>
                <a:sym typeface="Calibri"/>
                <a:rtl val="0"/>
              </a:rPr>
              <a:t> whether the loop must continue. The </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final part </a:t>
            </a:r>
            <a:r>
              <a:rPr strike="noStrike" u="none" b="0" cap="none" baseline="0" sz="1800" lang="en" i="1">
                <a:solidFill>
                  <a:srgbClr val="000000"/>
                </a:solidFill>
                <a:latin typeface="Calibri"/>
                <a:ea typeface="Calibri"/>
                <a:cs typeface="Calibri"/>
                <a:sym typeface="Calibri"/>
                <a:rtl val="0"/>
              </a:rPr>
              <a:t>updates</a:t>
            </a:r>
            <a:r>
              <a:rPr strike="noStrike" u="none" b="0" cap="none" baseline="0" sz="1800" lang="en" i="0">
                <a:solidFill>
                  <a:srgbClr val="000000"/>
                </a:solidFill>
                <a:latin typeface="Calibri"/>
                <a:ea typeface="Calibri"/>
                <a:cs typeface="Calibri"/>
                <a:sym typeface="Calibri"/>
                <a:rtl val="0"/>
              </a:rPr>
              <a:t> the state of the loop after every iteration. In most cases, this is 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horter and clearer than a while construct.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32" name="Shape 13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Using a “for loop”, display a list of numbers using the range 1 through 20. Format in HTML and be sure to use a &lt;br&gt; after each displayed number.</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Things you will need to do/understand:</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How to write a for loop</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Concatenate text using +</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rgbClr val="000000"/>
                </a:solidFill>
                <a:latin typeface="Calibri"/>
                <a:ea typeface="Calibri"/>
                <a:cs typeface="Calibri"/>
                <a:sym typeface="Calibri"/>
                <a:rtl val="0"/>
              </a:rPr>
              <a:t>Use document.write();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switch … case</a:t>
            </a:r>
          </a:p>
        </p:txBody>
      </p:sp>
      <p:sp>
        <p:nvSpPr>
          <p:cNvPr id="138" name="Shape 138"/>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Consolas"/>
              <a:buNone/>
            </a:pPr>
            <a:r>
              <a:rPr strike="noStrike" u="none" b="0" cap="none" baseline="0" sz="1400" lang="en" i="0">
                <a:solidFill>
                  <a:srgbClr val="550066"/>
                </a:solidFill>
                <a:latin typeface="Consolas"/>
                <a:ea typeface="Consolas"/>
                <a:cs typeface="Consolas"/>
                <a:sym typeface="Consolas"/>
                <a:rtl val="0"/>
              </a:rPr>
              <a:t>switch</a:t>
            </a:r>
            <a:r>
              <a:rPr strike="noStrike" u="none" b="0" cap="none" baseline="0" sz="1400" lang="en" i="0">
                <a:solidFill>
                  <a:srgbClr val="000000"/>
                </a:solidFill>
                <a:latin typeface="Consolas"/>
                <a:ea typeface="Consolas"/>
                <a:cs typeface="Consolas"/>
                <a:sym typeface="Consolas"/>
                <a:rtl val="0"/>
              </a:rPr>
              <a:t> (prompt(</a:t>
            </a:r>
            <a:r>
              <a:rPr strike="noStrike" u="none" b="0" cap="none" baseline="0" sz="1400" lang="en" i="0">
                <a:solidFill>
                  <a:srgbClr val="770000"/>
                </a:solidFill>
                <a:latin typeface="Consolas"/>
                <a:ea typeface="Consolas"/>
                <a:cs typeface="Consolas"/>
                <a:sym typeface="Consolas"/>
                <a:rtl val="0"/>
              </a:rPr>
              <a:t>"What is the weather like?"</a:t>
            </a:r>
            <a:r>
              <a:rPr strike="noStrike" u="none" b="0" cap="none" baseline="0" sz="1400" lang="en" i="0">
                <a:solidFill>
                  <a:srgbClr val="000000"/>
                </a:solidFill>
                <a:latin typeface="Consolas"/>
                <a:ea typeface="Consolas"/>
                <a:cs typeface="Consolas"/>
                <a:sym typeface="Consolas"/>
                <a:rtl val="0"/>
              </a:rPr>
              <a:t>)) {</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case</a:t>
            </a: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770000"/>
                </a:solidFill>
                <a:latin typeface="Consolas"/>
                <a:ea typeface="Consolas"/>
                <a:cs typeface="Consolas"/>
                <a:sym typeface="Consolas"/>
                <a:rtl val="0"/>
              </a:rPr>
              <a:t>"rainy"</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console.log(</a:t>
            </a:r>
            <a:r>
              <a:rPr strike="noStrike" u="none" b="0" cap="none" baseline="0" sz="1400" lang="en" i="0">
                <a:solidFill>
                  <a:srgbClr val="770000"/>
                </a:solidFill>
                <a:latin typeface="Consolas"/>
                <a:ea typeface="Consolas"/>
                <a:cs typeface="Consolas"/>
                <a:sym typeface="Consolas"/>
                <a:rtl val="0"/>
              </a:rPr>
              <a:t>"Remember to bring an umbrella."</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break</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case</a:t>
            </a: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770000"/>
                </a:solidFill>
                <a:latin typeface="Consolas"/>
                <a:ea typeface="Consolas"/>
                <a:cs typeface="Consolas"/>
                <a:sym typeface="Consolas"/>
                <a:rtl val="0"/>
              </a:rPr>
              <a:t>"sunny"</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console.log(</a:t>
            </a:r>
            <a:r>
              <a:rPr strike="noStrike" u="none" b="0" cap="none" baseline="0" sz="1400" lang="en" i="0">
                <a:solidFill>
                  <a:srgbClr val="770000"/>
                </a:solidFill>
                <a:latin typeface="Consolas"/>
                <a:ea typeface="Consolas"/>
                <a:cs typeface="Consolas"/>
                <a:sym typeface="Consolas"/>
                <a:rtl val="0"/>
              </a:rPr>
              <a:t>"Dress lightly."</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case</a:t>
            </a: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770000"/>
                </a:solidFill>
                <a:latin typeface="Consolas"/>
                <a:ea typeface="Consolas"/>
                <a:cs typeface="Consolas"/>
                <a:sym typeface="Consolas"/>
                <a:rtl val="0"/>
              </a:rPr>
              <a:t>"cloudy"</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console.log(</a:t>
            </a:r>
            <a:r>
              <a:rPr strike="noStrike" u="none" b="0" cap="none" baseline="0" sz="1400" lang="en" i="0">
                <a:solidFill>
                  <a:srgbClr val="770000"/>
                </a:solidFill>
                <a:latin typeface="Consolas"/>
                <a:ea typeface="Consolas"/>
                <a:cs typeface="Consolas"/>
                <a:sym typeface="Consolas"/>
                <a:rtl val="0"/>
              </a:rPr>
              <a:t>"Go outside."</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break</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default</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console.log(</a:t>
            </a:r>
            <a:r>
              <a:rPr strike="noStrike" u="none" b="0" cap="none" baseline="0" sz="1400" lang="en" i="0">
                <a:solidFill>
                  <a:srgbClr val="770000"/>
                </a:solidFill>
                <a:latin typeface="Consolas"/>
                <a:ea typeface="Consolas"/>
                <a:cs typeface="Consolas"/>
                <a:sym typeface="Consolas"/>
                <a:rtl val="0"/>
              </a:rPr>
              <a:t>"Unknown weather type!"</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550066"/>
                </a:solidFill>
                <a:latin typeface="Consolas"/>
                <a:ea typeface="Consolas"/>
                <a:cs typeface="Consolas"/>
                <a:sym typeface="Consolas"/>
                <a:rtl val="0"/>
              </a:rPr>
              <a:t>break</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a:t>
            </a:r>
          </a:p>
          <a:p>
            <a:pPr algn="l"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Arrays</a:t>
            </a:r>
          </a:p>
        </p:txBody>
      </p:sp>
      <p:sp>
        <p:nvSpPr>
          <p:cNvPr id="144" name="Shape 14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JavaScript provides a data type specifically for storing sequences of values. It is called an </a:t>
            </a:r>
            <a:r>
              <a:rPr strike="noStrike" u="none" b="0" cap="none" baseline="0" sz="1800" lang="en" i="1">
                <a:solidFill>
                  <a:srgbClr val="000000"/>
                </a:solidFill>
                <a:latin typeface="Calibri"/>
                <a:ea typeface="Calibri"/>
                <a:cs typeface="Calibri"/>
                <a:sym typeface="Calibri"/>
                <a:rtl val="0"/>
              </a:rPr>
              <a:t>array</a:t>
            </a:r>
            <a:r>
              <a:rPr strike="noStrike" u="none" b="0" cap="none" baseline="0" sz="1800" lang="en" i="0">
                <a:solidFill>
                  <a:srgbClr val="000000"/>
                </a:solidFill>
                <a:latin typeface="Calibri"/>
                <a:ea typeface="Calibri"/>
                <a:cs typeface="Calibri"/>
                <a:sym typeface="Calibri"/>
                <a:rtl val="0"/>
              </a:rPr>
              <a:t> and is written as a list of values between square brackets, separated by commas.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var listOfNumbers = [2, 3, 5, 7, 11];</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Reference by index:</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console.log(listOfNumbers[1]);</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Array method:</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console.log(listOfNumbers.length);</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Functions</a:t>
            </a:r>
          </a:p>
        </p:txBody>
      </p:sp>
      <p:sp>
        <p:nvSpPr>
          <p:cNvPr id="41" name="Shape 4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onsolas"/>
              <a:buNone/>
            </a:pPr>
            <a:r>
              <a:rPr strike="noStrike" u="none" b="0" cap="none" baseline="0" sz="1100" lang="en" i="0">
                <a:solidFill>
                  <a:srgbClr val="A52A2A"/>
                </a:solidFill>
                <a:latin typeface="Consolas"/>
                <a:ea typeface="Consolas"/>
                <a:cs typeface="Consolas"/>
                <a:sym typeface="Consolas"/>
                <a:rtl val="0"/>
              </a:rPr>
              <a:t>var</a:t>
            </a:r>
            <a:r>
              <a:rPr strike="noStrike" u="none" b="0" cap="none" baseline="0" sz="1100" lang="en" i="0">
                <a:solidFill>
                  <a:srgbClr val="000000"/>
                </a:solidFill>
                <a:latin typeface="Consolas"/>
                <a:ea typeface="Consolas"/>
                <a:cs typeface="Consolas"/>
                <a:sym typeface="Consolas"/>
                <a:rtl val="0"/>
              </a:rPr>
              <a:t> x = multiplyNumbers(</a:t>
            </a:r>
            <a:r>
              <a:rPr strike="noStrike" u="none" b="0" cap="none" baseline="0" sz="1100" lang="en" i="0">
                <a:solidFill>
                  <a:srgbClr val="0000CD"/>
                </a:solidFill>
                <a:latin typeface="Consolas"/>
                <a:ea typeface="Consolas"/>
                <a:cs typeface="Consolas"/>
                <a:sym typeface="Consolas"/>
                <a:rtl val="0"/>
              </a:rPr>
              <a:t>4</a:t>
            </a:r>
            <a:r>
              <a:rPr strike="noStrike" u="none" b="0" cap="none" baseline="0" sz="1100" lang="en" i="0">
                <a:solidFill>
                  <a:srgbClr val="000000"/>
                </a:solidFill>
                <a:latin typeface="Consolas"/>
                <a:ea typeface="Consolas"/>
                <a:cs typeface="Consolas"/>
                <a:sym typeface="Consolas"/>
                <a:rtl val="0"/>
              </a:rPr>
              <a:t>, </a:t>
            </a:r>
            <a:r>
              <a:rPr strike="noStrike" u="none" b="0" cap="none" baseline="0" sz="1100" lang="en" i="0">
                <a:solidFill>
                  <a:srgbClr val="0000CD"/>
                </a:solidFill>
                <a:latin typeface="Consolas"/>
                <a:ea typeface="Consolas"/>
                <a:cs typeface="Consolas"/>
                <a:sym typeface="Consolas"/>
                <a:rtl val="0"/>
              </a:rPr>
              <a:t>3</a:t>
            </a:r>
            <a:r>
              <a:rPr strike="noStrike" u="none" b="0" cap="none" baseline="0" sz="1100" lang="en" i="0">
                <a:solidFill>
                  <a:srgbClr val="000000"/>
                </a:solidFill>
                <a:latin typeface="Consolas"/>
                <a:ea typeface="Consolas"/>
                <a:cs typeface="Consolas"/>
                <a:sym typeface="Consolas"/>
                <a:rtl val="0"/>
              </a:rPr>
              <a:t>);        </a:t>
            </a:r>
            <a:r>
              <a:rPr strike="noStrike" u="none" b="0" cap="none" baseline="0" sz="1100" lang="en" i="0">
                <a:solidFill>
                  <a:srgbClr val="008000"/>
                </a:solidFill>
                <a:latin typeface="Consolas"/>
                <a:ea typeface="Consolas"/>
                <a:cs typeface="Consolas"/>
                <a:sym typeface="Consolas"/>
                <a:rtl val="0"/>
              </a:rPr>
              <a:t>// Function is called, return value will end up in x</a:t>
            </a:r>
          </a:p>
          <a:p>
            <a:pPr algn="l" rtl="0" lvl="0" marR="0" indent="0" marL="0">
              <a:lnSpc>
                <a:spcPct val="100000"/>
              </a:lnSpc>
              <a:spcBef>
                <a:spcPts val="0"/>
              </a:spcBef>
              <a:spcAft>
                <a:spcPts val="0"/>
              </a:spcAft>
              <a:buClr>
                <a:schemeClr val="dk1"/>
              </a:buClr>
              <a:buFont typeface="Arial"/>
              <a:buNone/>
            </a:pPr>
            <a:r>
              <a:t/>
            </a:r>
            <a:endParaRPr strike="noStrike" u="none" b="0" cap="none" baseline="0" sz="1100" i="0">
              <a:solidFill>
                <a:srgbClr val="008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100" lang="en" i="0">
                <a:solidFill>
                  <a:srgbClr val="A52A2A"/>
                </a:solidFill>
                <a:latin typeface="Consolas"/>
                <a:ea typeface="Consolas"/>
                <a:cs typeface="Consolas"/>
                <a:sym typeface="Consolas"/>
                <a:rtl val="0"/>
              </a:rPr>
              <a:t>function</a:t>
            </a:r>
            <a:r>
              <a:rPr strike="noStrike" u="none" b="0" cap="none" baseline="0" sz="1100" lang="en" i="0">
                <a:solidFill>
                  <a:srgbClr val="000000"/>
                </a:solidFill>
                <a:latin typeface="Consolas"/>
                <a:ea typeface="Consolas"/>
                <a:cs typeface="Consolas"/>
                <a:sym typeface="Consolas"/>
                <a:rtl val="0"/>
              </a:rPr>
              <a:t> multiplyNumbers(a, b) {</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100" lang="en" i="0">
                <a:solidFill>
                  <a:srgbClr val="000000"/>
                </a:solidFill>
                <a:latin typeface="Consolas"/>
                <a:ea typeface="Consolas"/>
                <a:cs typeface="Consolas"/>
                <a:sym typeface="Consolas"/>
                <a:rtl val="0"/>
              </a:rPr>
              <a:t>    </a:t>
            </a:r>
            <a:r>
              <a:rPr strike="noStrike" u="none" b="0" cap="none" baseline="0" sz="1100" lang="en" i="0">
                <a:solidFill>
                  <a:srgbClr val="A52A2A"/>
                </a:solidFill>
                <a:latin typeface="Consolas"/>
                <a:ea typeface="Consolas"/>
                <a:cs typeface="Consolas"/>
                <a:sym typeface="Consolas"/>
                <a:rtl val="0"/>
              </a:rPr>
              <a:t>return</a:t>
            </a:r>
            <a:r>
              <a:rPr strike="noStrike" u="none" b="0" cap="none" baseline="0" sz="1100" lang="en" i="0">
                <a:solidFill>
                  <a:srgbClr val="000000"/>
                </a:solidFill>
                <a:latin typeface="Consolas"/>
                <a:ea typeface="Consolas"/>
                <a:cs typeface="Consolas"/>
                <a:sym typeface="Consolas"/>
                <a:rtl val="0"/>
              </a:rPr>
              <a:t> a * b;                </a:t>
            </a:r>
            <a:r>
              <a:rPr strike="noStrike" u="none" b="0" cap="none" baseline="0" sz="1100" lang="en" i="0">
                <a:solidFill>
                  <a:srgbClr val="008000"/>
                </a:solidFill>
                <a:latin typeface="Consolas"/>
                <a:ea typeface="Consolas"/>
                <a:cs typeface="Consolas"/>
                <a:sym typeface="Consolas"/>
                <a:rtl val="0"/>
              </a:rPr>
              <a:t>// Function returns the product of a and b</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100" lang="en" i="0">
                <a:solidFill>
                  <a:srgbClr val="000000"/>
                </a:solidFill>
                <a:latin typeface="Consolas"/>
                <a:ea typeface="Consolas"/>
                <a:cs typeface="Consolas"/>
                <a:sym typeface="Consolas"/>
                <a:rtl val="0"/>
              </a:rPr>
              <a: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	</a:t>
            </a:r>
          </a:p>
        </p:txBody>
      </p:sp>
      <p:sp>
        <p:nvSpPr>
          <p:cNvPr id="150" name="Shape 15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Write a script that will:</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Instantiate a variable</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Assign array to variable</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Contain a function that will accept an argument</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Function should loop through array and build a string w/ HTML that will contain list of a few states, or similar</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Return the string</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Write the string to the browser document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56" name="Shape 15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Write a script that will:</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Instantiate a variable</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Assign a list of integers, 5 items long, each should be an integer between 1 and 20</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Contain a function that will accept an argument</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Function should loop through array and add the values, where value is array item X’s 10</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Return the integer</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Write the string to the browser document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Exercise</a:t>
            </a:r>
          </a:p>
        </p:txBody>
      </p:sp>
      <p:sp>
        <p:nvSpPr>
          <p:cNvPr id="162" name="Shape 16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Set a variable to a string containing your name</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Set a variable to the state you live in</a:t>
            </a:r>
          </a:p>
          <a:p>
            <a:pPr algn="l" rtl="0" lvl="0" marR="0" indent="-342900" marL="457200">
              <a:lnSpc>
                <a:spcPct val="100000"/>
              </a:lnSpc>
              <a:spcBef>
                <a:spcPts val="0"/>
              </a:spcBef>
              <a:spcAft>
                <a:spcPts val="0"/>
              </a:spcAft>
              <a:buClr>
                <a:schemeClr val="dk1"/>
              </a:buClr>
              <a:buSzPct val="100000"/>
              <a:buFont typeface="Calibri"/>
              <a:buAutoNum type="arabicParenR"/>
            </a:pPr>
            <a:r>
              <a:rPr strike="noStrike" u="none" b="0" cap="none" baseline="0" sz="1800" lang="en" i="0">
                <a:solidFill>
                  <a:schemeClr val="dk1"/>
                </a:solidFill>
                <a:latin typeface="Calibri"/>
                <a:ea typeface="Calibri"/>
                <a:cs typeface="Calibri"/>
                <a:sym typeface="Calibri"/>
                <a:rtl val="0"/>
              </a:rPr>
              <a:t>Write two functions. </a:t>
            </a:r>
          </a:p>
          <a:p>
            <a:pPr algn="l" rtl="0" lvl="1" marR="0" indent="-342900" marL="914400">
              <a:lnSpc>
                <a:spcPct val="100000"/>
              </a:lnSpc>
              <a:spcBef>
                <a:spcPts val="0"/>
              </a:spcBef>
              <a:spcAft>
                <a:spcPts val="0"/>
              </a:spcAft>
              <a:buClr>
                <a:schemeClr val="dk1"/>
              </a:buClr>
              <a:buSzPct val="100000"/>
              <a:buFont typeface="Calibri"/>
              <a:buAutoNum type="alphaLcParenR"/>
            </a:pPr>
            <a:r>
              <a:rPr strike="noStrike" u="none" b="0" cap="none" baseline="0" sz="1800" lang="en" i="0">
                <a:solidFill>
                  <a:schemeClr val="dk1"/>
                </a:solidFill>
                <a:latin typeface="Calibri"/>
                <a:ea typeface="Calibri"/>
                <a:cs typeface="Calibri"/>
                <a:sym typeface="Calibri"/>
                <a:rtl val="0"/>
              </a:rPr>
              <a:t>Result 1: “FirstName LastName is a student at UArts.”</a:t>
            </a:r>
          </a:p>
          <a:p>
            <a:pPr algn="l" rtl="0" lvl="1" marR="0" indent="-342900" marL="914400">
              <a:lnSpc>
                <a:spcPct val="100000"/>
              </a:lnSpc>
              <a:spcBef>
                <a:spcPts val="0"/>
              </a:spcBef>
              <a:spcAft>
                <a:spcPts val="0"/>
              </a:spcAft>
              <a:buClr>
                <a:schemeClr val="dk1"/>
              </a:buClr>
              <a:buSzPct val="100000"/>
              <a:buFont typeface="Calibri"/>
              <a:buAutoNum type="alphaLcParenR"/>
            </a:pPr>
            <a:r>
              <a:rPr strike="noStrike" u="none" b="0" cap="none" baseline="0" sz="1800" lang="en" i="0">
                <a:solidFill>
                  <a:schemeClr val="dk1"/>
                </a:solidFill>
                <a:latin typeface="Calibri"/>
                <a:ea typeface="Calibri"/>
                <a:cs typeface="Calibri"/>
                <a:sym typeface="Calibri"/>
                <a:rtl val="0"/>
              </a:rPr>
              <a:t>Result 2: “FirstName LastName lives in the state of Pennsylvania”</a:t>
            </a:r>
          </a:p>
          <a:p>
            <a:pPr algn="l" rtl="0" lvl="0" marR="0" indent="-342900" marL="457200">
              <a:lnSpc>
                <a:spcPct val="100000"/>
              </a:lnSpc>
              <a:spcBef>
                <a:spcPts val="0"/>
              </a:spcBef>
              <a:spcAft>
                <a:spcPts val="0"/>
              </a:spcAft>
              <a:buClr>
                <a:schemeClr val="dk1"/>
              </a:buClr>
              <a:buSzPct val="100000"/>
              <a:buFont typeface="Calibri"/>
              <a:buAutoNum startAt="4" type="arabicPeriod"/>
            </a:pPr>
            <a:r>
              <a:rPr strike="noStrike" u="none" b="0" cap="none" baseline="0" sz="1800" lang="en" i="0">
                <a:solidFill>
                  <a:schemeClr val="dk1"/>
                </a:solidFill>
                <a:latin typeface="Calibri"/>
                <a:ea typeface="Calibri"/>
                <a:cs typeface="Calibri"/>
                <a:sym typeface="Calibri"/>
                <a:rtl val="0"/>
              </a:rPr>
              <a:t>Write a third function that calls the first and second and concatenates the return values of function 1 and 2.</a:t>
            </a:r>
          </a:p>
          <a:p>
            <a:pPr algn="l" rtl="0" lvl="0" marR="0" indent="-342900" marL="457200">
              <a:lnSpc>
                <a:spcPct val="100000"/>
              </a:lnSpc>
              <a:spcBef>
                <a:spcPts val="0"/>
              </a:spcBef>
              <a:spcAft>
                <a:spcPts val="0"/>
              </a:spcAft>
              <a:buClr>
                <a:schemeClr val="dk1"/>
              </a:buClr>
              <a:buSzPct val="100000"/>
              <a:buFont typeface="Calibri"/>
              <a:buAutoNum startAt="4" type="arabicPeriod"/>
            </a:pPr>
            <a:r>
              <a:rPr strike="noStrike" u="none" b="0" cap="none" baseline="0" sz="1800" lang="en" i="0">
                <a:solidFill>
                  <a:schemeClr val="dk1"/>
                </a:solidFill>
                <a:latin typeface="Calibri"/>
                <a:ea typeface="Calibri"/>
                <a:cs typeface="Calibri"/>
                <a:sym typeface="Calibri"/>
                <a:rtl val="0"/>
              </a:rPr>
              <a:t>Call function three, pass it 3 arguments, which are passed to function 1 and 2.</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Classes, Objects &amp; Methods</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Class - the definition of an object.</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Object - Instance of a class. A container for properties and methods.</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Property - A building block of an object. </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Method - A definition of an action that can be undertaken.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Examples	</a:t>
            </a:r>
          </a:p>
        </p:txBody>
      </p:sp>
      <p:sp>
        <p:nvSpPr>
          <p:cNvPr id="53" name="Shape 5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A “car” is an “object”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“color” is a property</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“go” is a method</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car.color = “red”;</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car.go();</a:t>
            </a:r>
          </a:p>
          <a:p>
            <a:pPr algn="l" rtl="0" lvl="0" marR="0" indent="0" marL="0">
              <a:lnSpc>
                <a:spcPct val="100000"/>
              </a:lnSpc>
              <a:spcBef>
                <a:spcPts val="0"/>
              </a:spcBef>
              <a:spcAft>
                <a:spcPts val="0"/>
              </a:spcAft>
              <a:buClr>
                <a:schemeClr val="dk1"/>
              </a:buClr>
              <a:buSzPct val="25000"/>
              <a:buFont typeface="Consolas"/>
              <a:buNone/>
            </a:pPr>
            <a:r>
              <a:rPr strike="noStrike" u="none" b="0" cap="none" baseline="0" sz="1800" lang="en" i="0">
                <a:solidFill>
                  <a:schemeClr val="dk1"/>
                </a:solidFill>
                <a:latin typeface="Consolas"/>
                <a:ea typeface="Consolas"/>
                <a:cs typeface="Consolas"/>
                <a:sym typeface="Consolas"/>
                <a:rtl val="0"/>
              </a:rPr>
              <a:t>car.go(“fast”);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Objects, Methods &amp; Review</a:t>
            </a:r>
          </a:p>
        </p:txBody>
      </p:sp>
      <p:sp>
        <p:nvSpPr>
          <p:cNvPr id="59" name="Shape 5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&lt;html&gt;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&lt;body&gt;</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&lt;script&gt;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document.write("Hello World!");</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&lt;/script&gt;</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&lt;/body&gt;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&lt;/html&gt;</a:t>
            </a:r>
          </a:p>
          <a:p>
            <a:pPr algn="l" rtl="0" lvl="0" marR="0" indent="0" marL="0">
              <a:lnSpc>
                <a:spcPct val="100000"/>
              </a:lnSpc>
              <a:spcBef>
                <a:spcPts val="0"/>
              </a:spcBef>
              <a:spcAft>
                <a:spcPts val="0"/>
              </a:spcAft>
              <a:buClr>
                <a:schemeClr val="dk1"/>
              </a:buClr>
              <a:buFont typeface="Arial"/>
              <a:buNone/>
            </a:pPr>
            <a:r>
              <a:t/>
            </a:r>
            <a:endParaRPr strike="noStrike" u="none" b="0" cap="none" baseline="0" sz="1100" i="0">
              <a:solidFill>
                <a:srgbClr val="000000"/>
              </a:solidFill>
              <a:latin typeface="Consolas"/>
              <a:ea typeface="Consolas"/>
              <a:cs typeface="Consolas"/>
              <a:sym typeface="Consolas"/>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Flow Control</a:t>
            </a:r>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500" lang="en" i="0">
                <a:solidFill>
                  <a:srgbClr val="000000"/>
                </a:solidFill>
                <a:latin typeface="Calibri"/>
                <a:ea typeface="Calibri"/>
                <a:cs typeface="Calibri"/>
                <a:sym typeface="Calibri"/>
                <a:rtl val="0"/>
              </a:rPr>
              <a:t>When your program contains more than one statement, the statements are executed,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500" lang="en" i="0">
                <a:solidFill>
                  <a:srgbClr val="000000"/>
                </a:solidFill>
                <a:latin typeface="Calibri"/>
                <a:ea typeface="Calibri"/>
                <a:cs typeface="Calibri"/>
                <a:sym typeface="Calibri"/>
                <a:rtl val="0"/>
              </a:rPr>
              <a:t>predictably, from top to bottom. As a basic example, this program has two statements.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500" lang="en" i="0">
                <a:solidFill>
                  <a:srgbClr val="000000"/>
                </a:solidFill>
                <a:latin typeface="Calibri"/>
                <a:ea typeface="Calibri"/>
                <a:cs typeface="Calibri"/>
                <a:sym typeface="Calibri"/>
                <a:rtl val="0"/>
              </a:rPr>
              <a:t>The first one asks the user for a number, and the second, which is executed afterward,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500" lang="en" i="0">
                <a:solidFill>
                  <a:srgbClr val="000000"/>
                </a:solidFill>
                <a:latin typeface="Calibri"/>
                <a:ea typeface="Calibri"/>
                <a:cs typeface="Calibri"/>
                <a:sym typeface="Calibri"/>
                <a:rtl val="0"/>
              </a:rPr>
              <a:t>shows the square of that number.</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theNumber = Number(prompt(</a:t>
            </a:r>
            <a:r>
              <a:rPr strike="noStrike" u="none" b="0" cap="none" baseline="0" sz="1400" lang="en" i="0">
                <a:solidFill>
                  <a:srgbClr val="770000"/>
                </a:solidFill>
                <a:latin typeface="Verdana"/>
                <a:ea typeface="Verdana"/>
                <a:cs typeface="Verdana"/>
                <a:sym typeface="Verdana"/>
                <a:rtl val="0"/>
              </a:rPr>
              <a:t>"Pick a number"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alert(</a:t>
            </a:r>
            <a:r>
              <a:rPr strike="noStrike" u="none" b="0" cap="none" baseline="0" sz="1400" lang="en" i="0">
                <a:solidFill>
                  <a:srgbClr val="770000"/>
                </a:solidFill>
                <a:latin typeface="Verdana"/>
                <a:ea typeface="Verdana"/>
                <a:cs typeface="Verdana"/>
                <a:sym typeface="Verdana"/>
                <a:rtl val="0"/>
              </a:rPr>
              <a:t>"Your number is the square root of "</a:t>
            </a:r>
            <a:r>
              <a:rPr strike="noStrike" u="none" b="0" cap="none" baseline="0" sz="1400" lang="en" i="0">
                <a:solidFill>
                  <a:srgbClr val="000000"/>
                </a:solidFill>
                <a:latin typeface="Verdana"/>
                <a:ea typeface="Verdana"/>
                <a:cs typeface="Verdana"/>
                <a:sym typeface="Verdana"/>
                <a:rtl val="0"/>
              </a:rPr>
              <a:t> + theNumber * theNumber);</a:t>
            </a:r>
          </a:p>
          <a:p>
            <a:pPr algn="l"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Explanation</a:t>
            </a:r>
          </a:p>
        </p:txBody>
      </p:sp>
      <p:sp>
        <p:nvSpPr>
          <p:cNvPr id="71" name="Shape 7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function Number converts a value to a number. We need that conversion because the result of prompt is a string value, and we want a number. There are similar functions called String and Boolean that convert values to those types.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Conditional Execution</a:t>
            </a:r>
          </a:p>
        </p:txBody>
      </p:sp>
      <p:sp>
        <p:nvSpPr>
          <p:cNvPr id="77" name="Shape 7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Executing statements in straight-line order isn’t the only option we have. An alternative is </a:t>
            </a:r>
            <a:r>
              <a:rPr strike="noStrike" u="none" b="0" cap="none" baseline="0" sz="1800" lang="en" i="1">
                <a:solidFill>
                  <a:srgbClr val="000000"/>
                </a:solidFill>
                <a:latin typeface="Calibri"/>
                <a:ea typeface="Calibri"/>
                <a:cs typeface="Calibri"/>
                <a:sym typeface="Calibri"/>
                <a:rtl val="0"/>
              </a:rPr>
              <a:t>conditional execution</a:t>
            </a:r>
            <a:r>
              <a:rPr strike="noStrike" u="none" b="0" cap="none" baseline="0" sz="1800" lang="en" i="0">
                <a:solidFill>
                  <a:srgbClr val="000000"/>
                </a:solidFill>
                <a:latin typeface="Calibri"/>
                <a:ea typeface="Calibri"/>
                <a:cs typeface="Calibri"/>
                <a:sym typeface="Calibri"/>
                <a:rtl val="0"/>
              </a:rPr>
              <a:t>, where we choose between two different routes based on a Boolean value, like this:</a:t>
            </a:r>
          </a:p>
          <a:p>
            <a:pPr algn="l" rtl="0" lvl="0" marR="0" indent="0" marL="0">
              <a:lnSpc>
                <a:spcPct val="100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p:txBody>
      </p:sp>
      <p:pic>
        <p:nvPicPr>
          <p:cNvPr id="78" name="Shape 78"/>
          <p:cNvPicPr preferRelativeResize="0"/>
          <p:nvPr/>
        </p:nvPicPr>
        <p:blipFill rotWithShape="1">
          <a:blip r:embed="rId3">
            <a:alphaModFix/>
          </a:blip>
          <a:srcRect t="0" b="0" r="0" l="0"/>
          <a:stretch/>
        </p:blipFill>
        <p:spPr>
          <a:xfrm>
            <a:off y="2341525" x="646400"/>
            <a:ext cy="819150" cx="19621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If {}</a:t>
            </a:r>
          </a:p>
        </p:txBody>
      </p:sp>
      <p:sp>
        <p:nvSpPr>
          <p:cNvPr id="84" name="Shape 8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Conditional execution is written with the if keyword in JavaScript. In the simple case, we just want some code to be executed if, and only if, a certain condition holds. For example, in the previous program, we might want to show the square of the input only if the input is actually a number.</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onsolas"/>
              <a:ea typeface="Consolas"/>
              <a:cs typeface="Consolas"/>
              <a:sym typeface="Consolas"/>
              <a:rtl val="0"/>
            </a:endParaRPr>
          </a:p>
          <a:p>
            <a:pPr algn="l" rtl="0" lvl="0" marR="0" indent="0" marL="0">
              <a:lnSpc>
                <a:spcPct val="135000"/>
              </a:lnSpc>
              <a:spcBef>
                <a:spcPts val="0"/>
              </a:spcBef>
              <a:spcAft>
                <a:spcPts val="0"/>
              </a:spcAft>
              <a:buClr>
                <a:schemeClr val="dk1"/>
              </a:buClr>
              <a:buSzPct val="25000"/>
              <a:buFont typeface="Consolas"/>
              <a:buNone/>
            </a:pPr>
            <a:r>
              <a:rPr strike="noStrike" u="none" b="0" cap="none" baseline="0" sz="1400" lang="en" i="0">
                <a:solidFill>
                  <a:srgbClr val="550066"/>
                </a:solidFill>
                <a:latin typeface="Consolas"/>
                <a:ea typeface="Consolas"/>
                <a:cs typeface="Consolas"/>
                <a:sym typeface="Consolas"/>
                <a:rtl val="0"/>
              </a:rPr>
              <a:t>var</a:t>
            </a:r>
            <a:r>
              <a:rPr strike="noStrike" u="none" b="0" cap="none" baseline="0" sz="1400" lang="en" i="0">
                <a:solidFill>
                  <a:srgbClr val="000000"/>
                </a:solidFill>
                <a:latin typeface="Consolas"/>
                <a:ea typeface="Consolas"/>
                <a:cs typeface="Consolas"/>
                <a:sym typeface="Consolas"/>
                <a:rtl val="0"/>
              </a:rPr>
              <a:t> theNumber = prompt(</a:t>
            </a:r>
            <a:r>
              <a:rPr strike="noStrike" u="none" b="0" cap="none" baseline="0" sz="1400" lang="en" i="0">
                <a:solidFill>
                  <a:srgbClr val="770000"/>
                </a:solidFill>
                <a:latin typeface="Consolas"/>
                <a:ea typeface="Consolas"/>
                <a:cs typeface="Consolas"/>
                <a:sym typeface="Consolas"/>
                <a:rtl val="0"/>
              </a:rPr>
              <a:t>"Pick a number"</a:t>
            </a:r>
            <a:r>
              <a:rPr strike="noStrike" u="none" b="0" cap="none" baseline="0" sz="1400" lang="en" i="0">
                <a:solidFill>
                  <a:srgbClr val="000000"/>
                </a:solidFill>
                <a:latin typeface="Consolas"/>
                <a:ea typeface="Consolas"/>
                <a:cs typeface="Consolas"/>
                <a:sym typeface="Consolas"/>
                <a:rtl val="0"/>
              </a:rPr>
              <a:t>, </a:t>
            </a:r>
            <a:r>
              <a:rPr strike="noStrike" u="none" b="0" cap="none" baseline="0" sz="1400" lang="en" i="0">
                <a:solidFill>
                  <a:srgbClr val="770000"/>
                </a:solidFill>
                <a:latin typeface="Consolas"/>
                <a:ea typeface="Consolas"/>
                <a:cs typeface="Consolas"/>
                <a:sym typeface="Consolas"/>
                <a:rtl val="0"/>
              </a:rPr>
              <a:t>""</a:t>
            </a:r>
            <a:r>
              <a:rPr strike="noStrike" u="none" b="0" cap="none" baseline="0" sz="1400" lang="en" i="0">
                <a:solidFill>
                  <a:srgbClr val="000000"/>
                </a:solidFill>
                <a:latin typeface="Consolas"/>
                <a:ea typeface="Consolas"/>
                <a:cs typeface="Consolas"/>
                <a:sym typeface="Consolas"/>
                <a:rtl val="0"/>
              </a:rPr>
              <a:t>);</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550066"/>
                </a:solidFill>
                <a:latin typeface="Consolas"/>
                <a:ea typeface="Consolas"/>
                <a:cs typeface="Consolas"/>
                <a:sym typeface="Consolas"/>
                <a:rtl val="0"/>
              </a:rPr>
              <a:t>if</a:t>
            </a:r>
            <a:r>
              <a:rPr strike="noStrike" u="none" b="0" cap="none" baseline="0" sz="1400" lang="en" i="0">
                <a:solidFill>
                  <a:srgbClr val="000000"/>
                </a:solidFill>
                <a:latin typeface="Consolas"/>
                <a:ea typeface="Consolas"/>
                <a:cs typeface="Consolas"/>
                <a:sym typeface="Consolas"/>
                <a:rtl val="0"/>
              </a:rPr>
              <a:t> (!isNaN(theNumber)) {</a:t>
            </a:r>
            <a:br>
              <a:rPr strike="noStrike" u="none" b="0" cap="none" baseline="0" sz="1400" lang="en" i="0">
                <a:solidFill>
                  <a:srgbClr val="000000"/>
                </a:solidFill>
                <a:latin typeface="Consolas"/>
                <a:ea typeface="Consolas"/>
                <a:cs typeface="Consolas"/>
                <a:sym typeface="Consolas"/>
                <a:rtl val="0"/>
              </a:rPr>
            </a:br>
            <a:r>
              <a:rPr strike="noStrike" u="none" b="0" cap="none" baseline="0" sz="1400" lang="en" i="0">
                <a:solidFill>
                  <a:srgbClr val="000000"/>
                </a:solidFill>
                <a:latin typeface="Consolas"/>
                <a:ea typeface="Consolas"/>
                <a:cs typeface="Consolas"/>
                <a:sym typeface="Consolas"/>
                <a:rtl val="0"/>
              </a:rPr>
              <a:t>  alert(</a:t>
            </a:r>
            <a:r>
              <a:rPr strike="noStrike" u="none" b="0" cap="none" baseline="0" sz="1400" lang="en" i="0">
                <a:solidFill>
                  <a:srgbClr val="770000"/>
                </a:solidFill>
                <a:latin typeface="Consolas"/>
                <a:ea typeface="Consolas"/>
                <a:cs typeface="Consolas"/>
                <a:sym typeface="Consolas"/>
                <a:rtl val="0"/>
              </a:rPr>
              <a:t>"Your number is the square root of "</a:t>
            </a:r>
            <a:r>
              <a:rPr strike="noStrike" u="none" b="0" cap="none" baseline="0" sz="1400" lang="en" i="0">
                <a:solidFill>
                  <a:srgbClr val="000000"/>
                </a:solidFill>
                <a:latin typeface="Consolas"/>
                <a:ea typeface="Consolas"/>
                <a:cs typeface="Consolas"/>
                <a:sym typeface="Consolas"/>
                <a:rtl val="0"/>
              </a:rPr>
              <a:t> + theNumber * theNumber);</a:t>
            </a:r>
          </a:p>
          <a:p>
            <a:pPr algn="l" rtl="0" lvl="0" marR="0" indent="0" marL="0">
              <a:lnSpc>
                <a:spcPct val="135000"/>
              </a:lnSpc>
              <a:spcBef>
                <a:spcPts val="0"/>
              </a:spcBef>
              <a:spcAft>
                <a:spcPts val="0"/>
              </a:spcAft>
              <a:buClr>
                <a:schemeClr val="dk1"/>
              </a:buClr>
              <a:buSzPct val="25000"/>
              <a:buFont typeface="Consolas"/>
              <a:buNone/>
            </a:pPr>
            <a:r>
              <a:rPr strike="noStrike" u="none" b="0" cap="none" baseline="0" sz="1400" lang="en" i="0">
                <a:solidFill>
                  <a:srgbClr val="000000"/>
                </a:solidFill>
                <a:latin typeface="Consolas"/>
                <a:ea typeface="Consolas"/>
                <a:cs typeface="Consolas"/>
                <a:sym typeface="Consolas"/>
                <a:rtl val="0"/>
              </a:rPr>
              <a:t>}</a:t>
            </a:r>
          </a:p>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With this modification, if you enter “cheese”, no output will be shown.</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