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233279" x="372035"/>
            <a:ext cy="3330600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" name="Shape 9"/>
          <p:cNvSpPr/>
          <p:nvPr/>
        </p:nvSpPr>
        <p:spPr>
          <a:xfrm>
            <a:off y="3678300" x="372035"/>
            <a:ext cy="9048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3pPr>
            <a:lvl4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4pPr>
            <a:lvl5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5pPr>
            <a:lvl6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6pPr>
            <a:lvl7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7pPr>
            <a:lvl8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8pPr>
            <a:lvl9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" name="Shape 14"/>
          <p:cNvSpPr/>
          <p:nvPr/>
        </p:nvSpPr>
        <p:spPr>
          <a:xfrm rot="10800000" flipH="1">
            <a:off y="58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1163170" x="372035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" name="Shape 19"/>
          <p:cNvSpPr/>
          <p:nvPr/>
        </p:nvSpPr>
        <p:spPr>
          <a:xfrm rot="10800000" flipH="1">
            <a:off y="58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8" cx="392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y="1163170" x="4657164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200150" x="4761353"/>
            <a:ext cy="3725698" cx="392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6" name="Shape 26"/>
          <p:cNvSpPr/>
          <p:nvPr/>
        </p:nvSpPr>
        <p:spPr>
          <a:xfrm rot="10800000" flipH="1">
            <a:off y="58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4276651" x="372035"/>
            <a:ext cy="649199" cx="839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y="233279" x="372035"/>
            <a:ext cy="3868498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>
            <a:off y="235584" x="372035"/>
            <a:ext cy="4672198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3pPr>
            <a:lvl4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4pPr>
            <a:lvl5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5pPr>
            <a:lvl6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6pPr>
            <a:lvl7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7pPr>
            <a:lvl8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8pPr>
            <a:lvl9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jsref/jsref_substr.asp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jsref/jsref_obj_array.asp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jsref/jsref_obj_global.asp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strike="noStrike" u="none" b="1" cap="none" baseline="0" sz="6000" lang="en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Functions, Object Literals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Class </a:t>
            </a:r>
            <a:r>
              <a:rPr sz="3000" lang="en">
                <a:solidFill>
                  <a:schemeClr val="dk1"/>
                </a:solidFill>
                <a:rtl val="0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Exercise	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strike="noStrike" u="none" b="0" cap="none" baseline="0" sz="3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Create an array of 3 strings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strike="noStrike" u="none" b="0" cap="none" baseline="0" sz="3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Inspect array with console.dir()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strike="noStrike" u="none" b="0" cap="none" baseline="0" sz="3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another item to array using push()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strike="noStrike" u="none" b="0" cap="none" baseline="0" sz="3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Inspect array again with console.log()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Exercise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Loop through alphabet.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Capitalize every other letter of the alphabet.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Convert alphabet to string.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Display alphabet with every other letter upper case.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Pseudo code: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alphabet = string of letters seperated by spaces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newAlphabet = empty array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convert alphabet string to array, loop through it, if letter is even numbered, make upper case, put letter into newAlphabet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convert newAlphabet to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display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    *May require usage of: split(), join(), charAt(), push(), etc.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Object Literal Notation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5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Values of the type </a:t>
            </a:r>
            <a:r>
              <a:rPr strike="noStrike" u="none" b="0" cap="none" baseline="0" sz="1500" lang="en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object</a:t>
            </a:r>
            <a:r>
              <a:rPr strike="noStrike" u="none" b="0" cap="none" baseline="0" sz="15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are arbitrary collections of properties, and we can add or remove these </a:t>
            </a:r>
          </a:p>
          <a:p>
            <a:pPr algn="l" rtl="0" lvl="0" marR="0" indent="0" mar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5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properties as we please. One way to create an object is by using a curly brace notation.</a:t>
            </a:r>
          </a:p>
          <a:p>
            <a:pPr algn="l" rtl="0" lvl="0" marR="0" indent="0" mar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5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Object Literal Notation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400" lang="en" i="0">
                <a:solidFill>
                  <a:srgbClr val="550066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day = {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squirrel: </a:t>
            </a:r>
            <a:r>
              <a:rPr strike="noStrike" u="none" b="0" cap="none" baseline="0" sz="1400" lang="en" i="0">
                <a:solidFill>
                  <a:srgbClr val="110066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false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events: [</a:t>
            </a:r>
            <a:r>
              <a:rPr strike="noStrike" u="none" b="0" cap="none" baseline="0" sz="1400" lang="en" i="0">
                <a:solidFill>
                  <a:srgbClr val="77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"work"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400" lang="en" i="0">
                <a:solidFill>
                  <a:srgbClr val="77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"touched tree"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400" lang="en" i="0">
                <a:solidFill>
                  <a:srgbClr val="77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"pizza"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400" lang="en" i="0">
                <a:solidFill>
                  <a:srgbClr val="77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"running"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         </a:t>
            </a:r>
            <a:r>
              <a:rPr strike="noStrike" u="none" b="0" cap="none" baseline="0" sz="1400" lang="en" i="0">
                <a:solidFill>
                  <a:srgbClr val="77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"television"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};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console.log(day1.squirrel);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strike="noStrike" u="none" b="0" cap="none" baseline="0" sz="1400" lang="en" i="0">
                <a:solidFill>
                  <a:srgbClr val="7744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// → false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console.log(day1.wolf);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strike="noStrike" u="none" b="0" cap="none" baseline="0" sz="1400" lang="en" i="0">
                <a:solidFill>
                  <a:srgbClr val="7744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// → undefined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day1.wolf = </a:t>
            </a:r>
            <a:r>
              <a:rPr strike="noStrike" u="none" b="0" cap="none" baseline="0" sz="1400" lang="en" i="0">
                <a:solidFill>
                  <a:srgbClr val="110066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false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;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console.log(day1.wolf);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strike="noStrike" u="none" b="0" cap="none" baseline="0" sz="1400" lang="en" i="0">
                <a:solidFill>
                  <a:srgbClr val="7744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// → false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Exercise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Use Object Literal Notation to compose a “car” object, with the following values. Then use console.dir() to inspect it.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inspected (bool)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year (array of ints)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make (array of strings)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sng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Example: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console.dir(car);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String Functions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http://www.w3schools.com/jsref/jsref_obj_string.asp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sng" b="1" cap="none" baseline="0" sz="1400" lang="en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  <a:rtl val="0"/>
              </a:rPr>
              <a:t>substr()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Extracts the characters from a string, beginning at a specified start position, and through the specified number of character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str =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"Hello world!"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res = str.substr(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1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4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1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The result of </a:t>
            </a:r>
            <a:r>
              <a:rPr strike="noStrike" u="none" b="0" cap="none" baseline="0" sz="1100" lang="en" i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res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will be: 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ello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400" i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sng" b="1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toLowerCase()</a:t>
            </a:r>
            <a:r>
              <a:rPr strike="noStrike" u="none" b="1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-- and </a:t>
            </a:r>
            <a:r>
              <a:rPr strike="noStrike" u="sng" b="1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toUpperCase()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1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Convert the string to lowercase letters: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str =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"Hello World!"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res = str.toLowerCase();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1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The result of </a:t>
            </a:r>
            <a:r>
              <a:rPr strike="noStrike" u="none" b="0" cap="none" baseline="0" sz="1100" lang="en" i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res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will be: 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hello world!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sng" b="1" cap="none" baseline="0" sz="1400" i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String Functions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1" cap="none" baseline="0" sz="1100" lang="en" i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trim()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1" cap="none" baseline="0" sz="1100" lang="en" i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Removes whitespace from both ends of a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str =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   	Hello World!    	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alert(str.trim());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1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The alert box will display: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Hello World!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Array Functions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sng" b="0" cap="none" baseline="0" sz="1800" lang="en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  <a:rtl val="0"/>
              </a:rPr>
              <a:t>http://www.w3schools.com/jsref/jsref_obj_array.asp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1" cap="none" baseline="0" sz="1100" lang="en" i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concat()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1" cap="none" baseline="0" sz="1100" lang="en" i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Joins two or more arrays, and returns a copy of the joined arrays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hege = [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"Cecilie"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"Lone"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stale = [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"Emil"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"Tobias"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"Linus"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children = hege.concat(stale);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1" cap="none" baseline="0" sz="1100" lang="en" i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join()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1" cap="none" baseline="0" sz="1100" lang="en" i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Joins all elements of an array into a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fruits = [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"Banana"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"Orange"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"Apple"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"Mango"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energy = fruits.join();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Array Function and Callbacks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rgbClr val="41423B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 callback function, also known as a higher-order function, is a function that is passed to another function (let’s call this other function “otherFunction”) as a parameter, and the callback function is called (executed) inside otherFunction. A callback function is essentially a pattern (an established solution to a common problem), and therefore, the use of a callback function is also known as a callback pattern.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300" i="0">
              <a:solidFill>
                <a:srgbClr val="41423B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rgbClr val="4D4E53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</a:t>
            </a:r>
            <a:r>
              <a:rPr strike="noStrike" u="none" b="1" cap="none" baseline="0" sz="1800" lang="en" i="0">
                <a:solidFill>
                  <a:srgbClr val="4D4E53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forEach()</a:t>
            </a:r>
            <a:r>
              <a:rPr strike="noStrike" u="none" b="0" cap="none" baseline="0" sz="1800" lang="en" i="0">
                <a:solidFill>
                  <a:srgbClr val="4D4E53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method executes a provided function once per array element.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arr.forEach(callback[, thisArg])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rgbClr val="4D4E53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Callback Example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See code for class.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Global Functions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sng" b="0" cap="none" baseline="0" sz="1400" lang="en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  <a:rtl val="0"/>
              </a:rPr>
              <a:t>http://www.w3schools.com/jsref/jsref_obj_global.asp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isNaN()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Determines whether a value is an illegal number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Number()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Converts an object's value to a number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ParseFloat()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Parses a string and returns a floating point number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ParseInt()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Parses a string and returns an integer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String()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Converts an object's value to a string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Exercise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Array Functions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indexOf()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Search the array for an element and returns its position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fruits = [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"Banana"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"Orange"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"Apple"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"Mango"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a = fruits.indexOf(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"Apple"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Result: 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push()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Adds new elements to the end of an array, and returns the new length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fruits = [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"Banana"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"Orange"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"Apple"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"Mango"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fruits.push(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"Kiwi"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);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