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Error Handling	</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a:t>
            </a:r>
            <a:r>
              <a:rPr sz="3000" lang="en">
                <a:solidFill>
                  <a:schemeClr val="dk1"/>
                </a:solidFill>
                <a:rtl val="0"/>
              </a:rPr>
              <a:t>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Error Handling</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2211"/>
              </a:lnSpc>
              <a:spcBef>
                <a:spcPts val="0"/>
              </a:spcBef>
              <a:spcAft>
                <a:spcPts val="0"/>
              </a:spcAft>
              <a:buClr>
                <a:schemeClr val="dk1"/>
              </a:buClr>
              <a:buSzPct val="25000"/>
              <a:buFont typeface="Calibri"/>
              <a:buNone/>
            </a:pPr>
            <a:r>
              <a:rPr strike="noStrike" u="none" b="0" cap="none" baseline="0" sz="1800" lang="en" i="0">
                <a:solidFill>
                  <a:schemeClr val="dk1"/>
                </a:solidFill>
                <a:latin typeface="Calibri"/>
                <a:ea typeface="Calibri"/>
                <a:cs typeface="Calibri"/>
                <a:sym typeface="Calibri"/>
                <a:rtl val="0"/>
              </a:rPr>
              <a:t>Debugging is twice as hard as writing the code in the first place. Therefore, if you write the code as cleverly as possible, you are, by definition, not smart enough to debug it.</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Brian Kernighan and P.J. Plauger, The Elements of Programming Style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“Strict Mode”</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function</a:t>
            </a:r>
            <a:r>
              <a:rPr strike="noStrike" u="none" b="0" cap="none" baseline="0" sz="1400" lang="en" i="0">
                <a:solidFill>
                  <a:srgbClr val="000000"/>
                </a:solidFill>
                <a:latin typeface="Verdana"/>
                <a:ea typeface="Verdana"/>
                <a:cs typeface="Verdana"/>
                <a:sym typeface="Verdana"/>
                <a:rtl val="0"/>
              </a:rPr>
              <a:t> canYouSpotTheProblem()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"use strict"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for</a:t>
            </a:r>
            <a:r>
              <a:rPr strike="noStrike" u="none" b="0" cap="none" baseline="0" sz="1400" lang="en" i="0">
                <a:solidFill>
                  <a:srgbClr val="000000"/>
                </a:solidFill>
                <a:latin typeface="Verdana"/>
                <a:ea typeface="Verdana"/>
                <a:cs typeface="Verdana"/>
                <a:sym typeface="Verdana"/>
                <a:rtl val="0"/>
              </a:rPr>
              <a:t> (counter = </a:t>
            </a:r>
            <a:r>
              <a:rPr strike="noStrike" u="none" b="0" cap="none" baseline="0" sz="1400" lang="en" i="0">
                <a:solidFill>
                  <a:srgbClr val="004422"/>
                </a:solidFill>
                <a:latin typeface="Verdana"/>
                <a:ea typeface="Verdana"/>
                <a:cs typeface="Verdana"/>
                <a:sym typeface="Verdana"/>
                <a:rtl val="0"/>
              </a:rPr>
              <a:t>0</a:t>
            </a:r>
            <a:r>
              <a:rPr strike="noStrike" u="none" b="0" cap="none" baseline="0" sz="1400" lang="en" i="0">
                <a:solidFill>
                  <a:srgbClr val="000000"/>
                </a:solidFill>
                <a:latin typeface="Verdana"/>
                <a:ea typeface="Verdana"/>
                <a:cs typeface="Verdana"/>
                <a:sym typeface="Verdana"/>
                <a:rtl val="0"/>
              </a:rPr>
              <a:t>; counter &lt; </a:t>
            </a:r>
            <a:r>
              <a:rPr strike="noStrike" u="none" b="0" cap="none" baseline="0" sz="1400" lang="en" i="0">
                <a:solidFill>
                  <a:srgbClr val="004422"/>
                </a:solidFill>
                <a:latin typeface="Verdana"/>
                <a:ea typeface="Verdana"/>
                <a:cs typeface="Verdana"/>
                <a:sym typeface="Verdana"/>
                <a:rtl val="0"/>
              </a:rPr>
              <a:t>10</a:t>
            </a:r>
            <a:r>
              <a:rPr strike="noStrike" u="none" b="0" cap="none" baseline="0" sz="1400" lang="en" i="0">
                <a:solidFill>
                  <a:srgbClr val="000000"/>
                </a:solidFill>
                <a:latin typeface="Verdana"/>
                <a:ea typeface="Verdana"/>
                <a:cs typeface="Verdana"/>
                <a:sym typeface="Verdana"/>
                <a:rtl val="0"/>
              </a:rPr>
              <a:t>; counter++)</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console.log(</a:t>
            </a:r>
            <a:r>
              <a:rPr strike="noStrike" u="none" b="0" cap="none" baseline="0" sz="1400" lang="en" i="0">
                <a:solidFill>
                  <a:srgbClr val="770000"/>
                </a:solidFill>
                <a:latin typeface="Verdana"/>
                <a:ea typeface="Verdana"/>
                <a:cs typeface="Verdana"/>
                <a:sym typeface="Verdana"/>
                <a:rtl val="0"/>
              </a:rPr>
              <a:t>"Happy happy"</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canYouSpotTheProblem();</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 ReferenceError: counter is not defined</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7744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Raise an Exception</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function</a:t>
            </a:r>
            <a:r>
              <a:rPr strike="noStrike" u="none" b="0" cap="none" baseline="0" sz="1400" lang="en" i="0">
                <a:solidFill>
                  <a:srgbClr val="000000"/>
                </a:solidFill>
                <a:latin typeface="Verdana"/>
                <a:ea typeface="Verdana"/>
                <a:cs typeface="Verdana"/>
                <a:sym typeface="Verdana"/>
                <a:rtl val="0"/>
              </a:rPr>
              <a:t> promptDirection(</a:t>
            </a:r>
            <a:r>
              <a:rPr strike="noStrike" u="none" b="0" cap="none" baseline="0" sz="1400" lang="en" i="0">
                <a:solidFill>
                  <a:srgbClr val="000099"/>
                </a:solidFill>
                <a:latin typeface="Verdana"/>
                <a:ea typeface="Verdana"/>
                <a:cs typeface="Verdana"/>
                <a:sym typeface="Verdana"/>
                <a:rtl val="0"/>
              </a:rPr>
              <a:t>question</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0099"/>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 = prompt(</a:t>
            </a:r>
            <a:r>
              <a:rPr strike="noStrike" u="none" b="0" cap="none" baseline="0" sz="1400" lang="en" i="0">
                <a:solidFill>
                  <a:srgbClr val="002277"/>
                </a:solidFill>
                <a:latin typeface="Verdana"/>
                <a:ea typeface="Verdana"/>
                <a:cs typeface="Verdana"/>
                <a:sym typeface="Verdana"/>
                <a:rtl val="0"/>
              </a:rPr>
              <a:t>question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2277"/>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.toLowerCase() == </a:t>
            </a:r>
            <a:r>
              <a:rPr strike="noStrike" u="none" b="0" cap="none" baseline="0" sz="1400" lang="en" i="0">
                <a:solidFill>
                  <a:srgbClr val="770000"/>
                </a:solidFill>
                <a:latin typeface="Verdana"/>
                <a:ea typeface="Verdana"/>
                <a:cs typeface="Verdana"/>
                <a:sym typeface="Verdana"/>
                <a:rtl val="0"/>
              </a:rPr>
              <a:t>"left"</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return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"L"</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if</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2277"/>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.toLowerCase() == </a:t>
            </a:r>
            <a:r>
              <a:rPr strike="noStrike" u="none" b="0" cap="none" baseline="0" sz="1400" lang="en" i="0">
                <a:solidFill>
                  <a:srgbClr val="770000"/>
                </a:solidFill>
                <a:latin typeface="Verdana"/>
                <a:ea typeface="Verdana"/>
                <a:cs typeface="Verdana"/>
                <a:sym typeface="Verdana"/>
                <a:rtl val="0"/>
              </a:rPr>
              <a:t>"right"</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return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770000"/>
                </a:solidFill>
                <a:latin typeface="Verdana"/>
                <a:ea typeface="Verdana"/>
                <a:cs typeface="Verdana"/>
                <a:sym typeface="Verdana"/>
                <a:rtl val="0"/>
              </a:rPr>
              <a:t>"R"</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throw</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new</a:t>
            </a:r>
            <a:r>
              <a:rPr strike="noStrike" u="none" b="0" cap="none" baseline="0" sz="1400" lang="en" i="0">
                <a:solidFill>
                  <a:srgbClr val="000000"/>
                </a:solidFill>
                <a:latin typeface="Verdana"/>
                <a:ea typeface="Verdana"/>
                <a:cs typeface="Verdana"/>
                <a:sym typeface="Verdana"/>
                <a:rtl val="0"/>
              </a:rPr>
              <a:t> Error(</a:t>
            </a:r>
            <a:r>
              <a:rPr strike="noStrike" u="none" b="0" cap="none" baseline="0" sz="1400" lang="en" i="0">
                <a:solidFill>
                  <a:srgbClr val="770000"/>
                </a:solidFill>
                <a:latin typeface="Verdana"/>
                <a:ea typeface="Verdana"/>
                <a:cs typeface="Verdana"/>
                <a:sym typeface="Verdana"/>
                <a:rtl val="0"/>
              </a:rPr>
              <a:t>"Invalid direction: "</a:t>
            </a: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002277"/>
                </a:solidFill>
                <a:latin typeface="Verdana"/>
                <a:ea typeface="Verdana"/>
                <a:cs typeface="Verdana"/>
                <a:sym typeface="Verdana"/>
                <a:rtl val="0"/>
              </a:rPr>
              <a:t>result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p>
          <a:p>
            <a:pPr algn="l" rtl="0" lvl="0" marR="0" indent="0" marL="0">
              <a:lnSpc>
                <a:spcPct val="135000"/>
              </a:lnSpc>
              <a:spcBef>
                <a:spcPts val="0"/>
              </a:spcBef>
              <a:spcAft>
                <a:spcPts val="0"/>
              </a:spcAft>
              <a:buClr>
                <a:schemeClr val="dk1"/>
              </a:buClr>
              <a:buFont typeface="Arial"/>
              <a:buNone/>
            </a:pPr>
            <a:r>
              <a:t/>
            </a:r>
            <a:endParaRPr strike="noStrike" u="none" b="0" cap="none" baseline="0" sz="1400" i="0">
              <a:solidFill>
                <a:srgbClr val="550066"/>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try { catch }</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try{</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console.log(concatNames('', "Hertzog"));</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catch (error) {</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    console.log("ERROR: " + error);</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try, catch, finally</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There is one more feature that try statements have. They may be followed by afinally block either instead of or in addition to a catch block. A finally block means “No matter </a:t>
            </a:r>
            <a:r>
              <a:rPr strike="noStrike" u="none" b="0" cap="none" baseline="0" sz="1800" lang="en" i="1">
                <a:solidFill>
                  <a:srgbClr val="000000"/>
                </a:solidFill>
                <a:latin typeface="Calibri"/>
                <a:ea typeface="Calibri"/>
                <a:cs typeface="Calibri"/>
                <a:sym typeface="Calibri"/>
                <a:rtl val="0"/>
              </a:rPr>
              <a:t>what</a:t>
            </a:r>
            <a:r>
              <a:rPr strike="noStrike" u="none" b="0" cap="none" baseline="0" sz="1800" lang="en" i="0">
                <a:solidFill>
                  <a:srgbClr val="000000"/>
                </a:solidFill>
                <a:latin typeface="Calibri"/>
                <a:ea typeface="Calibri"/>
                <a:cs typeface="Calibri"/>
                <a:sym typeface="Calibri"/>
                <a:rtl val="0"/>
              </a:rPr>
              <a:t> happens, run this code after trying to run the code in the try block”.</a:t>
            </a:r>
          </a:p>
          <a:p>
            <a:pPr algn="l" rtl="0" lvl="0" marR="0" indent="0" marL="0">
              <a:lnSpc>
                <a:spcPct val="100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function</a:t>
            </a:r>
            <a:r>
              <a:rPr strike="noStrike" u="none" b="0" cap="none" baseline="0" sz="1400" lang="en" i="0">
                <a:solidFill>
                  <a:srgbClr val="000000"/>
                </a:solidFill>
                <a:latin typeface="Verdana"/>
                <a:ea typeface="Verdana"/>
                <a:cs typeface="Verdana"/>
                <a:sym typeface="Verdana"/>
                <a:rtl val="0"/>
              </a:rPr>
              <a:t> withContext(</a:t>
            </a:r>
            <a:r>
              <a:rPr strike="noStrike" u="none" b="0" cap="none" baseline="0" sz="1400" lang="en" i="0">
                <a:solidFill>
                  <a:srgbClr val="000099"/>
                </a:solidFill>
                <a:latin typeface="Verdana"/>
                <a:ea typeface="Verdana"/>
                <a:cs typeface="Verdana"/>
                <a:sym typeface="Verdana"/>
                <a:rtl val="0"/>
              </a:rPr>
              <a:t>newContext</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0099"/>
                </a:solidFill>
                <a:latin typeface="Verdana"/>
                <a:ea typeface="Verdana"/>
                <a:cs typeface="Verdana"/>
                <a:sym typeface="Verdana"/>
                <a:rtl val="0"/>
              </a:rPr>
              <a:t>body</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0099"/>
                </a:solidFill>
                <a:latin typeface="Verdana"/>
                <a:ea typeface="Verdana"/>
                <a:cs typeface="Verdana"/>
                <a:sym typeface="Verdana"/>
                <a:rtl val="0"/>
              </a:rPr>
              <a:t>oldContext</a:t>
            </a:r>
            <a:r>
              <a:rPr strike="noStrike" u="none" b="0" cap="none" baseline="0" sz="1400" lang="en" i="0">
                <a:solidFill>
                  <a:srgbClr val="000000"/>
                </a:solidFill>
                <a:latin typeface="Verdana"/>
                <a:ea typeface="Verdana"/>
                <a:cs typeface="Verdana"/>
                <a:sym typeface="Verdana"/>
                <a:rtl val="0"/>
              </a:rPr>
              <a:t> = context;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context = </a:t>
            </a:r>
            <a:r>
              <a:rPr strike="noStrike" u="none" b="0" cap="none" baseline="0" sz="1400" lang="en" i="0">
                <a:solidFill>
                  <a:srgbClr val="002277"/>
                </a:solidFill>
                <a:latin typeface="Verdana"/>
                <a:ea typeface="Verdana"/>
                <a:cs typeface="Verdana"/>
                <a:sym typeface="Verdana"/>
                <a:rtl val="0"/>
              </a:rPr>
              <a:t>newContext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try</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550066"/>
                </a:solidFill>
                <a:latin typeface="Verdana"/>
                <a:ea typeface="Verdana"/>
                <a:cs typeface="Verdana"/>
                <a:sym typeface="Verdana"/>
                <a:rtl val="0"/>
              </a:rPr>
              <a:t>return</a:t>
            </a:r>
            <a:r>
              <a:rPr strike="noStrike" u="none" b="0" cap="none" baseline="0" sz="1400" lang="en" i="0">
                <a:solidFill>
                  <a:srgbClr val="000000"/>
                </a:solidFill>
                <a:latin typeface="Verdana"/>
                <a:ea typeface="Verdana"/>
                <a:cs typeface="Verdana"/>
                <a:sym typeface="Verdana"/>
                <a:rtl val="0"/>
              </a:rPr>
              <a:t> </a:t>
            </a:r>
            <a:r>
              <a:rPr strike="noStrike" u="none" b="0" cap="none" baseline="0" sz="1400" lang="en" i="0">
                <a:solidFill>
                  <a:srgbClr val="002277"/>
                </a:solidFill>
                <a:latin typeface="Verdana"/>
                <a:ea typeface="Verdana"/>
                <a:cs typeface="Verdana"/>
                <a:sym typeface="Verdana"/>
                <a:rtl val="0"/>
              </a:rPr>
              <a:t>body</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550066"/>
                </a:solidFill>
                <a:latin typeface="Verdana"/>
                <a:ea typeface="Verdana"/>
                <a:cs typeface="Verdana"/>
                <a:sym typeface="Verdana"/>
                <a:rtl val="0"/>
              </a:rPr>
              <a:t>finally</a:t>
            </a: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context = </a:t>
            </a:r>
            <a:r>
              <a:rPr strike="noStrike" u="none" b="0" cap="none" baseline="0" sz="1400" lang="en" i="0">
                <a:solidFill>
                  <a:srgbClr val="002277"/>
                </a:solidFill>
                <a:latin typeface="Verdana"/>
                <a:ea typeface="Verdana"/>
                <a:cs typeface="Verdana"/>
                <a:sym typeface="Verdana"/>
                <a:rtl val="0"/>
              </a:rPr>
              <a:t>oldContext</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  }</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Assertions</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1">
                <a:solidFill>
                  <a:srgbClr val="000000"/>
                </a:solidFill>
                <a:latin typeface="Georgia"/>
                <a:ea typeface="Georgia"/>
                <a:cs typeface="Georgia"/>
                <a:sym typeface="Georgia"/>
                <a:rtl val="0"/>
              </a:rPr>
              <a:t>Assertions</a:t>
            </a:r>
            <a:r>
              <a:rPr strike="noStrike" u="none" b="0" cap="none" baseline="0" sz="1500" lang="en" i="0">
                <a:solidFill>
                  <a:srgbClr val="000000"/>
                </a:solidFill>
                <a:latin typeface="Georgia"/>
                <a:ea typeface="Georgia"/>
                <a:cs typeface="Georgia"/>
                <a:sym typeface="Georgia"/>
                <a:rtl val="0"/>
              </a:rPr>
              <a:t> are a tool to do basic sanity checking for programmer errors. Consider this helper function, </a:t>
            </a:r>
            <a:r>
              <a:rPr strike="noStrike" u="none" b="0" cap="none" baseline="0" sz="1400" lang="en" i="0">
                <a:solidFill>
                  <a:srgbClr val="000000"/>
                </a:solidFill>
                <a:latin typeface="Verdana"/>
                <a:ea typeface="Verdana"/>
                <a:cs typeface="Verdana"/>
                <a:sym typeface="Verdana"/>
                <a:rtl val="0"/>
              </a:rPr>
              <a:t>assert</a:t>
            </a:r>
            <a:r>
              <a:rPr strike="noStrike" u="none" b="0" cap="none" baseline="0" sz="1500" lang="en" i="0">
                <a:solidFill>
                  <a:srgbClr val="000000"/>
                </a:solidFill>
                <a:latin typeface="Georgia"/>
                <a:ea typeface="Georgia"/>
                <a:cs typeface="Georgia"/>
                <a:sym typeface="Georgia"/>
                <a:rtl val="0"/>
              </a:rPr>
              <a:t>:</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200" lang="en" i="0">
                <a:solidFill>
                  <a:srgbClr val="550066"/>
                </a:solidFill>
                <a:latin typeface="Calibri"/>
                <a:ea typeface="Calibri"/>
                <a:cs typeface="Calibri"/>
                <a:sym typeface="Calibri"/>
                <a:rtl val="0"/>
              </a:rPr>
              <a:t>function</a:t>
            </a:r>
            <a:r>
              <a:rPr strike="noStrike" u="none" b="0" cap="none" baseline="0" sz="1200" lang="en" i="0">
                <a:solidFill>
                  <a:srgbClr val="000000"/>
                </a:solidFill>
                <a:latin typeface="Calibri"/>
                <a:ea typeface="Calibri"/>
                <a:cs typeface="Calibri"/>
                <a:sym typeface="Calibri"/>
                <a:rtl val="0"/>
              </a:rPr>
              <a:t> AssertionFailed(</a:t>
            </a:r>
            <a:r>
              <a:rPr strike="noStrike" u="none" b="0" cap="none" baseline="0" sz="1200" lang="en" i="0">
                <a:solidFill>
                  <a:srgbClr val="000099"/>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 {</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this</a:t>
            </a:r>
            <a:r>
              <a:rPr strike="noStrike" u="none" b="0" cap="none" baseline="0" sz="1200" lang="en" i="0">
                <a:solidFill>
                  <a:srgbClr val="000000"/>
                </a:solidFill>
                <a:latin typeface="Calibri"/>
                <a:ea typeface="Calibri"/>
                <a:cs typeface="Calibri"/>
                <a:sym typeface="Calibri"/>
                <a:rtl val="0"/>
              </a:rPr>
              <a:t>.message = </a:t>
            </a:r>
            <a:r>
              <a:rPr strike="noStrike" u="none" b="0" cap="none" baseline="0" sz="1200" lang="en" i="0">
                <a:solidFill>
                  <a:srgbClr val="002277"/>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AssertionFailed.prototype = Object.create(Error.prototype);</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550066"/>
                </a:solidFill>
                <a:latin typeface="Calibri"/>
                <a:ea typeface="Calibri"/>
                <a:cs typeface="Calibri"/>
                <a:sym typeface="Calibri"/>
                <a:rtl val="0"/>
              </a:rPr>
              <a:t>function</a:t>
            </a:r>
            <a:r>
              <a:rPr strike="noStrike" u="none" b="0" cap="none" baseline="0" sz="1200" lang="en" i="0">
                <a:solidFill>
                  <a:srgbClr val="000000"/>
                </a:solidFill>
                <a:latin typeface="Calibri"/>
                <a:ea typeface="Calibri"/>
                <a:cs typeface="Calibri"/>
                <a:sym typeface="Calibri"/>
                <a:rtl val="0"/>
              </a:rPr>
              <a:t> assert(</a:t>
            </a:r>
            <a:r>
              <a:rPr strike="noStrike" u="none" b="0" cap="none" baseline="0" sz="1200" lang="en" i="0">
                <a:solidFill>
                  <a:srgbClr val="000099"/>
                </a:solidFill>
                <a:latin typeface="Calibri"/>
                <a:ea typeface="Calibri"/>
                <a:cs typeface="Calibri"/>
                <a:sym typeface="Calibri"/>
                <a:rtl val="0"/>
              </a:rPr>
              <a:t>test</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000099"/>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 {</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if</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002277"/>
                </a:solidFill>
                <a:latin typeface="Calibri"/>
                <a:ea typeface="Calibri"/>
                <a:cs typeface="Calibri"/>
                <a:sym typeface="Calibri"/>
                <a:rtl val="0"/>
              </a:rPr>
              <a:t>test</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throw</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new</a:t>
            </a:r>
            <a:r>
              <a:rPr strike="noStrike" u="none" b="0" cap="none" baseline="0" sz="1200" lang="en" i="0">
                <a:solidFill>
                  <a:srgbClr val="000000"/>
                </a:solidFill>
                <a:latin typeface="Calibri"/>
                <a:ea typeface="Calibri"/>
                <a:cs typeface="Calibri"/>
                <a:sym typeface="Calibri"/>
                <a:rtl val="0"/>
              </a:rPr>
              <a:t> AssertionFailed(</a:t>
            </a:r>
            <a:r>
              <a:rPr strike="noStrike" u="none" b="0" cap="none" baseline="0" sz="1200" lang="en" i="0">
                <a:solidFill>
                  <a:srgbClr val="002277"/>
                </a:solidFill>
                <a:latin typeface="Calibri"/>
                <a:ea typeface="Calibri"/>
                <a:cs typeface="Calibri"/>
                <a:sym typeface="Calibri"/>
                <a:rtl val="0"/>
              </a:rPr>
              <a:t>message</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550066"/>
                </a:solidFill>
                <a:latin typeface="Calibri"/>
                <a:ea typeface="Calibri"/>
                <a:cs typeface="Calibri"/>
                <a:sym typeface="Calibri"/>
                <a:rtl val="0"/>
              </a:rPr>
              <a:t>function</a:t>
            </a:r>
            <a:r>
              <a:rPr strike="noStrike" u="none" b="0" cap="none" baseline="0" sz="1200" lang="en" i="0">
                <a:solidFill>
                  <a:srgbClr val="000000"/>
                </a:solidFill>
                <a:latin typeface="Calibri"/>
                <a:ea typeface="Calibri"/>
                <a:cs typeface="Calibri"/>
                <a:sym typeface="Calibri"/>
                <a:rtl val="0"/>
              </a:rPr>
              <a:t> lastElement(</a:t>
            </a:r>
            <a:r>
              <a:rPr strike="noStrike" u="none" b="0" cap="none" baseline="0" sz="1200" lang="en" i="0">
                <a:solidFill>
                  <a:srgbClr val="000099"/>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 {</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assert(</a:t>
            </a:r>
            <a:r>
              <a:rPr strike="noStrike" u="none" b="0" cap="none" baseline="0" sz="1200" lang="en" i="0">
                <a:solidFill>
                  <a:srgbClr val="002277"/>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.length &gt; </a:t>
            </a:r>
            <a:r>
              <a:rPr strike="noStrike" u="none" b="0" cap="none" baseline="0" sz="1200" lang="en" i="0">
                <a:solidFill>
                  <a:srgbClr val="004422"/>
                </a:solidFill>
                <a:latin typeface="Calibri"/>
                <a:ea typeface="Calibri"/>
                <a:cs typeface="Calibri"/>
                <a:sym typeface="Calibri"/>
                <a:rtl val="0"/>
              </a:rPr>
              <a:t>0</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770000"/>
                </a:solidFill>
                <a:latin typeface="Calibri"/>
                <a:ea typeface="Calibri"/>
                <a:cs typeface="Calibri"/>
                <a:sym typeface="Calibri"/>
                <a:rtl val="0"/>
              </a:rPr>
              <a:t>"empty array in lastElement"</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550066"/>
                </a:solidFill>
                <a:latin typeface="Calibri"/>
                <a:ea typeface="Calibri"/>
                <a:cs typeface="Calibri"/>
                <a:sym typeface="Calibri"/>
                <a:rtl val="0"/>
              </a:rPr>
              <a:t>return</a:t>
            </a:r>
            <a:r>
              <a:rPr strike="noStrike" u="none" b="0" cap="none" baseline="0" sz="1200" lang="en" i="0">
                <a:solidFill>
                  <a:srgbClr val="000000"/>
                </a:solidFill>
                <a:latin typeface="Calibri"/>
                <a:ea typeface="Calibri"/>
                <a:cs typeface="Calibri"/>
                <a:sym typeface="Calibri"/>
                <a:rtl val="0"/>
              </a:rPr>
              <a:t> </a:t>
            </a:r>
            <a:r>
              <a:rPr strike="noStrike" u="none" b="0" cap="none" baseline="0" sz="1200" lang="en" i="0">
                <a:solidFill>
                  <a:srgbClr val="002277"/>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a:t>
            </a:r>
            <a:r>
              <a:rPr strike="noStrike" u="none" b="0" cap="none" baseline="0" sz="1200" lang="en" i="0">
                <a:solidFill>
                  <a:srgbClr val="002277"/>
                </a:solidFill>
                <a:latin typeface="Calibri"/>
                <a:ea typeface="Calibri"/>
                <a:cs typeface="Calibri"/>
                <a:sym typeface="Calibri"/>
                <a:rtl val="0"/>
              </a:rPr>
              <a:t>array</a:t>
            </a:r>
            <a:r>
              <a:rPr strike="noStrike" u="none" b="0" cap="none" baseline="0" sz="1200" lang="en" i="0">
                <a:solidFill>
                  <a:srgbClr val="000000"/>
                </a:solidFill>
                <a:latin typeface="Calibri"/>
                <a:ea typeface="Calibri"/>
                <a:cs typeface="Calibri"/>
                <a:sym typeface="Calibri"/>
                <a:rtl val="0"/>
              </a:rPr>
              <a:t>.length - </a:t>
            </a:r>
            <a:r>
              <a:rPr strike="noStrike" u="none" b="0" cap="none" baseline="0" sz="1200" lang="en" i="0">
                <a:solidFill>
                  <a:srgbClr val="004422"/>
                </a:solidFill>
                <a:latin typeface="Calibri"/>
                <a:ea typeface="Calibri"/>
                <a:cs typeface="Calibri"/>
                <a:sym typeface="Calibri"/>
                <a:rtl val="0"/>
              </a:rPr>
              <a:t>1</a:t>
            </a:r>
            <a:r>
              <a:rPr strike="noStrike" u="none" b="0" cap="none" baseline="0" sz="1200" lang="en" i="0">
                <a:solidFill>
                  <a:srgbClr val="000000"/>
                </a:solidFill>
                <a:latin typeface="Calibri"/>
                <a:ea typeface="Calibri"/>
                <a:cs typeface="Calibri"/>
                <a:sym typeface="Calibri"/>
                <a:rtl val="0"/>
              </a:rPr>
              <a:t>];</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t>
            </a:r>
          </a:p>
          <a:p>
            <a:pPr algn="l" rtl="0" lvl="0" marR="0" indent="0" marL="0">
              <a:lnSpc>
                <a:spcPct val="115000"/>
              </a:lnSpc>
              <a:spcBef>
                <a:spcPts val="0"/>
              </a:spcBef>
              <a:spcAft>
                <a:spcPts val="0"/>
              </a:spcAft>
              <a:buClr>
                <a:schemeClr val="dk1"/>
              </a:buClr>
              <a:buFont typeface="Arial"/>
              <a:buNone/>
            </a:pPr>
            <a:r>
              <a:t/>
            </a:r>
            <a:endParaRPr strike="noStrike" u="none" b="0" cap="none" baseline="0" sz="1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