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473108" x="685800"/>
            <a:ext cy="2842199" cx="7772400"/>
          </a:xfrm>
          <a:prstGeom prst="rect">
            <a:avLst/>
          </a:prstGeom>
        </p:spPr>
        <p:txBody>
          <a:bodyPr bIns="91425" rIns="91425" lIns="91425" t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y="3896921" x="685800"/>
            <a:ext cy="460800" cx="7772400"/>
          </a:xfrm>
          <a:prstGeom prst="rect">
            <a:avLst/>
          </a:prstGeom>
        </p:spPr>
        <p:txBody>
          <a:bodyPr bIns="91425" rIns="91425" lIns="91425" tIns="91425" anchor="ctr" anchorCtr="0"/>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3" name="Shape 13"/>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y="0" x="0"/>
          <a:ext cy="0" cx="0"/>
          <a:chOff y="0" x="0"/>
          <a:chExt cy="0" cx="0"/>
        </a:xfrm>
      </p:grpSpPr>
      <p:sp>
        <p:nvSpPr>
          <p:cNvPr id="15" name="Shape 1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139527"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y="0" x="0"/>
          <a:ext cy="0" cx="0"/>
          <a:chOff y="0" x="0"/>
          <a:chExt cy="0" cx="0"/>
        </a:xfrm>
      </p:grpSpPr>
      <p:sp>
        <p:nvSpPr>
          <p:cNvPr id="21" name="Shape 21"/>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2" name="Shape 22"/>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3" name="Shape 23"/>
          <p:cNvSpPr txBox="1"/>
          <p:nvPr>
            <p:ph type="title"/>
          </p:nvPr>
        </p:nvSpPr>
        <p:spPr>
          <a:xfrm>
            <a:off y="139527"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y="1200150" x="457200"/>
            <a:ext cy="3725699" cx="3925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idx="2" type="body"/>
          </p:nvPr>
        </p:nvSpPr>
        <p:spPr>
          <a:xfrm>
            <a:off y="1200150" x="4761353"/>
            <a:ext cy="3725699" cx="3925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rot="10800000" flipH="1">
            <a:off y="59"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1" name="Shape 31"/>
          <p:cNvSpPr txBox="1"/>
          <p:nvPr>
            <p:ph type="title"/>
          </p:nvPr>
        </p:nvSpPr>
        <p:spPr>
          <a:xfrm>
            <a:off y="139527"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sp>
        <p:nvSpPr>
          <p:cNvPr id="34" name="Shape 34"/>
          <p:cNvSpPr txBox="1"/>
          <p:nvPr>
            <p:ph idx="1" type="body"/>
          </p:nvPr>
        </p:nvSpPr>
        <p:spPr>
          <a:xfrm>
            <a:off y="4276652" x="372035"/>
            <a:ext cy="649199" cx="8399999"/>
          </a:xfrm>
          <a:prstGeom prst="rect">
            <a:avLst/>
          </a:prstGeom>
        </p:spPr>
        <p:txBody>
          <a:bodyPr bIns="91425" rIns="91425" lIns="91425" tIns="91425" anchor="t" anchorCtr="0"/>
          <a:lstStyle>
            <a:lvl1pPr>
              <a:spcBef>
                <a:spcPts val="0"/>
              </a:spcBef>
              <a:buClr>
                <a:schemeClr val="lt1"/>
              </a:buClr>
              <a:buSzPct val="100000"/>
              <a:buNone/>
              <a:defRPr b="1" sz="2400">
                <a:solidFill>
                  <a:schemeClr val="lt1"/>
                </a:solidFill>
              </a:defRPr>
            </a:lvl1pPr>
          </a:lstStyle>
          <a:p/>
        </p:txBody>
      </p:sp>
      <p:sp>
        <p:nvSpPr>
          <p:cNvPr id="35" name="Shape 35"/>
          <p:cNvSpPr/>
          <p:nvPr/>
        </p:nvSpPr>
        <p:spPr>
          <a:xfrm>
            <a:off y="233279" x="372035"/>
            <a:ext cy="3868499" cx="8399999"/>
          </a:xfrm>
          <a:prstGeom prst="roundRect">
            <a:avLst>
              <a:gd fmla="val 2776"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6" name="Shape 36"/>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y="0" x="0"/>
          <a:ext cy="0" cx="0"/>
          <a:chOff y="0" x="0"/>
          <a:chExt cy="0" cx="0"/>
        </a:xfrm>
      </p:grpSpPr>
      <p:sp>
        <p:nvSpPr>
          <p:cNvPr id="38" name="Shape 38"/>
          <p:cNvSpPr/>
          <p:nvPr/>
        </p:nvSpPr>
        <p:spPr>
          <a:xfrm>
            <a:off y="235584" x="372035"/>
            <a:ext cy="4672199" cx="8399999"/>
          </a:xfrm>
          <a:prstGeom prst="roundRect">
            <a:avLst>
              <a:gd fmla="val 2255" name="adj"/>
            </a:avLst>
          </a:prstGeom>
          <a:solidFill>
            <a:srgbClr val="FFFFFF"/>
          </a:solidFill>
          <a:ln>
            <a:noFill/>
          </a:ln>
        </p:spPr>
        <p:txBody>
          <a:bodyPr bIns="45700" rIns="91425" lIns="91425" tIns="45700" anchor="ctr" anchorCtr="0">
            <a:noAutofit/>
          </a:bodyPr>
          <a:lstStyle/>
          <a:p>
            <a:pPr>
              <a:spcBef>
                <a:spcPts val="0"/>
              </a:spcBef>
              <a:buNone/>
            </a:pPr>
            <a:r>
              <a:t/>
            </a:r>
            <a:endParaRPr/>
          </a:p>
        </p:txBody>
      </p:sp>
      <p:sp>
        <p:nvSpPr>
          <p:cNvPr id="39" name="Shape 39"/>
          <p:cNvSpPr txBox="1"/>
          <p:nvPr>
            <p:ph idx="12" type="sldNum"/>
          </p:nvPr>
        </p:nvSpPr>
        <p:spPr>
          <a:xfrm>
            <a:off y="4749873" x="8607464"/>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73" x="8607464"/>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http://jqueryvalidation.org/" Type="http://schemas.openxmlformats.org/officeDocument/2006/relationships/hyperlink" TargetMode="External"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forum.jquery.com/" Type="http://schemas.openxmlformats.org/officeDocument/2006/relationships/hyperlink" TargetMode="External" Id="rId4"/><Relationship Target="http://plugins.jquery.com/" Type="http://schemas.openxmlformats.org/officeDocument/2006/relationships/hyperlink" TargetMode="External" Id="rId3"/><Relationship Target="http://remysharp.com/2010/06/03/signs-of-a-poorly-written-jquery-plugin/" Type="http://schemas.openxmlformats.org/officeDocument/2006/relationships/hyperlink" TargetMode="External"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ctrTitle"/>
          </p:nvPr>
        </p:nvSpPr>
        <p:spPr>
          <a:xfrm>
            <a:off y="473108" x="685800"/>
            <a:ext cy="2842199" cx="7772400"/>
          </a:xfrm>
          <a:prstGeom prst="rect">
            <a:avLst/>
          </a:prstGeom>
        </p:spPr>
        <p:txBody>
          <a:bodyPr bIns="91425" rIns="91425" lIns="91425" tIns="91425" anchor="b" anchorCtr="0">
            <a:noAutofit/>
          </a:bodyPr>
          <a:lstStyle/>
          <a:p>
            <a:pPr>
              <a:spcBef>
                <a:spcPts val="0"/>
              </a:spcBef>
              <a:buNone/>
            </a:pPr>
            <a:r>
              <a:rPr lang="en"/>
              <a:t>JQuery Plug-Ins</a:t>
            </a:r>
          </a:p>
        </p:txBody>
      </p:sp>
      <p:sp>
        <p:nvSpPr>
          <p:cNvPr id="42" name="Shape 42"/>
          <p:cNvSpPr txBox="1"/>
          <p:nvPr>
            <p:ph idx="1" type="subTitle"/>
          </p:nvPr>
        </p:nvSpPr>
        <p:spPr>
          <a:xfrm>
            <a:off y="3896921" x="685800"/>
            <a:ext cy="460800" cx="7772400"/>
          </a:xfrm>
          <a:prstGeom prst="rect">
            <a:avLst/>
          </a:prstGeom>
        </p:spPr>
        <p:txBody>
          <a:bodyPr bIns="91425" rIns="91425" lIns="91425" tIns="91425" anchor="ctr" anchorCtr="0">
            <a:noAutofit/>
          </a:bodyPr>
          <a:lstStyle/>
          <a:p>
            <a:pPr>
              <a:spcBef>
                <a:spcPts val="0"/>
              </a:spcBef>
              <a:buNone/>
            </a:pPr>
            <a:r>
              <a:rPr lang="en"/>
              <a:t>Class 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JQuery Form Validation</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latin typeface="Calibri"/>
                <a:ea typeface="Calibri"/>
                <a:cs typeface="Calibri"/>
                <a:sym typeface="Calibri"/>
              </a:rPr>
              <a:t>JQuery Form Validation Library:</a:t>
            </a:r>
          </a:p>
          <a:p>
            <a:pPr rtl="0">
              <a:spcBef>
                <a:spcPts val="0"/>
              </a:spcBef>
              <a:buNone/>
            </a:pPr>
            <a:r>
              <a:t/>
            </a:r>
            <a:endParaRPr sz="1800">
              <a:latin typeface="Calibri"/>
              <a:ea typeface="Calibri"/>
              <a:cs typeface="Calibri"/>
              <a:sym typeface="Calibri"/>
            </a:endParaRPr>
          </a:p>
          <a:p>
            <a:pPr rtl="0">
              <a:spcBef>
                <a:spcPts val="0"/>
              </a:spcBef>
              <a:buNone/>
            </a:pPr>
            <a:r>
              <a:rPr u="sng" sz="1800" lang="en">
                <a:solidFill>
                  <a:schemeClr val="hlink"/>
                </a:solidFill>
                <a:latin typeface="Calibri"/>
                <a:ea typeface="Calibri"/>
                <a:cs typeface="Calibri"/>
                <a:sym typeface="Calibri"/>
                <a:hlinkClick r:id="rId3"/>
              </a:rPr>
              <a:t>http://jqueryvalidation.org/</a:t>
            </a:r>
          </a:p>
          <a:p>
            <a:pPr rtl="0">
              <a:spcBef>
                <a:spcPts val="0"/>
              </a:spcBef>
              <a:buNone/>
            </a:pPr>
            <a:r>
              <a:t/>
            </a:r>
            <a:endParaRPr sz="1800">
              <a:latin typeface="Calibri"/>
              <a:ea typeface="Calibri"/>
              <a:cs typeface="Calibri"/>
              <a:sym typeface="Calibri"/>
            </a:endParaRPr>
          </a:p>
          <a:p>
            <a:pPr>
              <a:spcBef>
                <a:spcPts val="0"/>
              </a:spcBef>
              <a:buNone/>
            </a:pPr>
            <a:r>
              <a:rPr sz="1800" lang="en">
                <a:solidFill>
                  <a:srgbClr val="444444"/>
                </a:solidFill>
                <a:latin typeface="Calibri"/>
                <a:ea typeface="Calibri"/>
                <a:cs typeface="Calibri"/>
                <a:sym typeface="Calibri"/>
              </a:rPr>
              <a:t>This jQuery plugin makes simple clientside form validation easy, whilst still offering plenty of customization options. It makes a good choice if you’re building something new from scratch, but also when you’re trying to integrate something into an existing application with lots of existing markup. The plugin comes bundled with a useful set of validation methods, including URL and email validation, while providing an API to write your own methods.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Complex Definition</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53409"/>
              </a:lnSpc>
              <a:spcBef>
                <a:spcPts val="0"/>
              </a:spcBef>
              <a:spcAft>
                <a:spcPts val="1100"/>
              </a:spcAft>
              <a:buNone/>
            </a:pPr>
            <a:r>
              <a:rPr sz="1400" lang="en">
                <a:latin typeface="Calibri"/>
                <a:ea typeface="Calibri"/>
                <a:cs typeface="Calibri"/>
                <a:sym typeface="Calibri"/>
              </a:rPr>
              <a:t>A jQuery plugin is simply a method that we use to extend the jQuery's prototype object (aka $). By extending the prototype object you enable all jQuery objects to inherit any methods that you add. As established, whenever you call jQuery() (or $) you're creating a new jQuery object, with all of jQuery's methods inherited.</a:t>
            </a:r>
          </a:p>
          <a:p>
            <a:pPr rtl="0">
              <a:lnSpc>
                <a:spcPct val="153409"/>
              </a:lnSpc>
              <a:spcBef>
                <a:spcPts val="0"/>
              </a:spcBef>
              <a:spcAft>
                <a:spcPts val="1100"/>
              </a:spcAft>
              <a:buNone/>
            </a:pPr>
            <a:r>
              <a:t/>
            </a:r>
            <a:endParaRPr sz="1100"/>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Simple Definition</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400" lang="en">
                <a:latin typeface="Calibri"/>
                <a:ea typeface="Calibri"/>
                <a:cs typeface="Calibri"/>
                <a:sym typeface="Calibri"/>
              </a:rPr>
              <a:t>The idea of a plugin is to do something with a collection of elements. </a:t>
            </a:r>
          </a:p>
          <a:p>
            <a:pPr>
              <a:spcBef>
                <a:spcPts val="0"/>
              </a:spcBef>
              <a:buNone/>
            </a:pPr>
            <a:r>
              <a:t/>
            </a:r>
            <a:endParaRPr sz="1400">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Finding &amp; Evaluating</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latin typeface="Calibri"/>
                <a:ea typeface="Calibri"/>
                <a:cs typeface="Calibri"/>
                <a:sym typeface="Calibri"/>
              </a:rPr>
              <a:t>The Power of Open Source Software (OSS)</a:t>
            </a:r>
          </a:p>
          <a:p>
            <a:pPr rtl="0" lvl="0" indent="-342900" marL="457200">
              <a:spcBef>
                <a:spcPts val="0"/>
              </a:spcBef>
              <a:buClr>
                <a:schemeClr val="dk1"/>
              </a:buClr>
              <a:buSzPct val="100000"/>
              <a:buFont typeface="Arial"/>
              <a:buChar char="●"/>
            </a:pPr>
            <a:r>
              <a:rPr sz="1800" lang="en">
                <a:latin typeface="Calibri"/>
                <a:ea typeface="Calibri"/>
                <a:cs typeface="Calibri"/>
                <a:sym typeface="Calibri"/>
              </a:rPr>
              <a:t>Quality Varies</a:t>
            </a:r>
          </a:p>
          <a:p>
            <a:pPr rtl="0" lvl="0" indent="-342900" marL="457200">
              <a:spcBef>
                <a:spcPts val="0"/>
              </a:spcBef>
              <a:buClr>
                <a:schemeClr val="dk1"/>
              </a:buClr>
              <a:buSzPct val="100000"/>
              <a:buFont typeface="Arial"/>
              <a:buChar char="●"/>
            </a:pPr>
            <a:r>
              <a:rPr sz="1800" lang="en">
                <a:latin typeface="Calibri"/>
                <a:ea typeface="Calibri"/>
                <a:cs typeface="Calibri"/>
                <a:sym typeface="Calibri"/>
              </a:rPr>
              <a:t>JQuery UI</a:t>
            </a:r>
          </a:p>
          <a:p>
            <a:pPr rtl="0" lvl="0" indent="-342900" marL="457200">
              <a:spcBef>
                <a:spcPts val="0"/>
              </a:spcBef>
              <a:buClr>
                <a:schemeClr val="dk1"/>
              </a:buClr>
              <a:buSzPct val="100000"/>
              <a:buFont typeface="Arial"/>
              <a:buChar char="●"/>
            </a:pPr>
            <a:r>
              <a:rPr sz="1800" lang="en">
                <a:latin typeface="Calibri"/>
                <a:ea typeface="Calibri"/>
                <a:cs typeface="Calibri"/>
                <a:sym typeface="Calibri"/>
              </a:rPr>
              <a:t>How to Evaluate Quality</a:t>
            </a:r>
          </a:p>
          <a:p>
            <a:pPr rtl="0" lvl="0" indent="-342900" marL="457200">
              <a:spcBef>
                <a:spcPts val="0"/>
              </a:spcBef>
              <a:buClr>
                <a:schemeClr val="dk1"/>
              </a:buClr>
              <a:buSzPct val="100000"/>
              <a:buFont typeface="Arial"/>
              <a:buChar char="●"/>
            </a:pPr>
            <a:r>
              <a:rPr sz="1800" lang="en">
                <a:latin typeface="Calibri"/>
                <a:ea typeface="Calibri"/>
                <a:cs typeface="Calibri"/>
                <a:sym typeface="Calibri"/>
              </a:rPr>
              <a:t>Resources:</a:t>
            </a:r>
          </a:p>
          <a:p>
            <a:pPr rtl="0" lvl="1" indent="-342900" marL="914400">
              <a:spcBef>
                <a:spcPts val="0"/>
              </a:spcBef>
              <a:buClr>
                <a:schemeClr val="dk1"/>
              </a:buClr>
              <a:buSzPct val="100000"/>
              <a:buFont typeface="Courier New"/>
              <a:buChar char="o"/>
            </a:pPr>
            <a:r>
              <a:rPr sz="1800" lang="en">
                <a:latin typeface="Calibri"/>
                <a:ea typeface="Calibri"/>
                <a:cs typeface="Calibri"/>
                <a:sym typeface="Calibri"/>
              </a:rPr>
              <a:t>The easiest way to find plugins is to search Google or the </a:t>
            </a:r>
            <a:r>
              <a:rPr u="sng" sz="1800" lang="en">
                <a:solidFill>
                  <a:srgbClr val="0769AD"/>
                </a:solidFill>
                <a:latin typeface="Calibri"/>
                <a:ea typeface="Calibri"/>
                <a:cs typeface="Calibri"/>
                <a:sym typeface="Calibri"/>
                <a:hlinkClick r:id="rId3"/>
              </a:rPr>
              <a:t>jQuery Plugins Registry</a:t>
            </a:r>
            <a:r>
              <a:rPr sz="1800" lang="en">
                <a:latin typeface="Calibri"/>
                <a:ea typeface="Calibri"/>
                <a:cs typeface="Calibri"/>
                <a:sym typeface="Calibri"/>
              </a:rPr>
              <a:t>. </a:t>
            </a:r>
          </a:p>
          <a:p>
            <a:pPr rtl="0" lvl="1" indent="-342900" marL="914400">
              <a:spcBef>
                <a:spcPts val="0"/>
              </a:spcBef>
              <a:buClr>
                <a:schemeClr val="dk1"/>
              </a:buClr>
              <a:buSzPct val="100000"/>
              <a:buFont typeface="Courier New"/>
              <a:buChar char="o"/>
            </a:pPr>
            <a:r>
              <a:rPr sz="1800" lang="en">
                <a:latin typeface="Calibri"/>
                <a:ea typeface="Calibri"/>
                <a:cs typeface="Calibri"/>
                <a:sym typeface="Calibri"/>
              </a:rPr>
              <a:t>Once you've identified some options, you may want to consult the </a:t>
            </a:r>
            <a:r>
              <a:rPr u="sng" sz="1800" lang="en">
                <a:solidFill>
                  <a:srgbClr val="0769AD"/>
                </a:solidFill>
                <a:latin typeface="Calibri"/>
                <a:ea typeface="Calibri"/>
                <a:cs typeface="Calibri"/>
                <a:sym typeface="Calibri"/>
                <a:hlinkClick r:id="rId4"/>
              </a:rPr>
              <a:t>jQuery forums</a:t>
            </a:r>
            <a:r>
              <a:rPr sz="1800" lang="en">
                <a:latin typeface="Calibri"/>
                <a:ea typeface="Calibri"/>
                <a:cs typeface="Calibri"/>
                <a:sym typeface="Calibri"/>
              </a:rPr>
              <a:t> or the </a:t>
            </a:r>
            <a:r>
              <a:rPr sz="1800" lang="en">
                <a:latin typeface="Calibri"/>
                <a:ea typeface="Calibri"/>
                <a:cs typeface="Calibri"/>
                <a:sym typeface="Calibri"/>
              </a:rPr>
              <a:t>#jquery</a:t>
            </a:r>
            <a:r>
              <a:rPr sz="1800" lang="en">
                <a:latin typeface="Calibri"/>
                <a:ea typeface="Calibri"/>
                <a:cs typeface="Calibri"/>
                <a:sym typeface="Calibri"/>
              </a:rPr>
              <a:t> IRC channel to get input from others.</a:t>
            </a:r>
          </a:p>
          <a:p>
            <a:pPr rtl="0" lvl="1" indent="-342900" marL="914400">
              <a:spcBef>
                <a:spcPts val="0"/>
              </a:spcBef>
              <a:buClr>
                <a:schemeClr val="dk1"/>
              </a:buClr>
              <a:buSzPct val="100000"/>
              <a:buFont typeface="Courier New"/>
              <a:buChar char="o"/>
            </a:pPr>
            <a:r>
              <a:rPr u="sng" sz="1800" lang="en">
                <a:solidFill>
                  <a:srgbClr val="0769AD"/>
                </a:solidFill>
                <a:latin typeface="Calibri"/>
                <a:ea typeface="Calibri"/>
                <a:cs typeface="Calibri"/>
                <a:sym typeface="Calibri"/>
                <a:hlinkClick r:id="rId5"/>
              </a:rPr>
              <a:t>Signs of a poorly written jQuery plugin</a:t>
            </a:r>
            <a:r>
              <a:rPr sz="1800" lang="en">
                <a:latin typeface="Calibri"/>
                <a:ea typeface="Calibri"/>
                <a:cs typeface="Calibri"/>
                <a:sym typeface="Calibri"/>
              </a:rPr>
              <a:t> by Remy Sharp.</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Sample Usage</a:t>
            </a: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http://plugins.jquery.com/ui.datepicker/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How to Use</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latin typeface="Calibri"/>
                <a:ea typeface="Calibri"/>
                <a:cs typeface="Calibri"/>
                <a:sym typeface="Calibri"/>
              </a:rPr>
              <a:t>Once you choose a plugin, you'll need to add it to your page. Download the plugin, unzip it if necessary, place it within your application's directory structure, then include the plugin in your page using a script tag (after you include jQuery).</a:t>
            </a:r>
          </a:p>
          <a:p>
            <a:pPr rtl="0">
              <a:spcBef>
                <a:spcPts val="0"/>
              </a:spcBef>
              <a:buNone/>
            </a:pPr>
            <a:r>
              <a:t/>
            </a:r>
            <a:endParaRPr sz="1800">
              <a:latin typeface="Calibri"/>
              <a:ea typeface="Calibri"/>
              <a:cs typeface="Calibri"/>
              <a:sym typeface="Calibri"/>
            </a:endParaRPr>
          </a:p>
          <a:p>
            <a:pPr rtl="0" lvl="0" indent="-342900" marL="457200">
              <a:spcBef>
                <a:spcPts val="0"/>
              </a:spcBef>
              <a:buClr>
                <a:schemeClr val="dk1"/>
              </a:buClr>
              <a:buSzPct val="100000"/>
              <a:buFont typeface="Calibri"/>
              <a:buChar char="-"/>
            </a:pPr>
            <a:r>
              <a:rPr sz="1800" lang="en">
                <a:latin typeface="Calibri"/>
                <a:ea typeface="Calibri"/>
                <a:cs typeface="Calibri"/>
                <a:sym typeface="Calibri"/>
              </a:rPr>
              <a:t>OR -</a:t>
            </a:r>
          </a:p>
          <a:p>
            <a:pPr rtl="0">
              <a:spcBef>
                <a:spcPts val="0"/>
              </a:spcBef>
              <a:buNone/>
            </a:pPr>
            <a:r>
              <a:t/>
            </a:r>
            <a:endParaRPr sz="1800">
              <a:latin typeface="Calibri"/>
              <a:ea typeface="Calibri"/>
              <a:cs typeface="Calibri"/>
              <a:sym typeface="Calibri"/>
            </a:endParaRPr>
          </a:p>
          <a:p>
            <a:pPr rtl="0">
              <a:spcBef>
                <a:spcPts val="0"/>
              </a:spcBef>
              <a:buNone/>
            </a:pPr>
            <a:r>
              <a:rPr sz="1800" lang="en">
                <a:latin typeface="Calibri"/>
                <a:ea typeface="Calibri"/>
                <a:cs typeface="Calibri"/>
                <a:sym typeface="Calibri"/>
              </a:rPr>
              <a:t>Click on “Try a Demo” on the plugin page, copy and paste code:</a:t>
            </a:r>
          </a:p>
          <a:p>
            <a:pPr rtl="0">
              <a:spcBef>
                <a:spcPts val="0"/>
              </a:spcBef>
              <a:buNone/>
            </a:pPr>
            <a:r>
              <a:t/>
            </a:r>
            <a:endParaRPr sz="1800">
              <a:latin typeface="Calibri"/>
              <a:ea typeface="Calibri"/>
              <a:cs typeface="Calibri"/>
              <a:sym typeface="Calibri"/>
            </a:endParaRPr>
          </a:p>
          <a:p>
            <a:pPr lvl="0">
              <a:spcBef>
                <a:spcPts val="0"/>
              </a:spcBef>
              <a:buNone/>
            </a:pPr>
            <a:r>
              <a:rPr sz="1800" lang="en">
                <a:latin typeface="Calibri"/>
                <a:ea typeface="Calibri"/>
                <a:cs typeface="Calibri"/>
                <a:sym typeface="Calibri"/>
              </a:rPr>
              <a:t>http://plugins.jquery.com/ui.datepicker/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Creating Your Own Plugin</a:t>
            </a:r>
          </a:p>
        </p:txBody>
      </p:sp>
      <p:sp>
        <p:nvSpPr>
          <p:cNvPr id="78" name="Shape 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lnSpc>
                <a:spcPct val="112500"/>
              </a:lnSpc>
              <a:spcBef>
                <a:spcPts val="0"/>
              </a:spcBef>
              <a:buNone/>
            </a:pPr>
            <a:r>
              <a:rPr sz="1800" lang="en">
                <a:latin typeface="Calibri"/>
                <a:ea typeface="Calibri"/>
                <a:cs typeface="Calibri"/>
                <a:sym typeface="Calibri"/>
              </a:rPr>
              <a:t>$.fn.greenify = </a:t>
            </a:r>
            <a:r>
              <a:rPr b="1" sz="1800" lang="en">
                <a:latin typeface="Calibri"/>
                <a:ea typeface="Calibri"/>
                <a:cs typeface="Calibri"/>
                <a:sym typeface="Calibri"/>
              </a:rPr>
              <a:t>function</a:t>
            </a:r>
            <a:r>
              <a:rPr sz="1800" lang="en">
                <a:latin typeface="Calibri"/>
                <a:ea typeface="Calibri"/>
                <a:cs typeface="Calibri"/>
                <a:sym typeface="Calibri"/>
              </a:rPr>
              <a:t>() {</a:t>
            </a:r>
          </a:p>
          <a:p>
            <a:pPr rtl="0">
              <a:lnSpc>
                <a:spcPct val="112500"/>
              </a:lnSpc>
              <a:spcBef>
                <a:spcPts val="0"/>
              </a:spcBef>
              <a:buNone/>
            </a:pPr>
            <a:r>
              <a:rPr sz="1800" lang="en">
                <a:latin typeface="Calibri"/>
                <a:ea typeface="Calibri"/>
                <a:cs typeface="Calibri"/>
                <a:sym typeface="Calibri"/>
              </a:rPr>
              <a:t>   </a:t>
            </a:r>
            <a:r>
              <a:rPr b="1" sz="1800" lang="en">
                <a:latin typeface="Calibri"/>
                <a:ea typeface="Calibri"/>
                <a:cs typeface="Calibri"/>
                <a:sym typeface="Calibri"/>
              </a:rPr>
              <a:t>this</a:t>
            </a:r>
            <a:r>
              <a:rPr sz="1800" lang="en">
                <a:latin typeface="Calibri"/>
                <a:ea typeface="Calibri"/>
                <a:cs typeface="Calibri"/>
                <a:sym typeface="Calibri"/>
              </a:rPr>
              <a:t>.css( </a:t>
            </a:r>
            <a:r>
              <a:rPr sz="1800" lang="en">
                <a:solidFill>
                  <a:srgbClr val="DD1144"/>
                </a:solidFill>
                <a:latin typeface="Calibri"/>
                <a:ea typeface="Calibri"/>
                <a:cs typeface="Calibri"/>
                <a:sym typeface="Calibri"/>
              </a:rPr>
              <a:t>"color"</a:t>
            </a:r>
            <a:r>
              <a:rPr sz="1800" lang="en">
                <a:latin typeface="Calibri"/>
                <a:ea typeface="Calibri"/>
                <a:cs typeface="Calibri"/>
                <a:sym typeface="Calibri"/>
              </a:rPr>
              <a:t>, </a:t>
            </a:r>
            <a:r>
              <a:rPr sz="1800" lang="en">
                <a:solidFill>
                  <a:srgbClr val="DD1144"/>
                </a:solidFill>
                <a:latin typeface="Calibri"/>
                <a:ea typeface="Calibri"/>
                <a:cs typeface="Calibri"/>
                <a:sym typeface="Calibri"/>
              </a:rPr>
              <a:t>"green"</a:t>
            </a:r>
            <a:r>
              <a:rPr sz="1800" lang="en">
                <a:latin typeface="Calibri"/>
                <a:ea typeface="Calibri"/>
                <a:cs typeface="Calibri"/>
                <a:sym typeface="Calibri"/>
              </a:rPr>
              <a:t> );</a:t>
            </a:r>
          </a:p>
          <a:p>
            <a:pPr rtl="0">
              <a:lnSpc>
                <a:spcPct val="112500"/>
              </a:lnSpc>
              <a:spcBef>
                <a:spcPts val="0"/>
              </a:spcBef>
              <a:buNone/>
            </a:pPr>
            <a:r>
              <a:rPr sz="1800" lang="en">
                <a:latin typeface="Calibri"/>
                <a:ea typeface="Calibri"/>
                <a:cs typeface="Calibri"/>
                <a:sym typeface="Calibri"/>
              </a:rPr>
              <a:t>};</a:t>
            </a:r>
          </a:p>
          <a:p>
            <a:pPr rtl="0">
              <a:lnSpc>
                <a:spcPct val="112500"/>
              </a:lnSpc>
              <a:spcBef>
                <a:spcPts val="0"/>
              </a:spcBef>
              <a:buNone/>
            </a:pPr>
            <a:r>
              <a:rPr sz="1800" lang="en">
                <a:latin typeface="Calibri"/>
                <a:ea typeface="Calibri"/>
                <a:cs typeface="Calibri"/>
                <a:sym typeface="Calibri"/>
              </a:rPr>
              <a:t>$( </a:t>
            </a:r>
            <a:r>
              <a:rPr sz="1800" lang="en">
                <a:solidFill>
                  <a:srgbClr val="DD1144"/>
                </a:solidFill>
                <a:latin typeface="Calibri"/>
                <a:ea typeface="Calibri"/>
                <a:cs typeface="Calibri"/>
                <a:sym typeface="Calibri"/>
              </a:rPr>
              <a:t>"a"</a:t>
            </a:r>
            <a:r>
              <a:rPr sz="1800" lang="en">
                <a:latin typeface="Calibri"/>
                <a:ea typeface="Calibri"/>
                <a:cs typeface="Calibri"/>
                <a:sym typeface="Calibri"/>
              </a:rPr>
              <a:t> ).greenify();  </a:t>
            </a:r>
            <a:r>
              <a:rPr sz="1800" lang="en" i="1">
                <a:solidFill>
                  <a:srgbClr val="999988"/>
                </a:solidFill>
                <a:latin typeface="Calibri"/>
                <a:ea typeface="Calibri"/>
                <a:cs typeface="Calibri"/>
                <a:sym typeface="Calibri"/>
              </a:rPr>
              <a:t>// Makes all the links green.</a:t>
            </a:r>
          </a:p>
          <a:p>
            <a:pPr>
              <a:spcBef>
                <a:spcPts val="0"/>
              </a:spcBef>
              <a:buNone/>
            </a:pPr>
            <a:r>
              <a:t/>
            </a:r>
            <a:endParaRPr sz="1800">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Exercise 1</a:t>
            </a:r>
          </a:p>
        </p:txBody>
      </p:sp>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Using the previous example as a basis to start, make a plugin that will change the font-weight of all &lt;A&gt; links to bold.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139527" x="457200"/>
            <a:ext cy="857400" cx="8229600"/>
          </a:xfrm>
          <a:prstGeom prst="rect">
            <a:avLst/>
          </a:prstGeom>
        </p:spPr>
        <p:txBody>
          <a:bodyPr bIns="91425" rIns="91425" lIns="91425" tIns="91425" anchor="b" anchorCtr="0">
            <a:noAutofit/>
          </a:bodyPr>
          <a:lstStyle/>
          <a:p>
            <a:pPr>
              <a:spcBef>
                <a:spcPts val="0"/>
              </a:spcBef>
              <a:buNone/>
            </a:pPr>
            <a:r>
              <a:rPr lang="en"/>
              <a:t>Exercise 2</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Using the code you wrote in exercise 1, additionally take away the underline from the links.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