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67" d="100"/>
          <a:sy n="167" d="100"/>
        </p:scale>
        <p:origin x="-768" y="-11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974987502"/>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372035" y="233279"/>
            <a:ext cx="8399999" cy="3330600"/>
          </a:xfrm>
          <a:prstGeom prst="roundRect">
            <a:avLst>
              <a:gd name="adj" fmla="val 3653"/>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10" name="Shape 10"/>
          <p:cNvSpPr/>
          <p:nvPr/>
        </p:nvSpPr>
        <p:spPr>
          <a:xfrm>
            <a:off x="372035" y="3678300"/>
            <a:ext cx="8399999" cy="904800"/>
          </a:xfrm>
          <a:prstGeom prst="roundRect">
            <a:avLst>
              <a:gd name="adj" fmla="val 15243"/>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11" name="Shape 11"/>
          <p:cNvSpPr txBox="1">
            <a:spLocks noGrp="1"/>
          </p:cNvSpPr>
          <p:nvPr>
            <p:ph type="ctrTitle"/>
          </p:nvPr>
        </p:nvSpPr>
        <p:spPr>
          <a:xfrm>
            <a:off x="685800" y="473108"/>
            <a:ext cx="7772400" cy="2842199"/>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2" name="Shape 12"/>
          <p:cNvSpPr txBox="1">
            <a:spLocks noGrp="1"/>
          </p:cNvSpPr>
          <p:nvPr>
            <p:ph type="subTitle" idx="1"/>
          </p:nvPr>
        </p:nvSpPr>
        <p:spPr>
          <a:xfrm>
            <a:off x="685800" y="3896921"/>
            <a:ext cx="7772400" cy="460800"/>
          </a:xfrm>
          <a:prstGeom prst="rect">
            <a:avLst/>
          </a:prstGeom>
        </p:spPr>
        <p:txBody>
          <a:bodyPr lIns="91425" tIns="91425" rIns="91425" bIns="91425" anchor="ctr" anchorCtr="0"/>
          <a:lstStyle>
            <a:lvl1pPr>
              <a:spcBef>
                <a:spcPts val="0"/>
              </a:spcBef>
              <a:buNone/>
              <a:defRPr/>
            </a:lvl1pPr>
            <a:lvl2pPr>
              <a:spcBef>
                <a:spcPts val="0"/>
              </a:spcBef>
              <a:buSzPct val="100000"/>
              <a:buNone/>
              <a:defRPr sz="3000"/>
            </a:lvl2pPr>
            <a:lvl3pPr>
              <a:spcBef>
                <a:spcPts val="0"/>
              </a:spcBef>
              <a:buSzPct val="100000"/>
              <a:buNone/>
              <a:defRPr sz="3000"/>
            </a:lvl3pPr>
            <a:lvl4pPr>
              <a:spcBef>
                <a:spcPts val="0"/>
              </a:spcBef>
              <a:buSzPct val="100000"/>
              <a:buNone/>
              <a:defRPr sz="3000"/>
            </a:lvl4pPr>
            <a:lvl5pPr>
              <a:spcBef>
                <a:spcPts val="0"/>
              </a:spcBef>
              <a:buSzPct val="100000"/>
              <a:buNone/>
              <a:defRPr sz="3000"/>
            </a:lvl5pPr>
            <a:lvl6pPr>
              <a:spcBef>
                <a:spcPts val="0"/>
              </a:spcBef>
              <a:buSzPct val="100000"/>
              <a:buNone/>
              <a:defRPr sz="3000"/>
            </a:lvl6pPr>
            <a:lvl7pPr>
              <a:spcBef>
                <a:spcPts val="0"/>
              </a:spcBef>
              <a:buSzPct val="100000"/>
              <a:buNone/>
              <a:defRPr sz="3000"/>
            </a:lvl7pPr>
            <a:lvl8pPr>
              <a:spcBef>
                <a:spcPts val="0"/>
              </a:spcBef>
              <a:buSzPct val="100000"/>
              <a:buNone/>
              <a:defRPr sz="3000"/>
            </a:lvl8pPr>
            <a:lvl9pPr>
              <a:spcBef>
                <a:spcPts val="0"/>
              </a:spcBef>
              <a:buSzPct val="100000"/>
              <a:buNone/>
              <a:defRPr sz="3000"/>
            </a:lvl9pPr>
          </a:lstStyle>
          <a:p>
            <a:endParaRPr/>
          </a:p>
        </p:txBody>
      </p:sp>
      <p:sp>
        <p:nvSpPr>
          <p:cNvPr id="13" name="Shape 13"/>
          <p:cNvSpPr txBox="1">
            <a:spLocks noGrp="1"/>
          </p:cNvSpPr>
          <p:nvPr>
            <p:ph type="sldNum" idx="12"/>
          </p:nvPr>
        </p:nvSpPr>
        <p:spPr>
          <a:xfrm>
            <a:off x="8607464" y="4749873"/>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372035" y="1163170"/>
            <a:ext cx="8399999" cy="3877800"/>
          </a:xfrm>
          <a:prstGeom prst="roundRect">
            <a:avLst>
              <a:gd name="adj" fmla="val 2970"/>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16" name="Shape 16"/>
          <p:cNvSpPr/>
          <p:nvPr/>
        </p:nvSpPr>
        <p:spPr>
          <a:xfrm rot="10800000" flipH="1">
            <a:off x="372035" y="59"/>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17" name="Shape 17"/>
          <p:cNvSpPr txBox="1">
            <a:spLocks noGrp="1"/>
          </p:cNvSpPr>
          <p:nvPr>
            <p:ph type="title"/>
          </p:nvPr>
        </p:nvSpPr>
        <p:spPr>
          <a:xfrm>
            <a:off x="457200" y="139527"/>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607464" y="4749873"/>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372035" y="1163170"/>
            <a:ext cx="4114800" cy="3877800"/>
          </a:xfrm>
          <a:prstGeom prst="roundRect">
            <a:avLst>
              <a:gd name="adj" fmla="val 3784"/>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22" name="Shape 22"/>
          <p:cNvSpPr/>
          <p:nvPr/>
        </p:nvSpPr>
        <p:spPr>
          <a:xfrm rot="10800000" flipH="1">
            <a:off x="372035" y="59"/>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23" name="Shape 23"/>
          <p:cNvSpPr txBox="1">
            <a:spLocks noGrp="1"/>
          </p:cNvSpPr>
          <p:nvPr>
            <p:ph type="title"/>
          </p:nvPr>
        </p:nvSpPr>
        <p:spPr>
          <a:xfrm>
            <a:off x="457200" y="139527"/>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457200" y="1200150"/>
            <a:ext cx="3925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p:nvPr/>
        </p:nvSpPr>
        <p:spPr>
          <a:xfrm>
            <a:off x="4657164" y="1163170"/>
            <a:ext cx="4114800" cy="3877800"/>
          </a:xfrm>
          <a:prstGeom prst="roundRect">
            <a:avLst>
              <a:gd name="adj" fmla="val 3784"/>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26" name="Shape 26"/>
          <p:cNvSpPr txBox="1">
            <a:spLocks noGrp="1"/>
          </p:cNvSpPr>
          <p:nvPr>
            <p:ph type="body" idx="2"/>
          </p:nvPr>
        </p:nvSpPr>
        <p:spPr>
          <a:xfrm>
            <a:off x="4761353" y="1200150"/>
            <a:ext cx="3925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7" name="Shape 27"/>
          <p:cNvSpPr txBox="1">
            <a:spLocks noGrp="1"/>
          </p:cNvSpPr>
          <p:nvPr>
            <p:ph type="sldNum" idx="12"/>
          </p:nvPr>
        </p:nvSpPr>
        <p:spPr>
          <a:xfrm>
            <a:off x="8607464" y="4749873"/>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p:nvPr/>
        </p:nvSpPr>
        <p:spPr>
          <a:xfrm>
            <a:off x="372035" y="1163170"/>
            <a:ext cx="8399999" cy="3877800"/>
          </a:xfrm>
          <a:prstGeom prst="roundRect">
            <a:avLst>
              <a:gd name="adj" fmla="val 2970"/>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30" name="Shape 30"/>
          <p:cNvSpPr/>
          <p:nvPr/>
        </p:nvSpPr>
        <p:spPr>
          <a:xfrm rot="10800000" flipH="1">
            <a:off x="372035" y="59"/>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31" name="Shape 31"/>
          <p:cNvSpPr txBox="1">
            <a:spLocks noGrp="1"/>
          </p:cNvSpPr>
          <p:nvPr>
            <p:ph type="title"/>
          </p:nvPr>
        </p:nvSpPr>
        <p:spPr>
          <a:xfrm>
            <a:off x="457200" y="139527"/>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2" name="Shape 32"/>
          <p:cNvSpPr txBox="1">
            <a:spLocks noGrp="1"/>
          </p:cNvSpPr>
          <p:nvPr>
            <p:ph type="sldNum" idx="12"/>
          </p:nvPr>
        </p:nvSpPr>
        <p:spPr>
          <a:xfrm>
            <a:off x="8607464" y="4749873"/>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3"/>
        <p:cNvGrpSpPr/>
        <p:nvPr/>
      </p:nvGrpSpPr>
      <p:grpSpPr>
        <a:xfrm>
          <a:off x="0" y="0"/>
          <a:ext cx="0" cy="0"/>
          <a:chOff x="0" y="0"/>
          <a:chExt cx="0" cy="0"/>
        </a:xfrm>
      </p:grpSpPr>
      <p:sp>
        <p:nvSpPr>
          <p:cNvPr id="34" name="Shape 34"/>
          <p:cNvSpPr txBox="1">
            <a:spLocks noGrp="1"/>
          </p:cNvSpPr>
          <p:nvPr>
            <p:ph type="body" idx="1"/>
          </p:nvPr>
        </p:nvSpPr>
        <p:spPr>
          <a:xfrm>
            <a:off x="372035" y="4276652"/>
            <a:ext cx="8399999" cy="649199"/>
          </a:xfrm>
          <a:prstGeom prst="rect">
            <a:avLst/>
          </a:prstGeom>
        </p:spPr>
        <p:txBody>
          <a:bodyPr lIns="91425" tIns="91425" rIns="91425" bIns="91425" anchor="t" anchorCtr="0"/>
          <a:lstStyle>
            <a:lvl1pPr>
              <a:spcBef>
                <a:spcPts val="0"/>
              </a:spcBef>
              <a:buClr>
                <a:schemeClr val="lt1"/>
              </a:buClr>
              <a:buSzPct val="100000"/>
              <a:buNone/>
              <a:defRPr sz="2400" b="1">
                <a:solidFill>
                  <a:schemeClr val="lt1"/>
                </a:solidFill>
              </a:defRPr>
            </a:lvl1pPr>
          </a:lstStyle>
          <a:p>
            <a:endParaRPr/>
          </a:p>
        </p:txBody>
      </p:sp>
      <p:sp>
        <p:nvSpPr>
          <p:cNvPr id="35" name="Shape 35"/>
          <p:cNvSpPr/>
          <p:nvPr/>
        </p:nvSpPr>
        <p:spPr>
          <a:xfrm>
            <a:off x="372035" y="233279"/>
            <a:ext cx="8399999" cy="3868499"/>
          </a:xfrm>
          <a:prstGeom prst="roundRect">
            <a:avLst>
              <a:gd name="adj" fmla="val 2776"/>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36" name="Shape 36"/>
          <p:cNvSpPr txBox="1">
            <a:spLocks noGrp="1"/>
          </p:cNvSpPr>
          <p:nvPr>
            <p:ph type="sldNum" idx="12"/>
          </p:nvPr>
        </p:nvSpPr>
        <p:spPr>
          <a:xfrm>
            <a:off x="8607464" y="4749873"/>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7"/>
        <p:cNvGrpSpPr/>
        <p:nvPr/>
      </p:nvGrpSpPr>
      <p:grpSpPr>
        <a:xfrm>
          <a:off x="0" y="0"/>
          <a:ext cx="0" cy="0"/>
          <a:chOff x="0" y="0"/>
          <a:chExt cx="0" cy="0"/>
        </a:xfrm>
      </p:grpSpPr>
      <p:sp>
        <p:nvSpPr>
          <p:cNvPr id="38" name="Shape 38"/>
          <p:cNvSpPr/>
          <p:nvPr/>
        </p:nvSpPr>
        <p:spPr>
          <a:xfrm>
            <a:off x="372035" y="235584"/>
            <a:ext cx="8399999" cy="4672199"/>
          </a:xfrm>
          <a:prstGeom prst="roundRect">
            <a:avLst>
              <a:gd name="adj" fmla="val 2255"/>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39" name="Shape 39"/>
          <p:cNvSpPr txBox="1">
            <a:spLocks noGrp="1"/>
          </p:cNvSpPr>
          <p:nvPr>
            <p:ph type="sldNum" idx="12"/>
          </p:nvPr>
        </p:nvSpPr>
        <p:spPr>
          <a:xfrm>
            <a:off x="8607464" y="4749873"/>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lstStyle>
            <a:lvl1pPr>
              <a:spcBef>
                <a:spcPts val="0"/>
              </a:spcBef>
              <a:buClr>
                <a:schemeClr val="dk2"/>
              </a:buClr>
              <a:buSzPct val="100000"/>
              <a:buNone/>
              <a:defRPr sz="3600" b="1">
                <a:solidFill>
                  <a:schemeClr val="dk2"/>
                </a:solidFill>
              </a:defRPr>
            </a:lvl1pPr>
            <a:lvl2pPr>
              <a:spcBef>
                <a:spcPts val="0"/>
              </a:spcBef>
              <a:buClr>
                <a:schemeClr val="dk2"/>
              </a:buClr>
              <a:buSzPct val="100000"/>
              <a:buNone/>
              <a:defRPr sz="3600" b="1">
                <a:solidFill>
                  <a:schemeClr val="dk2"/>
                </a:solidFill>
              </a:defRPr>
            </a:lvl2pPr>
            <a:lvl3pPr>
              <a:spcBef>
                <a:spcPts val="0"/>
              </a:spcBef>
              <a:buClr>
                <a:schemeClr val="dk2"/>
              </a:buClr>
              <a:buSzPct val="100000"/>
              <a:buNone/>
              <a:defRPr sz="3600" b="1">
                <a:solidFill>
                  <a:schemeClr val="dk2"/>
                </a:solidFill>
              </a:defRPr>
            </a:lvl3pPr>
            <a:lvl4pPr>
              <a:spcBef>
                <a:spcPts val="0"/>
              </a:spcBef>
              <a:buClr>
                <a:schemeClr val="dk2"/>
              </a:buClr>
              <a:buSzPct val="100000"/>
              <a:buNone/>
              <a:defRPr sz="3600" b="1">
                <a:solidFill>
                  <a:schemeClr val="dk2"/>
                </a:solidFill>
              </a:defRPr>
            </a:lvl4pPr>
            <a:lvl5pPr>
              <a:spcBef>
                <a:spcPts val="0"/>
              </a:spcBef>
              <a:buClr>
                <a:schemeClr val="dk2"/>
              </a:buClr>
              <a:buSzPct val="100000"/>
              <a:buNone/>
              <a:defRPr sz="3600" b="1">
                <a:solidFill>
                  <a:schemeClr val="dk2"/>
                </a:solidFill>
              </a:defRPr>
            </a:lvl5pPr>
            <a:lvl6pPr>
              <a:spcBef>
                <a:spcPts val="0"/>
              </a:spcBef>
              <a:buClr>
                <a:schemeClr val="dk2"/>
              </a:buClr>
              <a:buSzPct val="100000"/>
              <a:buNone/>
              <a:defRPr sz="3600" b="1">
                <a:solidFill>
                  <a:schemeClr val="dk2"/>
                </a:solidFill>
              </a:defRPr>
            </a:lvl6pPr>
            <a:lvl7pPr>
              <a:spcBef>
                <a:spcPts val="0"/>
              </a:spcBef>
              <a:buClr>
                <a:schemeClr val="dk2"/>
              </a:buClr>
              <a:buSzPct val="100000"/>
              <a:buNone/>
              <a:defRPr sz="3600" b="1">
                <a:solidFill>
                  <a:schemeClr val="dk2"/>
                </a:solidFill>
              </a:defRPr>
            </a:lvl7pPr>
            <a:lvl8pPr>
              <a:spcBef>
                <a:spcPts val="0"/>
              </a:spcBef>
              <a:buClr>
                <a:schemeClr val="dk2"/>
              </a:buClr>
              <a:buSzPct val="100000"/>
              <a:buNone/>
              <a:defRPr sz="3600" b="1">
                <a:solidFill>
                  <a:schemeClr val="dk2"/>
                </a:solidFill>
              </a:defRPr>
            </a:lvl8pPr>
            <a:lvl9pPr>
              <a:spcBef>
                <a:spcPts val="0"/>
              </a:spcBef>
              <a:buClr>
                <a:schemeClr val="dk2"/>
              </a:buClr>
              <a:buSzPct val="100000"/>
              <a:buNone/>
              <a:defRPr sz="3600" b="1">
                <a:solidFill>
                  <a:schemeClr val="dk2"/>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607464" y="4749873"/>
            <a:ext cx="548699" cy="393600"/>
          </a:xfrm>
          <a:prstGeom prst="rect">
            <a:avLst/>
          </a:prstGeom>
          <a:noFill/>
          <a:ln>
            <a:noFill/>
          </a:ln>
        </p:spPr>
        <p:txBody>
          <a:bodyPr lIns="91425" tIns="91425" rIns="91425" bIns="91425" anchor="ctr" anchorCtr="0">
            <a:noAutofit/>
          </a:bodyPr>
          <a:lstStyle>
            <a:lvl1pPr algn="r">
              <a:spcBef>
                <a:spcPts val="0"/>
              </a:spcBef>
              <a:buNone/>
              <a:defRPr sz="1300">
                <a:solidFill>
                  <a:schemeClr val="lt1"/>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query-plugins.net/validator-jquery-validation-plugin-for-form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jqueryvalidation.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plugins.jquery.com/" TargetMode="External"/><Relationship Id="rId4" Type="http://schemas.openxmlformats.org/officeDocument/2006/relationships/hyperlink" Target="http://forum.jquery.com/" TargetMode="External"/><Relationship Id="rId5" Type="http://schemas.openxmlformats.org/officeDocument/2006/relationships/hyperlink" Target="http://remysharp.com/2010/06/03/signs-of-a-poorly-written-jquery-plugin/"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ctrTitle"/>
          </p:nvPr>
        </p:nvSpPr>
        <p:spPr>
          <a:xfrm>
            <a:off x="685800" y="473108"/>
            <a:ext cx="7772400" cy="2842199"/>
          </a:xfrm>
          <a:prstGeom prst="rect">
            <a:avLst/>
          </a:prstGeom>
        </p:spPr>
        <p:txBody>
          <a:bodyPr lIns="91425" tIns="91425" rIns="91425" bIns="91425" anchor="b" anchorCtr="0">
            <a:noAutofit/>
          </a:bodyPr>
          <a:lstStyle/>
          <a:p>
            <a:pPr>
              <a:spcBef>
                <a:spcPts val="0"/>
              </a:spcBef>
              <a:buNone/>
            </a:pPr>
            <a:r>
              <a:rPr lang="en"/>
              <a:t>JQuery Plug-Ins</a:t>
            </a:r>
          </a:p>
        </p:txBody>
      </p:sp>
      <p:sp>
        <p:nvSpPr>
          <p:cNvPr id="42" name="Shape 42"/>
          <p:cNvSpPr txBox="1">
            <a:spLocks noGrp="1"/>
          </p:cNvSpPr>
          <p:nvPr>
            <p:ph type="subTitle" idx="1"/>
          </p:nvPr>
        </p:nvSpPr>
        <p:spPr>
          <a:xfrm>
            <a:off x="685800" y="3896921"/>
            <a:ext cx="7772400" cy="460800"/>
          </a:xfrm>
          <a:prstGeom prst="rect">
            <a:avLst/>
          </a:prstGeom>
        </p:spPr>
        <p:txBody>
          <a:bodyPr lIns="91425" tIns="91425" rIns="91425" bIns="91425" anchor="ctr" anchorCtr="0">
            <a:noAutofit/>
          </a:bodyPr>
          <a:lstStyle/>
          <a:p>
            <a:pPr>
              <a:spcBef>
                <a:spcPts val="0"/>
              </a:spcBef>
              <a:buNone/>
            </a:pPr>
            <a:r>
              <a:rPr lang="en"/>
              <a:t>Class 4</a:t>
            </a: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Validator Plugin #1</a:t>
            </a:r>
            <a:endParaRPr lang="en-US" dirty="0"/>
          </a:p>
        </p:txBody>
      </p:sp>
      <p:sp>
        <p:nvSpPr>
          <p:cNvPr id="3" name="Text Placeholder 2"/>
          <p:cNvSpPr>
            <a:spLocks noGrp="1"/>
          </p:cNvSpPr>
          <p:nvPr>
            <p:ph type="body" idx="1"/>
          </p:nvPr>
        </p:nvSpPr>
        <p:spPr/>
        <p:txBody>
          <a:bodyPr/>
          <a:lstStyle/>
          <a:p>
            <a:r>
              <a:rPr lang="en-US" sz="1800" dirty="0">
                <a:hlinkClick r:id="rId2"/>
              </a:rPr>
              <a:t>http://jquery-plugins.net/validator-jquery-validation-plugin-for-</a:t>
            </a:r>
            <a:r>
              <a:rPr lang="en-US" sz="1800" dirty="0" smtClean="0">
                <a:hlinkClick r:id="rId2"/>
              </a:rPr>
              <a:t>forms</a:t>
            </a:r>
            <a:endParaRPr lang="en-US" sz="1800" dirty="0" smtClean="0"/>
          </a:p>
          <a:p>
            <a:endParaRPr lang="en-US" sz="1800" dirty="0"/>
          </a:p>
          <a:p>
            <a:r>
              <a:rPr lang="en-US" sz="1800" dirty="0" smtClean="0"/>
              <a:t>Documentation: </a:t>
            </a:r>
          </a:p>
          <a:p>
            <a:endParaRPr lang="en-US" sz="1800" dirty="0"/>
          </a:p>
          <a:p>
            <a:r>
              <a:rPr lang="en-US" sz="1800" dirty="0"/>
              <a:t>https://</a:t>
            </a:r>
            <a:r>
              <a:rPr lang="en-US" sz="1800" dirty="0" err="1"/>
              <a:t>github.com</a:t>
            </a:r>
            <a:r>
              <a:rPr lang="en-US" sz="1800" dirty="0"/>
              <a:t>/</a:t>
            </a:r>
            <a:r>
              <a:rPr lang="en-US" sz="1800" dirty="0" err="1"/>
              <a:t>FaroeMedia</a:t>
            </a:r>
            <a:r>
              <a:rPr lang="en-US" sz="1800" dirty="0"/>
              <a:t>/validator</a:t>
            </a:r>
          </a:p>
        </p:txBody>
      </p:sp>
    </p:spTree>
    <p:extLst>
      <p:ext uri="{BB962C8B-B14F-4D97-AF65-F5344CB8AC3E}">
        <p14:creationId xmlns:p14="http://schemas.microsoft.com/office/powerpoint/2010/main" val="451351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dirty="0"/>
              <a:t>JQuery Form </a:t>
            </a:r>
            <a:r>
              <a:rPr lang="en" dirty="0" smtClean="0"/>
              <a:t>Validation</a:t>
            </a:r>
            <a:r>
              <a:rPr lang="en-US" smtClean="0"/>
              <a:t> #2</a:t>
            </a:r>
            <a:endParaRPr lang="en"/>
          </a:p>
        </p:txBody>
      </p:sp>
      <p:sp>
        <p:nvSpPr>
          <p:cNvPr id="96" name="Shape 9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sz="1800">
                <a:latin typeface="Calibri"/>
                <a:ea typeface="Calibri"/>
                <a:cs typeface="Calibri"/>
                <a:sym typeface="Calibri"/>
              </a:rPr>
              <a:t>JQuery Form Validation Library:</a:t>
            </a:r>
          </a:p>
          <a:p>
            <a:pPr rtl="0">
              <a:spcBef>
                <a:spcPts val="0"/>
              </a:spcBef>
              <a:buNone/>
            </a:pPr>
            <a:endParaRPr sz="1800">
              <a:latin typeface="Calibri"/>
              <a:ea typeface="Calibri"/>
              <a:cs typeface="Calibri"/>
              <a:sym typeface="Calibri"/>
            </a:endParaRPr>
          </a:p>
          <a:p>
            <a:pPr rtl="0">
              <a:spcBef>
                <a:spcPts val="0"/>
              </a:spcBef>
              <a:buNone/>
            </a:pPr>
            <a:r>
              <a:rPr lang="en" sz="1800" u="sng">
                <a:solidFill>
                  <a:schemeClr val="hlink"/>
                </a:solidFill>
                <a:latin typeface="Calibri"/>
                <a:ea typeface="Calibri"/>
                <a:cs typeface="Calibri"/>
                <a:sym typeface="Calibri"/>
                <a:hlinkClick r:id="rId3"/>
              </a:rPr>
              <a:t>http://jqueryvalidation.org/</a:t>
            </a:r>
          </a:p>
          <a:p>
            <a:pPr rtl="0">
              <a:spcBef>
                <a:spcPts val="0"/>
              </a:spcBef>
              <a:buNone/>
            </a:pPr>
            <a:endParaRPr sz="1800">
              <a:latin typeface="Calibri"/>
              <a:ea typeface="Calibri"/>
              <a:cs typeface="Calibri"/>
              <a:sym typeface="Calibri"/>
            </a:endParaRPr>
          </a:p>
          <a:p>
            <a:pPr>
              <a:spcBef>
                <a:spcPts val="0"/>
              </a:spcBef>
              <a:buNone/>
            </a:pPr>
            <a:r>
              <a:rPr lang="en" sz="1800">
                <a:solidFill>
                  <a:srgbClr val="444444"/>
                </a:solidFill>
                <a:latin typeface="Calibri"/>
                <a:ea typeface="Calibri"/>
                <a:cs typeface="Calibri"/>
                <a:sym typeface="Calibri"/>
              </a:rPr>
              <a:t>This jQuery plugin makes simple clientside form validation easy, whilst still offering plenty of customization options. It makes a good choice if you’re building something new from scratch, but also when you’re trying to integrate something into an existing application with lots of existing markup. The plugin comes bundled with a useful set of validation methods, including URL and email validation, while providing an API to write your own methods. </a:t>
            </a: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a:t>Complex Definition</a:t>
            </a:r>
          </a:p>
        </p:txBody>
      </p:sp>
      <p:sp>
        <p:nvSpPr>
          <p:cNvPr id="48" name="Shape 4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lnSpc>
                <a:spcPct val="153409"/>
              </a:lnSpc>
              <a:spcBef>
                <a:spcPts val="0"/>
              </a:spcBef>
              <a:spcAft>
                <a:spcPts val="1100"/>
              </a:spcAft>
              <a:buNone/>
            </a:pPr>
            <a:r>
              <a:rPr lang="en" sz="1400">
                <a:latin typeface="Calibri"/>
                <a:ea typeface="Calibri"/>
                <a:cs typeface="Calibri"/>
                <a:sym typeface="Calibri"/>
              </a:rPr>
              <a:t>A jQuery plugin is simply a method that we use to extend the jQuery's prototype object (aka $). By extending the prototype object you enable all jQuery objects to inherit any methods that you add. As established, whenever you call jQuery() (or $) you're creating a new jQuery object, with all of jQuery's methods inherited.</a:t>
            </a:r>
          </a:p>
          <a:p>
            <a:pPr rtl="0">
              <a:lnSpc>
                <a:spcPct val="153409"/>
              </a:lnSpc>
              <a:spcBef>
                <a:spcPts val="0"/>
              </a:spcBef>
              <a:spcAft>
                <a:spcPts val="1100"/>
              </a:spcAft>
              <a:buNone/>
            </a:pPr>
            <a:endParaRPr sz="1100"/>
          </a:p>
          <a:p>
            <a:pPr>
              <a:spcBef>
                <a:spcPts val="0"/>
              </a:spcBef>
              <a:buNone/>
            </a:pPr>
            <a:endParaRP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a:t>Simple Definition</a:t>
            </a:r>
          </a:p>
        </p:txBody>
      </p:sp>
      <p:sp>
        <p:nvSpPr>
          <p:cNvPr id="54" name="Shape 5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sz="1400">
                <a:latin typeface="Calibri"/>
                <a:ea typeface="Calibri"/>
                <a:cs typeface="Calibri"/>
                <a:sym typeface="Calibri"/>
              </a:rPr>
              <a:t>The idea of a plugin is to do something with a collection of elements. </a:t>
            </a:r>
          </a:p>
          <a:p>
            <a:pPr>
              <a:spcBef>
                <a:spcPts val="0"/>
              </a:spcBef>
              <a:buNone/>
            </a:pPr>
            <a:endParaRPr sz="1400">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a:t>Finding &amp; Evaluating</a:t>
            </a:r>
          </a:p>
        </p:txBody>
      </p:sp>
      <p:sp>
        <p:nvSpPr>
          <p:cNvPr id="60" name="Shape 6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spcBef>
                <a:spcPts val="0"/>
              </a:spcBef>
              <a:buClr>
                <a:schemeClr val="dk1"/>
              </a:buClr>
              <a:buSzPct val="100000"/>
              <a:buFont typeface="Arial"/>
              <a:buChar char="●"/>
            </a:pPr>
            <a:r>
              <a:rPr lang="en" sz="1800" dirty="0">
                <a:latin typeface="Calibri"/>
                <a:ea typeface="Calibri"/>
                <a:cs typeface="Calibri"/>
                <a:sym typeface="Calibri"/>
              </a:rPr>
              <a:t>The Power of Open Source Software (OSS)</a:t>
            </a:r>
          </a:p>
          <a:p>
            <a:pPr marL="457200" lvl="0" indent="-342900" rtl="0">
              <a:spcBef>
                <a:spcPts val="0"/>
              </a:spcBef>
              <a:buClr>
                <a:schemeClr val="dk1"/>
              </a:buClr>
              <a:buSzPct val="100000"/>
              <a:buFont typeface="Arial"/>
              <a:buChar char="●"/>
            </a:pPr>
            <a:r>
              <a:rPr lang="en" sz="1800" dirty="0">
                <a:latin typeface="Calibri"/>
                <a:ea typeface="Calibri"/>
                <a:cs typeface="Calibri"/>
                <a:sym typeface="Calibri"/>
              </a:rPr>
              <a:t>Quality Varies</a:t>
            </a:r>
          </a:p>
          <a:p>
            <a:pPr marL="457200" lvl="0" indent="-342900" rtl="0">
              <a:spcBef>
                <a:spcPts val="0"/>
              </a:spcBef>
              <a:buClr>
                <a:schemeClr val="dk1"/>
              </a:buClr>
              <a:buSzPct val="100000"/>
              <a:buFont typeface="Arial"/>
              <a:buChar char="●"/>
            </a:pPr>
            <a:r>
              <a:rPr lang="en" sz="1800" dirty="0">
                <a:latin typeface="Calibri"/>
                <a:ea typeface="Calibri"/>
                <a:cs typeface="Calibri"/>
                <a:sym typeface="Calibri"/>
              </a:rPr>
              <a:t>JQuery UI</a:t>
            </a:r>
          </a:p>
          <a:p>
            <a:pPr marL="457200" lvl="0" indent="-342900" rtl="0">
              <a:spcBef>
                <a:spcPts val="0"/>
              </a:spcBef>
              <a:buClr>
                <a:schemeClr val="dk1"/>
              </a:buClr>
              <a:buSzPct val="100000"/>
              <a:buFont typeface="Arial"/>
              <a:buChar char="●"/>
            </a:pPr>
            <a:r>
              <a:rPr lang="en" sz="1800" dirty="0">
                <a:latin typeface="Calibri"/>
                <a:ea typeface="Calibri"/>
                <a:cs typeface="Calibri"/>
                <a:sym typeface="Calibri"/>
              </a:rPr>
              <a:t>How to Evaluate Quality</a:t>
            </a:r>
          </a:p>
          <a:p>
            <a:pPr marL="457200" lvl="0" indent="-342900" rtl="0">
              <a:spcBef>
                <a:spcPts val="0"/>
              </a:spcBef>
              <a:buClr>
                <a:schemeClr val="dk1"/>
              </a:buClr>
              <a:buSzPct val="100000"/>
              <a:buFont typeface="Arial"/>
              <a:buChar char="●"/>
            </a:pPr>
            <a:r>
              <a:rPr lang="en" sz="1800" dirty="0">
                <a:latin typeface="Calibri"/>
                <a:ea typeface="Calibri"/>
                <a:cs typeface="Calibri"/>
                <a:sym typeface="Calibri"/>
              </a:rPr>
              <a:t>Resources:</a:t>
            </a:r>
          </a:p>
          <a:p>
            <a:pPr marL="914400" lvl="1" indent="-342900" rtl="0">
              <a:spcBef>
                <a:spcPts val="0"/>
              </a:spcBef>
              <a:buClr>
                <a:schemeClr val="dk1"/>
              </a:buClr>
              <a:buSzPct val="100000"/>
              <a:buFont typeface="Courier New"/>
              <a:buChar char="o"/>
            </a:pPr>
            <a:r>
              <a:rPr lang="en" sz="1800" dirty="0">
                <a:latin typeface="Calibri"/>
                <a:ea typeface="Calibri"/>
                <a:cs typeface="Calibri"/>
                <a:sym typeface="Calibri"/>
              </a:rPr>
              <a:t>The easiest way to find plugins is to search Google or the </a:t>
            </a:r>
            <a:r>
              <a:rPr lang="en" sz="1800" u="sng" dirty="0">
                <a:solidFill>
                  <a:srgbClr val="0769AD"/>
                </a:solidFill>
                <a:latin typeface="Calibri"/>
                <a:ea typeface="Calibri"/>
                <a:cs typeface="Calibri"/>
                <a:sym typeface="Calibri"/>
                <a:hlinkClick r:id="rId3"/>
              </a:rPr>
              <a:t>jQuery Plugins Registry</a:t>
            </a:r>
            <a:r>
              <a:rPr lang="en" sz="1800" dirty="0">
                <a:latin typeface="Calibri"/>
                <a:ea typeface="Calibri"/>
                <a:cs typeface="Calibri"/>
                <a:sym typeface="Calibri"/>
              </a:rPr>
              <a:t>. </a:t>
            </a:r>
          </a:p>
          <a:p>
            <a:pPr marL="914400" lvl="1" indent="-342900" rtl="0">
              <a:spcBef>
                <a:spcPts val="0"/>
              </a:spcBef>
              <a:buClr>
                <a:schemeClr val="dk1"/>
              </a:buClr>
              <a:buSzPct val="100000"/>
              <a:buFont typeface="Courier New"/>
              <a:buChar char="o"/>
            </a:pPr>
            <a:r>
              <a:rPr lang="en" sz="1800" dirty="0">
                <a:latin typeface="Calibri"/>
                <a:ea typeface="Calibri"/>
                <a:cs typeface="Calibri"/>
                <a:sym typeface="Calibri"/>
              </a:rPr>
              <a:t>Once you've identified some options, you may want to consult the </a:t>
            </a:r>
            <a:r>
              <a:rPr lang="en" sz="1800" u="sng" dirty="0">
                <a:solidFill>
                  <a:srgbClr val="0769AD"/>
                </a:solidFill>
                <a:latin typeface="Calibri"/>
                <a:ea typeface="Calibri"/>
                <a:cs typeface="Calibri"/>
                <a:sym typeface="Calibri"/>
                <a:hlinkClick r:id="rId4"/>
              </a:rPr>
              <a:t>jQuery forums</a:t>
            </a:r>
            <a:r>
              <a:rPr lang="en" sz="1800" dirty="0">
                <a:latin typeface="Calibri"/>
                <a:ea typeface="Calibri"/>
                <a:cs typeface="Calibri"/>
                <a:sym typeface="Calibri"/>
              </a:rPr>
              <a:t> or the #jquery IRC channel to get input from others.</a:t>
            </a:r>
          </a:p>
          <a:p>
            <a:pPr marL="914400" lvl="1" indent="-342900" rtl="0">
              <a:spcBef>
                <a:spcPts val="0"/>
              </a:spcBef>
              <a:buClr>
                <a:schemeClr val="dk1"/>
              </a:buClr>
              <a:buSzPct val="100000"/>
              <a:buFont typeface="Courier New"/>
              <a:buChar char="o"/>
            </a:pPr>
            <a:r>
              <a:rPr lang="en" sz="1800" u="sng" dirty="0">
                <a:solidFill>
                  <a:srgbClr val="0769AD"/>
                </a:solidFill>
                <a:latin typeface="Calibri"/>
                <a:ea typeface="Calibri"/>
                <a:cs typeface="Calibri"/>
                <a:sym typeface="Calibri"/>
                <a:hlinkClick r:id="rId5"/>
              </a:rPr>
              <a:t>Signs of a poorly written jQuery plugin</a:t>
            </a:r>
            <a:r>
              <a:rPr lang="en" sz="1800" dirty="0">
                <a:latin typeface="Calibri"/>
                <a:ea typeface="Calibri"/>
                <a:cs typeface="Calibri"/>
                <a:sym typeface="Calibri"/>
              </a:rPr>
              <a:t> by Remy Sharp.</a:t>
            </a:r>
          </a:p>
          <a:p>
            <a:pPr>
              <a:spcBef>
                <a:spcPts val="0"/>
              </a:spcBef>
              <a:buNone/>
            </a:pPr>
            <a:endParaRPr dirty="0"/>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a:t>Sample Usage</a:t>
            </a:r>
          </a:p>
        </p:txBody>
      </p:sp>
      <p:sp>
        <p:nvSpPr>
          <p:cNvPr id="66" name="Shape 6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r>
              <a:rPr lang="en" dirty="0"/>
              <a:t>http://plugins.jquery.com/ui.datepicker/</a:t>
            </a: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a:t>How to Use</a:t>
            </a:r>
          </a:p>
        </p:txBody>
      </p:sp>
      <p:sp>
        <p:nvSpPr>
          <p:cNvPr id="72" name="Shape 7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sz="1800">
                <a:latin typeface="Calibri"/>
                <a:ea typeface="Calibri"/>
                <a:cs typeface="Calibri"/>
                <a:sym typeface="Calibri"/>
              </a:rPr>
              <a:t>Once you choose a plugin, you'll need to add it to your page. Download the plugin, unzip it if necessary, place it within your application's directory structure, then include the plugin in your page using a script tag (after you include jQuery).</a:t>
            </a:r>
          </a:p>
          <a:p>
            <a:pPr rtl="0">
              <a:spcBef>
                <a:spcPts val="0"/>
              </a:spcBef>
              <a:buNone/>
            </a:pPr>
            <a:endParaRPr sz="1800">
              <a:latin typeface="Calibri"/>
              <a:ea typeface="Calibri"/>
              <a:cs typeface="Calibri"/>
              <a:sym typeface="Calibri"/>
            </a:endParaRPr>
          </a:p>
          <a:p>
            <a:pPr marL="457200" lvl="0" indent="-342900" rtl="0">
              <a:spcBef>
                <a:spcPts val="0"/>
              </a:spcBef>
              <a:buClr>
                <a:schemeClr val="dk1"/>
              </a:buClr>
              <a:buSzPct val="100000"/>
              <a:buFont typeface="Calibri"/>
              <a:buChar char="-"/>
            </a:pPr>
            <a:r>
              <a:rPr lang="en" sz="1800">
                <a:latin typeface="Calibri"/>
                <a:ea typeface="Calibri"/>
                <a:cs typeface="Calibri"/>
                <a:sym typeface="Calibri"/>
              </a:rPr>
              <a:t>OR -</a:t>
            </a:r>
          </a:p>
          <a:p>
            <a:pPr rtl="0">
              <a:spcBef>
                <a:spcPts val="0"/>
              </a:spcBef>
              <a:buNone/>
            </a:pPr>
            <a:endParaRPr sz="1800">
              <a:latin typeface="Calibri"/>
              <a:ea typeface="Calibri"/>
              <a:cs typeface="Calibri"/>
              <a:sym typeface="Calibri"/>
            </a:endParaRPr>
          </a:p>
          <a:p>
            <a:pPr rtl="0">
              <a:spcBef>
                <a:spcPts val="0"/>
              </a:spcBef>
              <a:buNone/>
            </a:pPr>
            <a:r>
              <a:rPr lang="en" sz="1800">
                <a:latin typeface="Calibri"/>
                <a:ea typeface="Calibri"/>
                <a:cs typeface="Calibri"/>
                <a:sym typeface="Calibri"/>
              </a:rPr>
              <a:t>Click on “Try a Demo” on the plugin page, copy and paste code:</a:t>
            </a:r>
          </a:p>
          <a:p>
            <a:pPr rtl="0">
              <a:spcBef>
                <a:spcPts val="0"/>
              </a:spcBef>
              <a:buNone/>
            </a:pPr>
            <a:endParaRPr sz="1800">
              <a:latin typeface="Calibri"/>
              <a:ea typeface="Calibri"/>
              <a:cs typeface="Calibri"/>
              <a:sym typeface="Calibri"/>
            </a:endParaRPr>
          </a:p>
          <a:p>
            <a:pPr lvl="0">
              <a:spcBef>
                <a:spcPts val="0"/>
              </a:spcBef>
              <a:buNone/>
            </a:pPr>
            <a:r>
              <a:rPr lang="en" sz="1800">
                <a:latin typeface="Calibri"/>
                <a:ea typeface="Calibri"/>
                <a:cs typeface="Calibri"/>
                <a:sym typeface="Calibri"/>
              </a:rPr>
              <a:t>http://plugins.jquery.com/ui.datepicker/</a:t>
            </a: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a:t>Creating Your Own Plugin</a:t>
            </a:r>
          </a:p>
        </p:txBody>
      </p:sp>
      <p:sp>
        <p:nvSpPr>
          <p:cNvPr id="78" name="Shape 7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lnSpc>
                <a:spcPct val="112500"/>
              </a:lnSpc>
              <a:spcBef>
                <a:spcPts val="0"/>
              </a:spcBef>
              <a:buNone/>
            </a:pPr>
            <a:r>
              <a:rPr lang="en" sz="1800" dirty="0">
                <a:latin typeface="Calibri"/>
                <a:ea typeface="Calibri"/>
                <a:cs typeface="Calibri"/>
                <a:sym typeface="Calibri"/>
              </a:rPr>
              <a:t>$.fn.greenify = </a:t>
            </a:r>
            <a:r>
              <a:rPr lang="en" sz="1800" b="1" dirty="0">
                <a:latin typeface="Calibri"/>
                <a:ea typeface="Calibri"/>
                <a:cs typeface="Calibri"/>
                <a:sym typeface="Calibri"/>
              </a:rPr>
              <a:t>function</a:t>
            </a:r>
            <a:r>
              <a:rPr lang="en" sz="1800" dirty="0">
                <a:latin typeface="Calibri"/>
                <a:ea typeface="Calibri"/>
                <a:cs typeface="Calibri"/>
                <a:sym typeface="Calibri"/>
              </a:rPr>
              <a:t>() {</a:t>
            </a:r>
          </a:p>
          <a:p>
            <a:pPr rtl="0">
              <a:lnSpc>
                <a:spcPct val="112500"/>
              </a:lnSpc>
              <a:spcBef>
                <a:spcPts val="0"/>
              </a:spcBef>
              <a:buNone/>
            </a:pPr>
            <a:r>
              <a:rPr lang="en" sz="1800" dirty="0">
                <a:latin typeface="Calibri"/>
                <a:ea typeface="Calibri"/>
                <a:cs typeface="Calibri"/>
                <a:sym typeface="Calibri"/>
              </a:rPr>
              <a:t>   </a:t>
            </a:r>
            <a:r>
              <a:rPr lang="en" sz="1800" b="1" dirty="0">
                <a:latin typeface="Calibri"/>
                <a:ea typeface="Calibri"/>
                <a:cs typeface="Calibri"/>
                <a:sym typeface="Calibri"/>
              </a:rPr>
              <a:t>this</a:t>
            </a:r>
            <a:r>
              <a:rPr lang="en" sz="1800" dirty="0">
                <a:latin typeface="Calibri"/>
                <a:ea typeface="Calibri"/>
                <a:cs typeface="Calibri"/>
                <a:sym typeface="Calibri"/>
              </a:rPr>
              <a:t>.css( </a:t>
            </a:r>
            <a:r>
              <a:rPr lang="en" sz="1800" dirty="0">
                <a:solidFill>
                  <a:srgbClr val="DD1144"/>
                </a:solidFill>
                <a:latin typeface="Calibri"/>
                <a:ea typeface="Calibri"/>
                <a:cs typeface="Calibri"/>
                <a:sym typeface="Calibri"/>
              </a:rPr>
              <a:t>"color"</a:t>
            </a:r>
            <a:r>
              <a:rPr lang="en" sz="1800" dirty="0">
                <a:latin typeface="Calibri"/>
                <a:ea typeface="Calibri"/>
                <a:cs typeface="Calibri"/>
                <a:sym typeface="Calibri"/>
              </a:rPr>
              <a:t>, </a:t>
            </a:r>
            <a:r>
              <a:rPr lang="en" sz="1800" dirty="0">
                <a:solidFill>
                  <a:srgbClr val="DD1144"/>
                </a:solidFill>
                <a:latin typeface="Calibri"/>
                <a:ea typeface="Calibri"/>
                <a:cs typeface="Calibri"/>
                <a:sym typeface="Calibri"/>
              </a:rPr>
              <a:t>"green"</a:t>
            </a:r>
            <a:r>
              <a:rPr lang="en" sz="1800" dirty="0">
                <a:latin typeface="Calibri"/>
                <a:ea typeface="Calibri"/>
                <a:cs typeface="Calibri"/>
                <a:sym typeface="Calibri"/>
              </a:rPr>
              <a:t> );</a:t>
            </a:r>
          </a:p>
          <a:p>
            <a:pPr rtl="0">
              <a:lnSpc>
                <a:spcPct val="112500"/>
              </a:lnSpc>
              <a:spcBef>
                <a:spcPts val="0"/>
              </a:spcBef>
              <a:buNone/>
            </a:pPr>
            <a:r>
              <a:rPr lang="en" sz="1800" dirty="0">
                <a:latin typeface="Calibri"/>
                <a:ea typeface="Calibri"/>
                <a:cs typeface="Calibri"/>
                <a:sym typeface="Calibri"/>
              </a:rPr>
              <a:t>};</a:t>
            </a:r>
          </a:p>
          <a:p>
            <a:pPr rtl="0">
              <a:lnSpc>
                <a:spcPct val="112500"/>
              </a:lnSpc>
              <a:spcBef>
                <a:spcPts val="0"/>
              </a:spcBef>
              <a:buNone/>
            </a:pPr>
            <a:r>
              <a:rPr lang="en" sz="1800" dirty="0">
                <a:latin typeface="Calibri"/>
                <a:ea typeface="Calibri"/>
                <a:cs typeface="Calibri"/>
                <a:sym typeface="Calibri"/>
              </a:rPr>
              <a:t>$( </a:t>
            </a:r>
            <a:r>
              <a:rPr lang="en" sz="1800" dirty="0">
                <a:solidFill>
                  <a:srgbClr val="DD1144"/>
                </a:solidFill>
                <a:latin typeface="Calibri"/>
                <a:ea typeface="Calibri"/>
                <a:cs typeface="Calibri"/>
                <a:sym typeface="Calibri"/>
              </a:rPr>
              <a:t>"a"</a:t>
            </a:r>
            <a:r>
              <a:rPr lang="en" sz="1800" dirty="0">
                <a:latin typeface="Calibri"/>
                <a:ea typeface="Calibri"/>
                <a:cs typeface="Calibri"/>
                <a:sym typeface="Calibri"/>
              </a:rPr>
              <a:t> ).greenify();  </a:t>
            </a:r>
            <a:r>
              <a:rPr lang="en" sz="1800" i="1" dirty="0">
                <a:solidFill>
                  <a:srgbClr val="999988"/>
                </a:solidFill>
                <a:latin typeface="Calibri"/>
                <a:ea typeface="Calibri"/>
                <a:cs typeface="Calibri"/>
                <a:sym typeface="Calibri"/>
              </a:rPr>
              <a:t>// Makes all the links green.</a:t>
            </a:r>
          </a:p>
          <a:p>
            <a:pPr>
              <a:spcBef>
                <a:spcPts val="0"/>
              </a:spcBef>
              <a:buNone/>
            </a:pPr>
            <a:endParaRPr sz="1800" dirty="0">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a:t>Exercise 1</a:t>
            </a:r>
          </a:p>
        </p:txBody>
      </p:sp>
      <p:sp>
        <p:nvSpPr>
          <p:cNvPr id="84" name="Shape 8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r>
              <a:rPr lang="en"/>
              <a:t>Using the previous example as a basis to start, make a plugin that will change the font-weight of all &lt;A&gt; links to bold.</a:t>
            </a: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a:t>Exercise 2</a:t>
            </a:r>
          </a:p>
        </p:txBody>
      </p:sp>
      <p:sp>
        <p:nvSpPr>
          <p:cNvPr id="90" name="Shape 9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r>
              <a:rPr lang="en"/>
              <a:t>Using the code you wrote in exercise 1, additionally take away the underline from the links.</a:t>
            </a: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450</Words>
  <Application>Microsoft Macintosh PowerPoint</Application>
  <PresentationFormat>On-screen Show (16:9)</PresentationFormat>
  <Paragraphs>46</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label</vt:lpstr>
      <vt:lpstr>JQuery Plug-Ins</vt:lpstr>
      <vt:lpstr>Complex Definition</vt:lpstr>
      <vt:lpstr>Simple Definition</vt:lpstr>
      <vt:lpstr>Finding &amp; Evaluating</vt:lpstr>
      <vt:lpstr>Sample Usage</vt:lpstr>
      <vt:lpstr>How to Use</vt:lpstr>
      <vt:lpstr>Creating Your Own Plugin</vt:lpstr>
      <vt:lpstr>Exercise 1</vt:lpstr>
      <vt:lpstr>Exercise 2</vt:lpstr>
      <vt:lpstr>Validator Plugin #1</vt:lpstr>
      <vt:lpstr>JQuery Form Validation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 Plug-Ins</dc:title>
  <cp:lastModifiedBy>OTIS</cp:lastModifiedBy>
  <cp:revision>2</cp:revision>
  <dcterms:modified xsi:type="dcterms:W3CDTF">2015-06-24T22:21:38Z</dcterms:modified>
</cp:coreProperties>
</file>