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 flipH="1" rot="10800000">
            <a:off x="372035" y="58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/>
          <p:nvPr/>
        </p:nvSpPr>
        <p:spPr>
          <a:xfrm flipH="1" rot="10800000">
            <a:off x="372035" y="58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25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61353" y="1200150"/>
            <a:ext cx="3925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372035" y="58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72035" y="4276651"/>
            <a:ext cx="8399999" cy="6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8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8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" sz="7200">
                <a:solidFill>
                  <a:schemeClr val="dk2"/>
                </a:solidFill>
              </a:rPr>
              <a:t>Objects and Methods</a:t>
            </a:r>
            <a:r>
              <a:rPr b="1" baseline="0" i="0" lang="en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	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Class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 Literal Notation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4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day = {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squirrel: </a:t>
            </a:r>
            <a:r>
              <a:rPr b="0" baseline="0" i="0" lang="en" sz="1400" u="none" cap="none" strike="noStrike">
                <a:solidFill>
                  <a:srgbClr val="1100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events: [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</a:rPr>
              <a:t>"work"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</a:rPr>
              <a:t>"touched tree"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</a:rPr>
              <a:t>"pizza"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</a:rPr>
              <a:t>"running"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</a:rPr>
              <a:t>"television"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console.log(day1.squirrel);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774400"/>
                </a:solidFill>
                <a:latin typeface="Consolas"/>
                <a:ea typeface="Consolas"/>
                <a:cs typeface="Consolas"/>
                <a:sym typeface="Consolas"/>
              </a:rPr>
              <a:t>// → false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console.log(day1.wolf);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774400"/>
                </a:solidFill>
                <a:latin typeface="Consolas"/>
                <a:ea typeface="Consolas"/>
                <a:cs typeface="Consolas"/>
                <a:sym typeface="Consolas"/>
              </a:rPr>
              <a:t>// → undefined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day1.wolf = </a:t>
            </a:r>
            <a:r>
              <a:rPr b="0" baseline="0" i="0" lang="en" sz="1400" u="none" cap="none" strike="noStrike">
                <a:solidFill>
                  <a:srgbClr val="1100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console.log(day1.wolf);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baseline="0" i="0" lang="en" sz="1400" u="none" cap="none" strike="noStrike">
                <a:solidFill>
                  <a:srgbClr val="774400"/>
                </a:solidFill>
                <a:latin typeface="Consolas"/>
                <a:ea typeface="Consolas"/>
                <a:cs typeface="Consolas"/>
                <a:sym typeface="Consolas"/>
              </a:rPr>
              <a:t>// →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Object Literal Notation to compose a “car” object, with the following values. Then use console.dir() to inspect 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inspected (bool)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(array of ints)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(array of strings)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console.dir(car);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Class: Data Structure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Object: Instance of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Properties: Sort of like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Methods: Soft of like functions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simple object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 rabbit = {};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rabbit.speak = function(line)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console.log("The rabbit says '" + line + "'");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rabbit.speak("I'm alive.");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this.method()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Usually a method needs to do something with the object it was called on. When a function is called as a method—looked up as a property and immediately called, as in object.method()—the special variable this in its body will point to the object that it was called 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this.method()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speak(</a:t>
            </a:r>
            <a:r>
              <a:rPr b="0" baseline="0" i="0" lang="en" sz="14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 {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console.log(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"The 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b="0" baseline="0" i="0" lang="en" sz="1400" u="none" cap="none" strike="noStrike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this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.type +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 rabbit says '"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           </a:t>
            </a:r>
            <a:r>
              <a:rPr b="0" baseline="0" i="0" lang="en" sz="1400" u="none" cap="none" strike="noStrike">
                <a:solidFill>
                  <a:srgbClr val="00227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"'"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whiteRabbit = {type: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"white"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 speak: speak};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fatRabbit = {type: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"fat"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 speak: speak};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whiteRabbit.speak(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"Oh my ears and whiskers, 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              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"how late it's getting!"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fatRabbit.speak(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"I could sure use a carrot right now."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Prototypes and Constructors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more convenient way to create objects that derive from some shared prototype is to use a </a:t>
            </a:r>
            <a:r>
              <a:rPr b="0" baseline="0" i="1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constructor</a:t>
            </a: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. In JavaScript, calling a function with the </a:t>
            </a:r>
            <a:r>
              <a:rPr b="0" baseline="0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keyword in front of it causes it to be treated as a constructor. The constructor will have its 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this</a:t>
            </a: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variable bound to a fresh object, and unless it explicitly returns another object value, this new object will be returned from the call. An object created with 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</a:t>
            </a: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is said to be an </a:t>
            </a:r>
            <a:r>
              <a:rPr b="0" baseline="0" i="1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instance</a:t>
            </a: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of its constructor.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Rabbit Function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function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Rabbit(</a:t>
            </a:r>
            <a:r>
              <a:rPr b="0" baseline="0" i="0" lang="en" sz="1800" u="none" cap="none" strike="noStrike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type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 {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b="0" baseline="0" i="0" lang="en" sz="18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this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.type = </a:t>
            </a:r>
            <a:r>
              <a:rPr b="0" baseline="0" i="0" lang="en" sz="1800" u="none" cap="none" strike="noStrike">
                <a:solidFill>
                  <a:srgbClr val="002277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type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b="0" baseline="0" i="0" lang="en" sz="18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killerRabbit = </a:t>
            </a:r>
            <a:r>
              <a:rPr b="0" baseline="0" i="0" lang="en" sz="18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new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Rabbit(</a:t>
            </a:r>
            <a:r>
              <a:rPr b="0" baseline="0" i="0" lang="en" sz="18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"killer"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b="0" baseline="0" i="0" lang="en" sz="18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blackRabbit = </a:t>
            </a:r>
            <a:r>
              <a:rPr b="0" baseline="0" i="0" lang="en" sz="1800" u="none" cap="none" strike="noStrike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new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Rabbit(</a:t>
            </a:r>
            <a:r>
              <a:rPr b="0" baseline="0" i="0" lang="en" sz="1800" u="none" cap="none" strike="noStrike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"black"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console.log(blackRabbit.type);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Rabbit Prototype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Constructors (in fact, all functions) automatically get a property named prototype, which by default holds a plain, empty object that derives from Object.prototype. Every instance created with this constructor will have this object as its prototype. So to add a speak method to rabbits created with the Rabbit constructor, we can simply do this: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Rabbit.prototype.speak = </a:t>
            </a:r>
            <a:r>
              <a:rPr b="0" baseline="0" i="0" lang="en" sz="1400" u="none" cap="none" strike="noStrike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(</a:t>
            </a:r>
            <a:r>
              <a:rPr b="0" baseline="0" i="0" lang="en" sz="1400" u="none" cap="none" strike="noStrik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 {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console.log(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"The 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b="0" baseline="0" i="0" lang="en" sz="1400" u="none" cap="none" strike="noStrike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this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.type +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 rabbit says '"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           </a:t>
            </a:r>
            <a:r>
              <a:rPr b="0" baseline="0" i="0" lang="en" sz="1400" u="none" cap="none" strike="noStrike">
                <a:solidFill>
                  <a:srgbClr val="00227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"'"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blackRabbit.speak(</a:t>
            </a:r>
            <a:r>
              <a:rPr b="0" baseline="0" i="0" lang="en" sz="1400" u="none" cap="none" strike="noStrike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"Doom..."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b="0" baseline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b="0" baseline="0" i="0" lang="en" sz="1400" u="none" cap="none" strike="noStrike">
                <a:solidFill>
                  <a:srgbClr val="7744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// → The black rabbit says 'Doom...'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7744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 Literal Notation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Values of the type </a:t>
            </a:r>
            <a:r>
              <a:rPr b="0" baseline="0" i="1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arbitrary collections of properties, and we can add or remove these 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as we please. One way to create an object is by using a curly brace notation.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