
<file path=[Content_Types].xml><?xml version="1.0" encoding="utf-8"?>
<Types xmlns="http://schemas.openxmlformats.org/package/2006/content-types">
  <Default ContentType="application/vnd.openxmlformats-package.relationships+xml" Extension="rels"/>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32.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31.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21.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150937A3-717C-4155-A078-5828629037AA}">
  <a:tblStyle styleId="{150937A3-717C-4155-A078-5828629037AA}" styleName="Table_0">
    <a:wholeTbl>
      <a:tcStyle>
        <a:tcBdr>
          <a:left>
            <a:ln cap="flat" cmpd="sng" w="12700">
              <a:solidFill>
                <a:srgbClr val="AAAAAA"/>
              </a:solidFill>
              <a:prstDash val="solid"/>
              <a:round/>
              <a:headEnd len="med" w="med" type="none"/>
              <a:tailEnd len="med" w="med" type="none"/>
            </a:ln>
          </a:left>
          <a:right>
            <a:ln cap="flat" cmpd="sng" w="12700">
              <a:solidFill>
                <a:srgbClr val="AAAAAA"/>
              </a:solidFill>
              <a:prstDash val="solid"/>
              <a:round/>
              <a:headEnd len="med" w="med" type="none"/>
              <a:tailEnd len="med" w="med" type="none"/>
            </a:ln>
          </a:right>
          <a:top>
            <a:ln cap="flat" cmpd="sng" w="12700">
              <a:solidFill>
                <a:srgbClr val="AAAAAA"/>
              </a:solidFill>
              <a:prstDash val="solid"/>
              <a:round/>
              <a:headEnd len="med" w="med" type="none"/>
              <a:tailEnd len="med" w="med" type="none"/>
            </a:ln>
          </a:top>
          <a:bottom>
            <a:ln cap="flat" cmpd="sng" w="12700">
              <a:solidFill>
                <a:srgbClr val="AAAAAA"/>
              </a:solidFill>
              <a:prstDash val="solid"/>
              <a:round/>
              <a:headEnd len="med" w="med" type="none"/>
              <a:tailEnd len="med" w="med" type="none"/>
            </a:ln>
          </a:bottom>
          <a:insideH>
            <a:ln cap="flat" cmpd="sng" w="12700">
              <a:solidFill>
                <a:srgbClr val="AAAAAA"/>
              </a:solidFill>
              <a:prstDash val="solid"/>
              <a:round/>
              <a:headEnd len="med" w="med" type="none"/>
              <a:tailEnd len="med" w="med" type="none"/>
            </a:ln>
          </a:insideH>
          <a:insideV>
            <a:ln cap="flat" cmpd="sng" w="12700">
              <a:solidFill>
                <a:srgbClr val="AAAAAA"/>
              </a:solidFill>
              <a:prstDash val="solid"/>
              <a:round/>
              <a:headEnd len="med" w="med" type="none"/>
              <a:tailEnd len="med" w="med" type="none"/>
            </a:ln>
          </a:insideV>
        </a:tcBdr>
      </a:tcStyle>
    </a:wholeTbl>
  </a:tblStyle>
  <a:tblStyle styleId="{96D0C3EA-57DD-48B5-8080-5D515B219E11}" styleName="Table_1">
    <a:wholeTbl>
      <a:tcStyle>
        <a:tcBdr>
          <a:left>
            <a:ln cap="flat" cmpd="sng" w="12700">
              <a:solidFill>
                <a:srgbClr val="AAAAAA"/>
              </a:solidFill>
              <a:prstDash val="solid"/>
              <a:round/>
              <a:headEnd len="med" w="med" type="none"/>
              <a:tailEnd len="med" w="med" type="none"/>
            </a:ln>
          </a:left>
          <a:right>
            <a:ln cap="flat" cmpd="sng" w="12700">
              <a:solidFill>
                <a:srgbClr val="AAAAAA"/>
              </a:solidFill>
              <a:prstDash val="solid"/>
              <a:round/>
              <a:headEnd len="med" w="med" type="none"/>
              <a:tailEnd len="med" w="med" type="none"/>
            </a:ln>
          </a:right>
          <a:top>
            <a:ln cap="flat" cmpd="sng" w="12700">
              <a:solidFill>
                <a:srgbClr val="AAAAAA"/>
              </a:solidFill>
              <a:prstDash val="solid"/>
              <a:round/>
              <a:headEnd len="med" w="med" type="none"/>
              <a:tailEnd len="med" w="med" type="none"/>
            </a:ln>
          </a:top>
          <a:bottom>
            <a:ln cap="flat" cmpd="sng" w="12700">
              <a:solidFill>
                <a:srgbClr val="AAAAAA"/>
              </a:solidFill>
              <a:prstDash val="solid"/>
              <a:round/>
              <a:headEnd len="med" w="med" type="none"/>
              <a:tailEnd len="med" w="med" type="none"/>
            </a:ln>
          </a:bottom>
          <a:insideH>
            <a:ln cap="flat" cmpd="sng" w="12700">
              <a:solidFill>
                <a:srgbClr val="AAAAAA"/>
              </a:solidFill>
              <a:prstDash val="solid"/>
              <a:round/>
              <a:headEnd len="med" w="med" type="none"/>
              <a:tailEnd len="med" w="med" type="none"/>
            </a:ln>
          </a:insideH>
          <a:insideV>
            <a:ln cap="flat" cmpd="sng" w="12700">
              <a:solidFill>
                <a:srgbClr val="AAAAAA"/>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37" Type="http://schemas.openxmlformats.org/officeDocument/2006/relationships/slide" Target="slides/slide32.xml"/><Relationship Id="rId19" Type="http://schemas.openxmlformats.org/officeDocument/2006/relationships/slide" Target="slides/slide14.xml"/><Relationship Id="rId36" Type="http://schemas.openxmlformats.org/officeDocument/2006/relationships/slide" Target="slides/slide31.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4" Type="http://schemas.openxmlformats.org/officeDocument/2006/relationships/slide" Target="slides/slide29.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1.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 name="Shape 3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3" name="Shape 14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9" name="Shape 17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1" name="Shape 19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3" name="Shape 20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9" name="Shape 20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5" name="Shape 21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1" name="Shape 22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7" name="Shape 22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p:nvPr/>
        </p:nvSpPr>
        <p:spPr>
          <a:xfrm>
            <a:off x="372035" y="233279"/>
            <a:ext cx="8399999" cy="3330600"/>
          </a:xfrm>
          <a:prstGeom prst="roundRect">
            <a:avLst>
              <a:gd fmla="val 3653"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9" name="Shape 9"/>
          <p:cNvSpPr/>
          <p:nvPr/>
        </p:nvSpPr>
        <p:spPr>
          <a:xfrm>
            <a:off x="372035" y="3678300"/>
            <a:ext cx="8399999" cy="904800"/>
          </a:xfrm>
          <a:prstGeom prst="roundRect">
            <a:avLst>
              <a:gd fmla="val 15243"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0" name="Shape 10"/>
          <p:cNvSpPr txBox="1"/>
          <p:nvPr>
            <p:ph type="ctrTitle"/>
          </p:nvPr>
        </p:nvSpPr>
        <p:spPr>
          <a:xfrm>
            <a:off x="685800" y="473108"/>
            <a:ext cx="7772400" cy="2842199"/>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buClr>
                <a:schemeClr val="dk2"/>
              </a:buClr>
              <a:buFont typeface="Arial"/>
              <a:buNone/>
              <a:defRPr/>
            </a:lvl1pPr>
            <a:lvl2pPr indent="0" marL="0" marR="0" rtl="0" algn="l">
              <a:lnSpc>
                <a:spcPct val="100000"/>
              </a:lnSpc>
              <a:spcBef>
                <a:spcPts val="0"/>
              </a:spcBef>
              <a:spcAft>
                <a:spcPts val="0"/>
              </a:spcAft>
              <a:buClr>
                <a:schemeClr val="dk2"/>
              </a:buClr>
              <a:buFont typeface="Arial"/>
              <a:buNone/>
              <a:defRPr/>
            </a:lvl2pPr>
            <a:lvl3pPr indent="0" marL="0" marR="0" rtl="0" algn="l">
              <a:spcBef>
                <a:spcPts val="0"/>
              </a:spcBef>
              <a:buClr>
                <a:schemeClr val="dk2"/>
              </a:buClr>
              <a:buFont typeface="Arial"/>
              <a:buNone/>
              <a:defRPr/>
            </a:lvl3pPr>
            <a:lvl4pPr indent="0" marL="0" marR="0" rtl="0" algn="l">
              <a:spcBef>
                <a:spcPts val="0"/>
              </a:spcBef>
              <a:buClr>
                <a:schemeClr val="dk2"/>
              </a:buClr>
              <a:buFont typeface="Arial"/>
              <a:buNone/>
              <a:defRPr/>
            </a:lvl4pPr>
            <a:lvl5pPr indent="0" marL="0" marR="0" rtl="0" algn="l">
              <a:spcBef>
                <a:spcPts val="0"/>
              </a:spcBef>
              <a:buClr>
                <a:schemeClr val="dk2"/>
              </a:buClr>
              <a:buFont typeface="Arial"/>
              <a:buNone/>
              <a:defRPr/>
            </a:lvl5pPr>
            <a:lvl6pPr indent="0" marL="0" marR="0" rtl="0" algn="l">
              <a:spcBef>
                <a:spcPts val="0"/>
              </a:spcBef>
              <a:buClr>
                <a:schemeClr val="dk2"/>
              </a:buClr>
              <a:buFont typeface="Arial"/>
              <a:buNone/>
              <a:defRPr/>
            </a:lvl6pPr>
            <a:lvl7pPr indent="0" marL="0" marR="0" rtl="0" algn="l">
              <a:spcBef>
                <a:spcPts val="0"/>
              </a:spcBef>
              <a:buClr>
                <a:schemeClr val="dk2"/>
              </a:buClr>
              <a:buFont typeface="Arial"/>
              <a:buNone/>
              <a:defRPr/>
            </a:lvl7pPr>
            <a:lvl8pPr indent="0" marL="0" marR="0" rtl="0" algn="l">
              <a:spcBef>
                <a:spcPts val="0"/>
              </a:spcBef>
              <a:buClr>
                <a:schemeClr val="dk2"/>
              </a:buClr>
              <a:buFont typeface="Arial"/>
              <a:buNone/>
              <a:defRPr/>
            </a:lvl8pPr>
            <a:lvl9pPr indent="0" marL="0" marR="0" rtl="0" algn="l">
              <a:spcBef>
                <a:spcPts val="0"/>
              </a:spcBef>
              <a:buClr>
                <a:schemeClr val="dk2"/>
              </a:buClr>
              <a:buFont typeface="Arial"/>
              <a:buNone/>
              <a:defRPr/>
            </a:lvl9pPr>
          </a:lstStyle>
          <a:p/>
        </p:txBody>
      </p:sp>
      <p:sp>
        <p:nvSpPr>
          <p:cNvPr id="11" name="Shape 11"/>
          <p:cNvSpPr txBox="1"/>
          <p:nvPr>
            <p:ph idx="1" type="subTitle"/>
          </p:nvPr>
        </p:nvSpPr>
        <p:spPr>
          <a:xfrm>
            <a:off x="685800" y="3896921"/>
            <a:ext cx="7772400" cy="460800"/>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chemeClr val="dk1"/>
              </a:buClr>
              <a:buFont typeface="Arial"/>
              <a:buNone/>
              <a:defRPr/>
            </a:lvl1pPr>
            <a:lvl2pPr indent="0" marL="0" marR="0" rtl="0" algn="l">
              <a:lnSpc>
                <a:spcPct val="100000"/>
              </a:lnSpc>
              <a:spcBef>
                <a:spcPts val="0"/>
              </a:spcBef>
              <a:spcAft>
                <a:spcPts val="0"/>
              </a:spcAft>
              <a:buClr>
                <a:schemeClr val="dk1"/>
              </a:buClr>
              <a:buFont typeface="Arial"/>
              <a:buNone/>
              <a:defRPr/>
            </a:lvl2pPr>
            <a:lvl3pPr indent="0" marL="0" marR="0" rtl="0" algn="l">
              <a:lnSpc>
                <a:spcPct val="100000"/>
              </a:lnSpc>
              <a:spcBef>
                <a:spcPts val="0"/>
              </a:spcBef>
              <a:spcAft>
                <a:spcPts val="0"/>
              </a:spcAft>
              <a:buClr>
                <a:schemeClr val="dk1"/>
              </a:buClr>
              <a:buFont typeface="Arial"/>
              <a:buNone/>
              <a:defRPr/>
            </a:lvl3pPr>
            <a:lvl4pPr indent="0" marL="0" marR="0" rtl="0" algn="l">
              <a:lnSpc>
                <a:spcPct val="100000"/>
              </a:lnSpc>
              <a:spcBef>
                <a:spcPts val="0"/>
              </a:spcBef>
              <a:spcAft>
                <a:spcPts val="0"/>
              </a:spcAft>
              <a:buClr>
                <a:schemeClr val="dk1"/>
              </a:buClr>
              <a:buFont typeface="Arial"/>
              <a:buNone/>
              <a:defRPr/>
            </a:lvl4pPr>
            <a:lvl5pPr indent="0" marL="0" marR="0" rtl="0" algn="l">
              <a:lnSpc>
                <a:spcPct val="100000"/>
              </a:lnSpc>
              <a:spcBef>
                <a:spcPts val="0"/>
              </a:spcBef>
              <a:spcAft>
                <a:spcPts val="0"/>
              </a:spcAft>
              <a:buClr>
                <a:schemeClr val="dk1"/>
              </a:buClr>
              <a:buFont typeface="Arial"/>
              <a:buNone/>
              <a:defRPr/>
            </a:lvl5pPr>
            <a:lvl6pPr indent="0" marL="0" marR="0" rtl="0" algn="l">
              <a:lnSpc>
                <a:spcPct val="100000"/>
              </a:lnSpc>
              <a:spcBef>
                <a:spcPts val="0"/>
              </a:spcBef>
              <a:spcAft>
                <a:spcPts val="0"/>
              </a:spcAft>
              <a:buClr>
                <a:schemeClr val="dk1"/>
              </a:buClr>
              <a:buFont typeface="Arial"/>
              <a:buNone/>
              <a:defRPr/>
            </a:lvl6pPr>
            <a:lvl7pPr indent="0" marL="0" marR="0" rtl="0" algn="l">
              <a:lnSpc>
                <a:spcPct val="100000"/>
              </a:lnSpc>
              <a:spcBef>
                <a:spcPts val="0"/>
              </a:spcBef>
              <a:spcAft>
                <a:spcPts val="0"/>
              </a:spcAft>
              <a:buClr>
                <a:schemeClr val="dk1"/>
              </a:buClr>
              <a:buFont typeface="Arial"/>
              <a:buNone/>
              <a:defRPr/>
            </a:lvl7pPr>
            <a:lvl8pPr indent="0" marL="0" marR="0" rtl="0" algn="l">
              <a:lnSpc>
                <a:spcPct val="100000"/>
              </a:lnSpc>
              <a:spcBef>
                <a:spcPts val="0"/>
              </a:spcBef>
              <a:spcAft>
                <a:spcPts val="0"/>
              </a:spcAft>
              <a:buClr>
                <a:schemeClr val="dk1"/>
              </a:buClr>
              <a:buFont typeface="Arial"/>
              <a:buNone/>
              <a:defRPr/>
            </a:lvl8pPr>
            <a:lvl9pPr indent="0" marL="0" marR="0" rtl="0" algn="l">
              <a:lnSpc>
                <a:spcPct val="100000"/>
              </a:lnSpc>
              <a:spcBef>
                <a:spcPts val="0"/>
              </a:spcBef>
              <a:spcAft>
                <a:spcPts val="0"/>
              </a:spcAft>
              <a:buClr>
                <a:schemeClr val="dk1"/>
              </a:buClr>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4" name="Shape 14"/>
          <p:cNvSpPr/>
          <p:nvPr/>
        </p:nvSpPr>
        <p:spPr>
          <a:xfrm flipH="1" rot="10800000">
            <a:off x="372035" y="58"/>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5" name="Shape 15"/>
          <p:cNvSpPr txBox="1"/>
          <p:nvPr>
            <p:ph type="title"/>
          </p:nvPr>
        </p:nvSpPr>
        <p:spPr>
          <a:xfrm>
            <a:off x="457200" y="139527"/>
            <a:ext cx="8229600" cy="8574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 name="Shape 16"/>
          <p:cNvSpPr txBox="1"/>
          <p:nvPr>
            <p:ph idx="1" type="body"/>
          </p:nvPr>
        </p:nvSpPr>
        <p:spPr>
          <a:xfrm>
            <a:off x="457200" y="1200150"/>
            <a:ext cx="8229600" cy="372569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p:nvPr/>
        </p:nvSpPr>
        <p:spPr>
          <a:xfrm>
            <a:off x="372035"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9" name="Shape 19"/>
          <p:cNvSpPr/>
          <p:nvPr/>
        </p:nvSpPr>
        <p:spPr>
          <a:xfrm flipH="1" rot="10800000">
            <a:off x="372035" y="58"/>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20" name="Shape 20"/>
          <p:cNvSpPr txBox="1"/>
          <p:nvPr>
            <p:ph type="title"/>
          </p:nvPr>
        </p:nvSpPr>
        <p:spPr>
          <a:xfrm>
            <a:off x="457200" y="139527"/>
            <a:ext cx="8229600" cy="8574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 type="body"/>
          </p:nvPr>
        </p:nvSpPr>
        <p:spPr>
          <a:xfrm>
            <a:off x="457200" y="1200150"/>
            <a:ext cx="3925500" cy="372569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p:nvPr/>
        </p:nvSpPr>
        <p:spPr>
          <a:xfrm>
            <a:off x="4657164"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23" name="Shape 23"/>
          <p:cNvSpPr txBox="1"/>
          <p:nvPr>
            <p:ph idx="2" type="body"/>
          </p:nvPr>
        </p:nvSpPr>
        <p:spPr>
          <a:xfrm>
            <a:off x="4761353" y="1200150"/>
            <a:ext cx="3925500" cy="372569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26" name="Shape 26"/>
          <p:cNvSpPr/>
          <p:nvPr/>
        </p:nvSpPr>
        <p:spPr>
          <a:xfrm flipH="1" rot="10800000">
            <a:off x="372035" y="58"/>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27" name="Shape 27"/>
          <p:cNvSpPr txBox="1"/>
          <p:nvPr>
            <p:ph type="title"/>
          </p:nvPr>
        </p:nvSpPr>
        <p:spPr>
          <a:xfrm>
            <a:off x="457200" y="139527"/>
            <a:ext cx="8229600" cy="8574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x="0" y="0"/>
          <a:ext cx="0" cy="0"/>
          <a:chOff x="0" y="0"/>
          <a:chExt cx="0" cy="0"/>
        </a:xfrm>
      </p:grpSpPr>
      <p:sp>
        <p:nvSpPr>
          <p:cNvPr id="29" name="Shape 29"/>
          <p:cNvSpPr txBox="1"/>
          <p:nvPr>
            <p:ph idx="1" type="body"/>
          </p:nvPr>
        </p:nvSpPr>
        <p:spPr>
          <a:xfrm>
            <a:off x="372035" y="4276651"/>
            <a:ext cx="8399999" cy="649199"/>
          </a:xfrm>
          <a:prstGeom prst="rect">
            <a:avLst/>
          </a:prstGeom>
          <a:noFill/>
          <a:ln>
            <a:noFill/>
          </a:ln>
        </p:spPr>
        <p:txBody>
          <a:bodyPr anchorCtr="0" anchor="t" bIns="91425" lIns="91425" rIns="91425" tIns="91425"/>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p:nvPr/>
        </p:nvSpPr>
        <p:spPr>
          <a:xfrm>
            <a:off x="372035" y="233279"/>
            <a:ext cx="8399999" cy="3868498"/>
          </a:xfrm>
          <a:prstGeom prst="roundRect">
            <a:avLst>
              <a:gd fmla="val 2776"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x="0" y="0"/>
          <a:ext cx="0" cy="0"/>
          <a:chOff x="0" y="0"/>
          <a:chExt cx="0" cy="0"/>
        </a:xfrm>
      </p:grpSpPr>
      <p:sp>
        <p:nvSpPr>
          <p:cNvPr id="32" name="Shape 32"/>
          <p:cNvSpPr/>
          <p:nvPr/>
        </p:nvSpPr>
        <p:spPr>
          <a:xfrm>
            <a:off x="372035" y="235584"/>
            <a:ext cx="8399999" cy="4672198"/>
          </a:xfrm>
          <a:prstGeom prst="roundRect">
            <a:avLst>
              <a:gd fmla="val 2255"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139527"/>
            <a:ext cx="8229600" cy="857400"/>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buClr>
                <a:schemeClr val="dk2"/>
              </a:buClr>
              <a:buFont typeface="Arial"/>
              <a:buNone/>
              <a:defRPr/>
            </a:lvl1pPr>
            <a:lvl2pPr indent="0" marL="0" marR="0" rtl="0" algn="l">
              <a:lnSpc>
                <a:spcPct val="100000"/>
              </a:lnSpc>
              <a:spcBef>
                <a:spcPts val="0"/>
              </a:spcBef>
              <a:spcAft>
                <a:spcPts val="0"/>
              </a:spcAft>
              <a:buClr>
                <a:schemeClr val="dk2"/>
              </a:buClr>
              <a:buFont typeface="Arial"/>
              <a:buNone/>
              <a:defRPr/>
            </a:lvl2pPr>
            <a:lvl3pPr indent="0" marL="0" marR="0" rtl="0" algn="l">
              <a:spcBef>
                <a:spcPts val="0"/>
              </a:spcBef>
              <a:buClr>
                <a:schemeClr val="dk2"/>
              </a:buClr>
              <a:buFont typeface="Arial"/>
              <a:buNone/>
              <a:defRPr/>
            </a:lvl3pPr>
            <a:lvl4pPr indent="0" marL="0" marR="0" rtl="0" algn="l">
              <a:spcBef>
                <a:spcPts val="0"/>
              </a:spcBef>
              <a:buClr>
                <a:schemeClr val="dk2"/>
              </a:buClr>
              <a:buFont typeface="Arial"/>
              <a:buNone/>
              <a:defRPr/>
            </a:lvl4pPr>
            <a:lvl5pPr indent="0" marL="0" marR="0" rtl="0" algn="l">
              <a:spcBef>
                <a:spcPts val="0"/>
              </a:spcBef>
              <a:buClr>
                <a:schemeClr val="dk2"/>
              </a:buClr>
              <a:buFont typeface="Arial"/>
              <a:buNone/>
              <a:defRPr/>
            </a:lvl5pPr>
            <a:lvl6pPr indent="0" marL="0" marR="0" rtl="0" algn="l">
              <a:spcBef>
                <a:spcPts val="0"/>
              </a:spcBef>
              <a:buClr>
                <a:schemeClr val="dk2"/>
              </a:buClr>
              <a:buFont typeface="Arial"/>
              <a:buNone/>
              <a:defRPr/>
            </a:lvl6pPr>
            <a:lvl7pPr indent="0" marL="0" marR="0" rtl="0" algn="l">
              <a:spcBef>
                <a:spcPts val="0"/>
              </a:spcBef>
              <a:buClr>
                <a:schemeClr val="dk2"/>
              </a:buClr>
              <a:buFont typeface="Arial"/>
              <a:buNone/>
              <a:defRPr/>
            </a:lvl7pPr>
            <a:lvl8pPr indent="0" marL="0" marR="0" rtl="0" algn="l">
              <a:spcBef>
                <a:spcPts val="0"/>
              </a:spcBef>
              <a:buClr>
                <a:schemeClr val="dk2"/>
              </a:buClr>
              <a:buFont typeface="Arial"/>
              <a:buNone/>
              <a:defRPr/>
            </a:lvl8pPr>
            <a:lvl9pPr indent="0" marL="0" marR="0" rtl="0" algn="l">
              <a:spcBef>
                <a:spcPts val="0"/>
              </a:spcBef>
              <a:buClr>
                <a:schemeClr val="dk2"/>
              </a:buClr>
              <a:buFont typeface="Arial"/>
              <a:buNone/>
              <a:defRPr/>
            </a:lvl9pPr>
          </a:lstStyle>
          <a:p/>
        </p:txBody>
      </p:sp>
      <p:sp>
        <p:nvSpPr>
          <p:cNvPr id="6" name="Shape 6"/>
          <p:cNvSpPr txBox="1"/>
          <p:nvPr>
            <p:ph idx="1" type="body"/>
          </p:nvPr>
        </p:nvSpPr>
        <p:spPr>
          <a:xfrm>
            <a:off x="457200" y="1200150"/>
            <a:ext cx="8229600" cy="3725698"/>
          </a:xfrm>
          <a:prstGeom prst="rect">
            <a:avLst/>
          </a:prstGeom>
          <a:noFill/>
          <a:ln>
            <a:noFill/>
          </a:ln>
        </p:spPr>
        <p:txBody>
          <a:bodyPr anchorCtr="0" anchor="t" bIns="91425" lIns="91425" rIns="91425" tIns="91425"/>
          <a:lstStyle>
            <a:lvl1pPr indent="0" marL="0" marR="0" rtl="0" algn="l">
              <a:lnSpc>
                <a:spcPct val="100000"/>
              </a:lnSpc>
              <a:spcBef>
                <a:spcPts val="600"/>
              </a:spcBef>
              <a:spcAft>
                <a:spcPts val="0"/>
              </a:spcAft>
              <a:buClr>
                <a:schemeClr val="dk1"/>
              </a:buClr>
              <a:buFont typeface="Arial"/>
              <a:buNone/>
              <a:defRPr/>
            </a:lvl1pPr>
            <a:lvl2pPr indent="0" marL="0" marR="0" rtl="0" algn="l">
              <a:lnSpc>
                <a:spcPct val="100000"/>
              </a:lnSpc>
              <a:spcBef>
                <a:spcPts val="480"/>
              </a:spcBef>
              <a:spcAft>
                <a:spcPts val="0"/>
              </a:spcAft>
              <a:buClr>
                <a:schemeClr val="dk1"/>
              </a:buClr>
              <a:buFont typeface="Arial"/>
              <a:buNone/>
              <a:defRPr/>
            </a:lvl2pPr>
            <a:lvl3pPr indent="0" marL="0" marR="0" rtl="0" algn="l">
              <a:lnSpc>
                <a:spcPct val="100000"/>
              </a:lnSpc>
              <a:spcBef>
                <a:spcPts val="480"/>
              </a:spcBef>
              <a:spcAft>
                <a:spcPts val="0"/>
              </a:spcAft>
              <a:buClr>
                <a:schemeClr val="dk1"/>
              </a:buClr>
              <a:buFont typeface="Arial"/>
              <a:buNone/>
              <a:defRPr/>
            </a:lvl3pPr>
            <a:lvl4pPr indent="0" marL="0" marR="0" rtl="0" algn="l">
              <a:lnSpc>
                <a:spcPct val="100000"/>
              </a:lnSpc>
              <a:spcBef>
                <a:spcPts val="360"/>
              </a:spcBef>
              <a:spcAft>
                <a:spcPts val="0"/>
              </a:spcAft>
              <a:buClr>
                <a:schemeClr val="dk1"/>
              </a:buClr>
              <a:buFont typeface="Arial"/>
              <a:buNone/>
              <a:defRPr/>
            </a:lvl4pPr>
            <a:lvl5pPr indent="0" marL="0" marR="0" rtl="0" algn="l">
              <a:lnSpc>
                <a:spcPct val="100000"/>
              </a:lnSpc>
              <a:spcBef>
                <a:spcPts val="360"/>
              </a:spcBef>
              <a:spcAft>
                <a:spcPts val="0"/>
              </a:spcAft>
              <a:buClr>
                <a:schemeClr val="dk1"/>
              </a:buClr>
              <a:buFont typeface="Arial"/>
              <a:buNone/>
              <a:defRPr/>
            </a:lvl5pPr>
            <a:lvl6pPr indent="0" marL="0" marR="0" rtl="0" algn="l">
              <a:lnSpc>
                <a:spcPct val="100000"/>
              </a:lnSpc>
              <a:spcBef>
                <a:spcPts val="360"/>
              </a:spcBef>
              <a:spcAft>
                <a:spcPts val="0"/>
              </a:spcAft>
              <a:buClr>
                <a:schemeClr val="dk1"/>
              </a:buClr>
              <a:buFont typeface="Arial"/>
              <a:buNone/>
              <a:defRPr/>
            </a:lvl6pPr>
            <a:lvl7pPr indent="0" marL="0" marR="0" rtl="0" algn="l">
              <a:lnSpc>
                <a:spcPct val="100000"/>
              </a:lnSpc>
              <a:spcBef>
                <a:spcPts val="360"/>
              </a:spcBef>
              <a:spcAft>
                <a:spcPts val="0"/>
              </a:spcAft>
              <a:buClr>
                <a:schemeClr val="dk1"/>
              </a:buClr>
              <a:buFont typeface="Arial"/>
              <a:buNone/>
              <a:defRPr/>
            </a:lvl7pPr>
            <a:lvl8pPr indent="0" marL="0" marR="0" rtl="0" algn="l">
              <a:lnSpc>
                <a:spcPct val="100000"/>
              </a:lnSpc>
              <a:spcBef>
                <a:spcPts val="360"/>
              </a:spcBef>
              <a:spcAft>
                <a:spcPts val="0"/>
              </a:spcAft>
              <a:buClr>
                <a:schemeClr val="dk1"/>
              </a:buClr>
              <a:buFont typeface="Arial"/>
              <a:buNone/>
              <a:defRPr/>
            </a:lvl8pPr>
            <a:lvl9pPr indent="0" marL="0" marR="0" rtl="0" algn="l">
              <a:lnSpc>
                <a:spcPct val="100000"/>
              </a:lnSpc>
              <a:spcBef>
                <a:spcPts val="360"/>
              </a:spcBef>
              <a:spcAft>
                <a:spcPts val="0"/>
              </a:spcAft>
              <a:buClr>
                <a:schemeClr val="dk1"/>
              </a:buClr>
              <a:buFont typeface="Arial"/>
              <a:buN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tutorialspoint.com/jquery/selector-element-id.htm" TargetMode="External"/><Relationship Id="rId3" Type="http://schemas.openxmlformats.org/officeDocument/2006/relationships/hyperlink" Target="http://www.tutorialspoint.com/jquery/selector-element-name.htm" TargetMode="External"/><Relationship Id="rId6" Type="http://schemas.openxmlformats.org/officeDocument/2006/relationships/hyperlink" Target="http://www.tutorialspoint.com/jquery/selector-universal.htm" TargetMode="External"/><Relationship Id="rId5" Type="http://schemas.openxmlformats.org/officeDocument/2006/relationships/hyperlink" Target="http://www.tutorialspoint.com/jquery/selector-element-class.htm" TargetMode="External"/><Relationship Id="rId7" Type="http://schemas.openxmlformats.org/officeDocument/2006/relationships/hyperlink" Target="http://www.tutorialspoint.com/jquery/selector-multiple-elements.ht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 Id="rId3" Type="http://schemas.openxmlformats.org/officeDocument/2006/relationships/hyperlink" Target="http://api.jquery.com/jquery.each/"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hyperlink" Target="http://jquery.com/download/"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txBox="1"/>
          <p:nvPr>
            <p:ph type="ctrTitle"/>
          </p:nvPr>
        </p:nvSpPr>
        <p:spPr>
          <a:xfrm>
            <a:off x="685800" y="473108"/>
            <a:ext cx="7772400" cy="28421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7200" u="none" cap="none" strike="noStrike">
                <a:solidFill>
                  <a:schemeClr val="dk2"/>
                </a:solidFill>
                <a:latin typeface="Arial"/>
                <a:ea typeface="Arial"/>
                <a:cs typeface="Arial"/>
                <a:sym typeface="Arial"/>
                <a:rtl val="0"/>
              </a:rPr>
              <a:t>JQuery</a:t>
            </a:r>
          </a:p>
        </p:txBody>
      </p:sp>
      <p:sp>
        <p:nvSpPr>
          <p:cNvPr id="35" name="Shape 35"/>
          <p:cNvSpPr txBox="1"/>
          <p:nvPr>
            <p:ph idx="1" type="subTitle"/>
          </p:nvPr>
        </p:nvSpPr>
        <p:spPr>
          <a:xfrm>
            <a:off x="685800" y="3896921"/>
            <a:ext cx="7772400" cy="46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baseline="0" i="0" lang="en" sz="3000" u="none" cap="none" strike="noStrike">
                <a:solidFill>
                  <a:schemeClr val="dk1"/>
                </a:solidFill>
                <a:latin typeface="Arial"/>
                <a:ea typeface="Arial"/>
                <a:cs typeface="Arial"/>
                <a:sym typeface="Arial"/>
                <a:rtl val="0"/>
              </a:rPr>
              <a:t>Class </a:t>
            </a:r>
            <a:r>
              <a:rPr lang="en" sz="3000">
                <a:solidFill>
                  <a:schemeClr val="dk1"/>
                </a:solidFill>
                <a:rtl val="0"/>
              </a:rPr>
              <a:t>2</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How to use selectors</a:t>
            </a:r>
          </a:p>
        </p:txBody>
      </p:sp>
      <p:sp>
        <p:nvSpPr>
          <p:cNvPr id="91" name="Shape 91"/>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just">
              <a:lnSpc>
                <a:spcPct val="115000"/>
              </a:lnSpc>
              <a:spcBef>
                <a:spcPts val="0"/>
              </a:spcBef>
              <a:spcAft>
                <a:spcPts val="0"/>
              </a:spcAft>
              <a:buClr>
                <a:schemeClr val="dk1"/>
              </a:buClr>
              <a:buSzPct val="25000"/>
              <a:buFont typeface="Calibri"/>
              <a:buNone/>
            </a:pPr>
            <a:r>
              <a:rPr b="0" baseline="0" i="0" lang="en" sz="1400" u="none" cap="none" strike="noStrike">
                <a:solidFill>
                  <a:srgbClr val="000000"/>
                </a:solidFill>
                <a:latin typeface="Calibri"/>
                <a:ea typeface="Calibri"/>
                <a:cs typeface="Calibri"/>
                <a:sym typeface="Calibri"/>
                <a:rtl val="0"/>
              </a:rPr>
              <a:t>The selectors are very useful and would be required at every step while using jQuery. They get the exact element that you want from your HTML document. Following table lists down few basic selectors and explains them with examples. Similar to above syntax and examples, following examples would give you understanding on using different type of other useful selectors.</a:t>
            </a: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graphicFrame>
        <p:nvGraphicFramePr>
          <p:cNvPr id="92" name="Shape 92"/>
          <p:cNvGraphicFramePr/>
          <p:nvPr/>
        </p:nvGraphicFramePr>
        <p:xfrm>
          <a:off x="1875600" y="2789425"/>
          <a:ext cx="3000000" cy="3000000"/>
        </p:xfrm>
        <a:graphic>
          <a:graphicData uri="http://schemas.openxmlformats.org/drawingml/2006/table">
            <a:tbl>
              <a:tblPr>
                <a:noFill/>
                <a:tableStyleId>{96D0C3EA-57DD-48B5-8080-5D515B219E11}</a:tableStyleId>
              </a:tblPr>
              <a:tblGrid>
                <a:gridCol w="2235200"/>
                <a:gridCol w="3292475"/>
              </a:tblGrid>
              <a:tr h="12700">
                <a:tc>
                  <a:txBody>
                    <a:bodyPr>
                      <a:noAutofit/>
                    </a:bodyPr>
                    <a:lstStyle/>
                    <a:p>
                      <a:pPr indent="0" lvl="0" marL="0" marR="0" rtl="0" algn="l">
                        <a:lnSpc>
                          <a:spcPct val="115000"/>
                        </a:lnSpc>
                        <a:spcBef>
                          <a:spcPts val="0"/>
                        </a:spcBef>
                        <a:spcAft>
                          <a:spcPts val="0"/>
                        </a:spcAft>
                        <a:buClr>
                          <a:srgbClr val="000000"/>
                        </a:buClr>
                        <a:buSzPct val="25000"/>
                        <a:buFont typeface="Verdana"/>
                        <a:buNone/>
                      </a:pPr>
                      <a:r>
                        <a:rPr baseline="0" lang="en" sz="800" u="none" cap="none" strike="noStrike">
                          <a:latin typeface="Verdana"/>
                          <a:ea typeface="Verdana"/>
                          <a:cs typeface="Verdana"/>
                          <a:sym typeface="Verdana"/>
                          <a:rtl val="0"/>
                        </a:rPr>
                        <a:t>Selector</a:t>
                      </a:r>
                    </a:p>
                  </a:txBody>
                  <a:tcPr marT="63500" marB="63500" marR="63500" marL="63500">
                    <a:solidFill>
                      <a:srgbClr val="CDCDCD"/>
                    </a:solidFill>
                  </a:tcPr>
                </a:tc>
                <a:tc>
                  <a:txBody>
                    <a:bodyPr>
                      <a:noAutofit/>
                    </a:bodyPr>
                    <a:lstStyle/>
                    <a:p>
                      <a:pPr indent="0" lvl="0" marL="0" marR="0" rtl="0" algn="l">
                        <a:lnSpc>
                          <a:spcPct val="115000"/>
                        </a:lnSpc>
                        <a:spcBef>
                          <a:spcPts val="0"/>
                        </a:spcBef>
                        <a:spcAft>
                          <a:spcPts val="0"/>
                        </a:spcAft>
                        <a:buClr>
                          <a:srgbClr val="000000"/>
                        </a:buClr>
                        <a:buSzPct val="25000"/>
                        <a:buFont typeface="Verdana"/>
                        <a:buNone/>
                      </a:pPr>
                      <a:r>
                        <a:rPr baseline="0" lang="en" sz="800" u="none" cap="none" strike="noStrike">
                          <a:latin typeface="Verdana"/>
                          <a:ea typeface="Verdana"/>
                          <a:cs typeface="Verdana"/>
                          <a:sym typeface="Verdana"/>
                          <a:rtl val="0"/>
                        </a:rPr>
                        <a:t>Description</a:t>
                      </a:r>
                    </a:p>
                  </a:txBody>
                  <a:tcPr marT="63500" marB="63500" marR="63500" marL="63500">
                    <a:solidFill>
                      <a:srgbClr val="CDCDCD"/>
                    </a:solidFill>
                  </a:tcPr>
                </a:tc>
              </a:tr>
              <a:tr h="12700">
                <a:tc>
                  <a:txBody>
                    <a:bodyPr>
                      <a:noAutofit/>
                    </a:bodyPr>
                    <a:lstStyle/>
                    <a:p>
                      <a:pPr indent="0" lvl="0" marL="0" marR="0" rtl="0" algn="l">
                        <a:lnSpc>
                          <a:spcPct val="115000"/>
                        </a:lnSpc>
                        <a:spcBef>
                          <a:spcPts val="0"/>
                        </a:spcBef>
                        <a:spcAft>
                          <a:spcPts val="0"/>
                        </a:spcAft>
                        <a:buClr>
                          <a:srgbClr val="900B09"/>
                        </a:buClr>
                        <a:buSzPct val="25000"/>
                        <a:buFont typeface="Verdana"/>
                        <a:buNone/>
                      </a:pPr>
                      <a:r>
                        <a:rPr baseline="0" lang="en" sz="800" u="sng" cap="none" strike="noStrike">
                          <a:solidFill>
                            <a:schemeClr val="hlink"/>
                          </a:solidFill>
                          <a:latin typeface="Verdana"/>
                          <a:ea typeface="Verdana"/>
                          <a:cs typeface="Verdana"/>
                          <a:sym typeface="Verdana"/>
                          <a:hlinkClick r:id="rId3"/>
                          <a:rtl val="0"/>
                        </a:rPr>
                        <a:t>Name</a:t>
                      </a:r>
                    </a:p>
                  </a:txBody>
                  <a:tcPr marT="63500" marB="63500" marR="63500" marL="63500"/>
                </a:tc>
                <a:tc>
                  <a:txBody>
                    <a:bodyPr>
                      <a:noAutofit/>
                    </a:bodyPr>
                    <a:lstStyle/>
                    <a:p>
                      <a:pPr indent="0" lvl="0" marL="0" marR="0" rtl="0" algn="l">
                        <a:lnSpc>
                          <a:spcPct val="115000"/>
                        </a:lnSpc>
                        <a:spcBef>
                          <a:spcPts val="0"/>
                        </a:spcBef>
                        <a:spcAft>
                          <a:spcPts val="0"/>
                        </a:spcAft>
                        <a:buClr>
                          <a:srgbClr val="000000"/>
                        </a:buClr>
                        <a:buSzPct val="25000"/>
                        <a:buFont typeface="Verdana"/>
                        <a:buNone/>
                      </a:pPr>
                      <a:r>
                        <a:rPr baseline="0" lang="en" sz="800" u="none" cap="none" strike="noStrike">
                          <a:latin typeface="Verdana"/>
                          <a:ea typeface="Verdana"/>
                          <a:cs typeface="Verdana"/>
                          <a:sym typeface="Verdana"/>
                          <a:rtl val="0"/>
                        </a:rPr>
                        <a:t>Selects all elements which match with the given element </a:t>
                      </a:r>
                      <a:r>
                        <a:rPr b="1" baseline="0" lang="en" sz="800" u="none" cap="none" strike="noStrike">
                          <a:latin typeface="Verdana"/>
                          <a:ea typeface="Verdana"/>
                          <a:cs typeface="Verdana"/>
                          <a:sym typeface="Verdana"/>
                          <a:rtl val="0"/>
                        </a:rPr>
                        <a:t>Name</a:t>
                      </a:r>
                      <a:r>
                        <a:rPr baseline="0" lang="en" sz="800" u="none" cap="none" strike="noStrike">
                          <a:latin typeface="Verdana"/>
                          <a:ea typeface="Verdana"/>
                          <a:cs typeface="Verdana"/>
                          <a:sym typeface="Verdana"/>
                          <a:rtl val="0"/>
                        </a:rPr>
                        <a:t>.</a:t>
                      </a:r>
                    </a:p>
                  </a:txBody>
                  <a:tcPr marT="63500" marB="63500" marR="63500" marL="63500"/>
                </a:tc>
              </a:tr>
              <a:tr h="12700">
                <a:tc>
                  <a:txBody>
                    <a:bodyPr>
                      <a:noAutofit/>
                    </a:bodyPr>
                    <a:lstStyle/>
                    <a:p>
                      <a:pPr indent="0" lvl="0" marL="0" marR="0" rtl="0" algn="l">
                        <a:lnSpc>
                          <a:spcPct val="115000"/>
                        </a:lnSpc>
                        <a:spcBef>
                          <a:spcPts val="0"/>
                        </a:spcBef>
                        <a:spcAft>
                          <a:spcPts val="0"/>
                        </a:spcAft>
                        <a:buClr>
                          <a:srgbClr val="900B09"/>
                        </a:buClr>
                        <a:buSzPct val="25000"/>
                        <a:buFont typeface="Verdana"/>
                        <a:buNone/>
                      </a:pPr>
                      <a:r>
                        <a:rPr baseline="0" lang="en" sz="800" u="sng" cap="none" strike="noStrike">
                          <a:solidFill>
                            <a:schemeClr val="hlink"/>
                          </a:solidFill>
                          <a:latin typeface="Verdana"/>
                          <a:ea typeface="Verdana"/>
                          <a:cs typeface="Verdana"/>
                          <a:sym typeface="Verdana"/>
                          <a:hlinkClick r:id="rId4"/>
                          <a:rtl val="0"/>
                        </a:rPr>
                        <a:t>#ID</a:t>
                      </a:r>
                    </a:p>
                  </a:txBody>
                  <a:tcPr marT="63500" marB="63500" marR="63500" marL="63500"/>
                </a:tc>
                <a:tc>
                  <a:txBody>
                    <a:bodyPr>
                      <a:noAutofit/>
                    </a:bodyPr>
                    <a:lstStyle/>
                    <a:p>
                      <a:pPr indent="0" lvl="0" marL="0" marR="0" rtl="0" algn="l">
                        <a:lnSpc>
                          <a:spcPct val="115000"/>
                        </a:lnSpc>
                        <a:spcBef>
                          <a:spcPts val="0"/>
                        </a:spcBef>
                        <a:spcAft>
                          <a:spcPts val="0"/>
                        </a:spcAft>
                        <a:buClr>
                          <a:srgbClr val="000000"/>
                        </a:buClr>
                        <a:buSzPct val="25000"/>
                        <a:buFont typeface="Verdana"/>
                        <a:buNone/>
                      </a:pPr>
                      <a:r>
                        <a:rPr baseline="0" lang="en" sz="800" u="none" cap="none" strike="noStrike">
                          <a:latin typeface="Verdana"/>
                          <a:ea typeface="Verdana"/>
                          <a:cs typeface="Verdana"/>
                          <a:sym typeface="Verdana"/>
                          <a:rtl val="0"/>
                        </a:rPr>
                        <a:t>Selects a single element which matches with the given </a:t>
                      </a:r>
                      <a:r>
                        <a:rPr b="1" baseline="0" lang="en" sz="800" u="none" cap="none" strike="noStrike">
                          <a:latin typeface="Verdana"/>
                          <a:ea typeface="Verdana"/>
                          <a:cs typeface="Verdana"/>
                          <a:sym typeface="Verdana"/>
                          <a:rtl val="0"/>
                        </a:rPr>
                        <a:t>ID</a:t>
                      </a:r>
                    </a:p>
                  </a:txBody>
                  <a:tcPr marT="63500" marB="63500" marR="63500" marL="63500"/>
                </a:tc>
              </a:tr>
              <a:tr h="12700">
                <a:tc>
                  <a:txBody>
                    <a:bodyPr>
                      <a:noAutofit/>
                    </a:bodyPr>
                    <a:lstStyle/>
                    <a:p>
                      <a:pPr indent="0" lvl="0" marL="0" marR="0" rtl="0" algn="l">
                        <a:lnSpc>
                          <a:spcPct val="115000"/>
                        </a:lnSpc>
                        <a:spcBef>
                          <a:spcPts val="0"/>
                        </a:spcBef>
                        <a:spcAft>
                          <a:spcPts val="0"/>
                        </a:spcAft>
                        <a:buClr>
                          <a:srgbClr val="900B09"/>
                        </a:buClr>
                        <a:buSzPct val="25000"/>
                        <a:buFont typeface="Verdana"/>
                        <a:buNone/>
                      </a:pPr>
                      <a:r>
                        <a:rPr baseline="0" lang="en" sz="800" u="sng" cap="none" strike="noStrike">
                          <a:solidFill>
                            <a:schemeClr val="hlink"/>
                          </a:solidFill>
                          <a:latin typeface="Verdana"/>
                          <a:ea typeface="Verdana"/>
                          <a:cs typeface="Verdana"/>
                          <a:sym typeface="Verdana"/>
                          <a:hlinkClick r:id="rId5"/>
                          <a:rtl val="0"/>
                        </a:rPr>
                        <a:t>.Class</a:t>
                      </a:r>
                    </a:p>
                  </a:txBody>
                  <a:tcPr marT="63500" marB="63500" marR="63500" marL="63500"/>
                </a:tc>
                <a:tc>
                  <a:txBody>
                    <a:bodyPr>
                      <a:noAutofit/>
                    </a:bodyPr>
                    <a:lstStyle/>
                    <a:p>
                      <a:pPr indent="0" lvl="0" marL="0" marR="0" rtl="0" algn="l">
                        <a:lnSpc>
                          <a:spcPct val="115000"/>
                        </a:lnSpc>
                        <a:spcBef>
                          <a:spcPts val="0"/>
                        </a:spcBef>
                        <a:spcAft>
                          <a:spcPts val="0"/>
                        </a:spcAft>
                        <a:buClr>
                          <a:srgbClr val="000000"/>
                        </a:buClr>
                        <a:buSzPct val="25000"/>
                        <a:buFont typeface="Verdana"/>
                        <a:buNone/>
                      </a:pPr>
                      <a:r>
                        <a:rPr baseline="0" lang="en" sz="800" u="none" cap="none" strike="noStrike">
                          <a:latin typeface="Verdana"/>
                          <a:ea typeface="Verdana"/>
                          <a:cs typeface="Verdana"/>
                          <a:sym typeface="Verdana"/>
                          <a:rtl val="0"/>
                        </a:rPr>
                        <a:t>Selects all elements which match with the given </a:t>
                      </a:r>
                      <a:r>
                        <a:rPr b="1" baseline="0" lang="en" sz="800" u="none" cap="none" strike="noStrike">
                          <a:latin typeface="Verdana"/>
                          <a:ea typeface="Verdana"/>
                          <a:cs typeface="Verdana"/>
                          <a:sym typeface="Verdana"/>
                          <a:rtl val="0"/>
                        </a:rPr>
                        <a:t>Class</a:t>
                      </a:r>
                      <a:r>
                        <a:rPr baseline="0" lang="en" sz="800" u="none" cap="none" strike="noStrike">
                          <a:latin typeface="Verdana"/>
                          <a:ea typeface="Verdana"/>
                          <a:cs typeface="Verdana"/>
                          <a:sym typeface="Verdana"/>
                          <a:rtl val="0"/>
                        </a:rPr>
                        <a:t>.</a:t>
                      </a:r>
                    </a:p>
                  </a:txBody>
                  <a:tcPr marT="63500" marB="63500" marR="63500" marL="63500"/>
                </a:tc>
              </a:tr>
              <a:tr h="12700">
                <a:tc>
                  <a:txBody>
                    <a:bodyPr>
                      <a:noAutofit/>
                    </a:bodyPr>
                    <a:lstStyle/>
                    <a:p>
                      <a:pPr indent="0" lvl="0" marL="0" marR="0" rtl="0" algn="l">
                        <a:lnSpc>
                          <a:spcPct val="115000"/>
                        </a:lnSpc>
                        <a:spcBef>
                          <a:spcPts val="0"/>
                        </a:spcBef>
                        <a:spcAft>
                          <a:spcPts val="0"/>
                        </a:spcAft>
                        <a:buClr>
                          <a:srgbClr val="900B09"/>
                        </a:buClr>
                        <a:buSzPct val="25000"/>
                        <a:buFont typeface="Verdana"/>
                        <a:buNone/>
                      </a:pPr>
                      <a:r>
                        <a:rPr baseline="0" lang="en" sz="800" u="sng" cap="none" strike="noStrike">
                          <a:solidFill>
                            <a:schemeClr val="hlink"/>
                          </a:solidFill>
                          <a:latin typeface="Verdana"/>
                          <a:ea typeface="Verdana"/>
                          <a:cs typeface="Verdana"/>
                          <a:sym typeface="Verdana"/>
                          <a:hlinkClick r:id="rId6"/>
                          <a:rtl val="0"/>
                        </a:rPr>
                        <a:t>Universal (*)</a:t>
                      </a:r>
                    </a:p>
                  </a:txBody>
                  <a:tcPr marT="63500" marB="63500" marR="63500" marL="63500"/>
                </a:tc>
                <a:tc>
                  <a:txBody>
                    <a:bodyPr>
                      <a:noAutofit/>
                    </a:bodyPr>
                    <a:lstStyle/>
                    <a:p>
                      <a:pPr indent="0" lvl="0" marL="0" marR="0" rtl="0" algn="l">
                        <a:lnSpc>
                          <a:spcPct val="115000"/>
                        </a:lnSpc>
                        <a:spcBef>
                          <a:spcPts val="0"/>
                        </a:spcBef>
                        <a:spcAft>
                          <a:spcPts val="0"/>
                        </a:spcAft>
                        <a:buClr>
                          <a:srgbClr val="000000"/>
                        </a:buClr>
                        <a:buSzPct val="25000"/>
                        <a:buFont typeface="Verdana"/>
                        <a:buNone/>
                      </a:pPr>
                      <a:r>
                        <a:rPr baseline="0" lang="en" sz="800" u="none" cap="none" strike="noStrike">
                          <a:latin typeface="Verdana"/>
                          <a:ea typeface="Verdana"/>
                          <a:cs typeface="Verdana"/>
                          <a:sym typeface="Verdana"/>
                          <a:rtl val="0"/>
                        </a:rPr>
                        <a:t>Selects all elements available in a DOM.</a:t>
                      </a:r>
                    </a:p>
                  </a:txBody>
                  <a:tcPr marT="63500" marB="63500" marR="63500" marL="63500"/>
                </a:tc>
              </a:tr>
              <a:tr h="12700">
                <a:tc>
                  <a:txBody>
                    <a:bodyPr>
                      <a:noAutofit/>
                    </a:bodyPr>
                    <a:lstStyle/>
                    <a:p>
                      <a:pPr indent="0" lvl="0" marL="0" marR="0" rtl="0" algn="l">
                        <a:lnSpc>
                          <a:spcPct val="115000"/>
                        </a:lnSpc>
                        <a:spcBef>
                          <a:spcPts val="0"/>
                        </a:spcBef>
                        <a:spcAft>
                          <a:spcPts val="0"/>
                        </a:spcAft>
                        <a:buClr>
                          <a:srgbClr val="900B09"/>
                        </a:buClr>
                        <a:buSzPct val="25000"/>
                        <a:buFont typeface="Verdana"/>
                        <a:buNone/>
                      </a:pPr>
                      <a:r>
                        <a:rPr baseline="0" lang="en" sz="800" u="sng" cap="none" strike="noStrike">
                          <a:solidFill>
                            <a:schemeClr val="hlink"/>
                          </a:solidFill>
                          <a:latin typeface="Verdana"/>
                          <a:ea typeface="Verdana"/>
                          <a:cs typeface="Verdana"/>
                          <a:sym typeface="Verdana"/>
                          <a:hlinkClick r:id="rId7"/>
                          <a:rtl val="0"/>
                        </a:rPr>
                        <a:t>Multiple Elements E, F, G</a:t>
                      </a:r>
                    </a:p>
                  </a:txBody>
                  <a:tcPr marT="63500" marB="63500" marR="63500" marL="63500"/>
                </a:tc>
                <a:tc>
                  <a:txBody>
                    <a:bodyPr>
                      <a:noAutofit/>
                    </a:bodyPr>
                    <a:lstStyle/>
                    <a:p>
                      <a:pPr indent="0" lvl="0" marL="0" marR="0" rtl="0" algn="l">
                        <a:lnSpc>
                          <a:spcPct val="115000"/>
                        </a:lnSpc>
                        <a:spcBef>
                          <a:spcPts val="0"/>
                        </a:spcBef>
                        <a:spcAft>
                          <a:spcPts val="0"/>
                        </a:spcAft>
                        <a:buClr>
                          <a:srgbClr val="000000"/>
                        </a:buClr>
                        <a:buSzPct val="25000"/>
                        <a:buFont typeface="Verdana"/>
                        <a:buNone/>
                      </a:pPr>
                      <a:r>
                        <a:rPr baseline="0" lang="en" sz="800" u="none" cap="none" strike="noStrike">
                          <a:latin typeface="Verdana"/>
                          <a:ea typeface="Verdana"/>
                          <a:cs typeface="Verdana"/>
                          <a:sym typeface="Verdana"/>
                          <a:rtl val="0"/>
                        </a:rPr>
                        <a:t>Selects the combined results of all the specified selectors </a:t>
                      </a:r>
                      <a:r>
                        <a:rPr b="1" baseline="0" lang="en" sz="800" u="none" cap="none" strike="noStrike">
                          <a:latin typeface="Verdana"/>
                          <a:ea typeface="Verdana"/>
                          <a:cs typeface="Verdana"/>
                          <a:sym typeface="Verdana"/>
                          <a:rtl val="0"/>
                        </a:rPr>
                        <a:t>E, F</a:t>
                      </a:r>
                      <a:r>
                        <a:rPr baseline="0" lang="en" sz="800" u="none" cap="none" strike="noStrike">
                          <a:latin typeface="Verdana"/>
                          <a:ea typeface="Verdana"/>
                          <a:cs typeface="Verdana"/>
                          <a:sym typeface="Verdana"/>
                          <a:rtl val="0"/>
                        </a:rPr>
                        <a:t> or </a:t>
                      </a:r>
                      <a:r>
                        <a:rPr b="1" baseline="0" lang="en" sz="800" u="none" cap="none" strike="noStrike">
                          <a:latin typeface="Verdana"/>
                          <a:ea typeface="Verdana"/>
                          <a:cs typeface="Verdana"/>
                          <a:sym typeface="Verdana"/>
                          <a:rtl val="0"/>
                        </a:rPr>
                        <a:t>G</a:t>
                      </a:r>
                      <a:r>
                        <a:rPr baseline="0" lang="en" sz="800" u="none" cap="none" strike="noStrike">
                          <a:latin typeface="Verdana"/>
                          <a:ea typeface="Verdana"/>
                          <a:cs typeface="Verdana"/>
                          <a:sym typeface="Verdana"/>
                          <a:rtl val="0"/>
                        </a:rPr>
                        <a:t>.</a:t>
                      </a:r>
                    </a:p>
                  </a:txBody>
                  <a:tcPr marT="63500" marB="63500" marR="63500" marL="63500"/>
                </a:tc>
              </a:tr>
            </a:tbl>
          </a:graphicData>
        </a:graphic>
      </p:graphicFrame>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sz="3600">
                <a:solidFill>
                  <a:srgbClr val="A61C00"/>
                </a:solidFill>
              </a:rPr>
              <a:t>$(html element)</a:t>
            </a:r>
          </a:p>
        </p:txBody>
      </p:sp>
      <p:sp>
        <p:nvSpPr>
          <p:cNvPr id="98" name="Shape 9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100">
                <a:latin typeface="Consolas"/>
                <a:ea typeface="Consolas"/>
                <a:cs typeface="Consolas"/>
                <a:sym typeface="Consolas"/>
              </a:rPr>
              <a:t>$(document).ready(function(){</a:t>
            </a:r>
          </a:p>
          <a:p>
            <a:pPr rtl="0">
              <a:spcBef>
                <a:spcPts val="0"/>
              </a:spcBef>
              <a:buNone/>
            </a:pPr>
            <a:r>
              <a:rPr lang="en" sz="1100">
                <a:latin typeface="Consolas"/>
                <a:ea typeface="Consolas"/>
                <a:cs typeface="Consolas"/>
                <a:sym typeface="Consolas"/>
              </a:rPr>
              <a:t>	$("button").click(function(){</a:t>
            </a:r>
          </a:p>
          <a:p>
            <a:pPr rtl="0">
              <a:spcBef>
                <a:spcPts val="0"/>
              </a:spcBef>
              <a:buNone/>
            </a:pPr>
            <a:r>
              <a:rPr lang="en" sz="1100">
                <a:latin typeface="Consolas"/>
                <a:ea typeface="Consolas"/>
                <a:cs typeface="Consolas"/>
                <a:sym typeface="Consolas"/>
              </a:rPr>
              <a:t>		$("p").hide();</a:t>
            </a:r>
          </a:p>
          <a:p>
            <a:pPr rtl="0">
              <a:spcBef>
                <a:spcPts val="0"/>
              </a:spcBef>
              <a:buNone/>
            </a:pPr>
            <a:r>
              <a:rPr lang="en" sz="1100">
                <a:latin typeface="Consolas"/>
                <a:ea typeface="Consolas"/>
                <a:cs typeface="Consolas"/>
                <a:sym typeface="Consolas"/>
              </a:rPr>
              <a:t>	});</a:t>
            </a:r>
          </a:p>
          <a:p>
            <a:pPr>
              <a:spcBef>
                <a:spcPts val="0"/>
              </a:spcBef>
              <a:buNone/>
            </a:pPr>
            <a:r>
              <a:rPr lang="en" sz="1100">
                <a:latin typeface="Consolas"/>
                <a:ea typeface="Consolas"/>
                <a:cs typeface="Consolas"/>
                <a:sym typeface="Consolas"/>
              </a:rPr>
              <a: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sz="3600">
                <a:solidFill>
                  <a:srgbClr val="A61C00"/>
                </a:solidFill>
              </a:rPr>
              <a:t>$(some ID)</a:t>
            </a:r>
          </a:p>
        </p:txBody>
      </p:sp>
      <p:sp>
        <p:nvSpPr>
          <p:cNvPr id="104" name="Shape 10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100">
                <a:latin typeface="Consolas"/>
                <a:ea typeface="Consolas"/>
                <a:cs typeface="Consolas"/>
                <a:sym typeface="Consolas"/>
              </a:rPr>
              <a:t>$(document).ready(function(){</a:t>
            </a:r>
          </a:p>
          <a:p>
            <a:pPr rtl="0">
              <a:spcBef>
                <a:spcPts val="0"/>
              </a:spcBef>
              <a:buNone/>
            </a:pPr>
            <a:r>
              <a:rPr lang="en" sz="1100">
                <a:latin typeface="Consolas"/>
                <a:ea typeface="Consolas"/>
                <a:cs typeface="Consolas"/>
                <a:sym typeface="Consolas"/>
              </a:rPr>
              <a:t>	$("button").click(function(){</a:t>
            </a:r>
          </a:p>
          <a:p>
            <a:pPr rtl="0">
              <a:spcBef>
                <a:spcPts val="0"/>
              </a:spcBef>
              <a:buNone/>
            </a:pPr>
            <a:r>
              <a:rPr lang="en" sz="1100">
                <a:latin typeface="Consolas"/>
                <a:ea typeface="Consolas"/>
                <a:cs typeface="Consolas"/>
                <a:sym typeface="Consolas"/>
              </a:rPr>
              <a:t>		$("#test").hide();</a:t>
            </a:r>
          </a:p>
          <a:p>
            <a:pPr rtl="0">
              <a:spcBef>
                <a:spcPts val="0"/>
              </a:spcBef>
              <a:buNone/>
            </a:pPr>
            <a:r>
              <a:rPr lang="en" sz="1100">
                <a:latin typeface="Consolas"/>
                <a:ea typeface="Consolas"/>
                <a:cs typeface="Consolas"/>
                <a:sym typeface="Consolas"/>
              </a:rPr>
              <a:t>	});</a:t>
            </a:r>
          </a:p>
          <a:p>
            <a:pPr>
              <a:spcBef>
                <a:spcPts val="0"/>
              </a:spcBef>
              <a:buNone/>
            </a:pPr>
            <a:r>
              <a:rPr lang="en" sz="1100">
                <a:latin typeface="Consolas"/>
                <a:ea typeface="Consolas"/>
                <a:cs typeface="Consolas"/>
                <a:sym typeface="Consolas"/>
              </a:rPr>
              <a: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sz="3600"/>
              <a:t>$(some class)</a:t>
            </a:r>
          </a:p>
        </p:txBody>
      </p:sp>
      <p:sp>
        <p:nvSpPr>
          <p:cNvPr id="110" name="Shape 11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100">
                <a:latin typeface="Consolas"/>
                <a:ea typeface="Consolas"/>
                <a:cs typeface="Consolas"/>
                <a:sym typeface="Consolas"/>
              </a:rPr>
              <a:t>$(document).ready(function(){</a:t>
            </a:r>
          </a:p>
          <a:p>
            <a:pPr rtl="0">
              <a:spcBef>
                <a:spcPts val="0"/>
              </a:spcBef>
              <a:buNone/>
            </a:pPr>
            <a:r>
              <a:rPr lang="en" sz="1100">
                <a:latin typeface="Consolas"/>
                <a:ea typeface="Consolas"/>
                <a:cs typeface="Consolas"/>
                <a:sym typeface="Consolas"/>
              </a:rPr>
              <a:t>	$("button").click(function(){</a:t>
            </a:r>
          </a:p>
          <a:p>
            <a:pPr rtl="0">
              <a:spcBef>
                <a:spcPts val="0"/>
              </a:spcBef>
              <a:buNone/>
            </a:pPr>
            <a:r>
              <a:rPr lang="en" sz="1100">
                <a:latin typeface="Consolas"/>
                <a:ea typeface="Consolas"/>
                <a:cs typeface="Consolas"/>
                <a:sym typeface="Consolas"/>
              </a:rPr>
              <a:t>		$(".test").hide();</a:t>
            </a:r>
          </a:p>
          <a:p>
            <a:pPr rtl="0">
              <a:spcBef>
                <a:spcPts val="0"/>
              </a:spcBef>
              <a:buNone/>
            </a:pPr>
            <a:r>
              <a:rPr lang="en" sz="1100">
                <a:latin typeface="Consolas"/>
                <a:ea typeface="Consolas"/>
                <a:cs typeface="Consolas"/>
                <a:sym typeface="Consolas"/>
              </a:rPr>
              <a:t>	});</a:t>
            </a:r>
          </a:p>
          <a:p>
            <a:pPr>
              <a:spcBef>
                <a:spcPts val="0"/>
              </a:spcBef>
              <a:buNone/>
            </a:pPr>
            <a:r>
              <a:rPr lang="en" sz="1100">
                <a:latin typeface="Consolas"/>
                <a:ea typeface="Consolas"/>
                <a:cs typeface="Consolas"/>
                <a:sym typeface="Consolas"/>
              </a:rPr>
              <a: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The Tag Selector</a:t>
            </a:r>
          </a:p>
        </p:txBody>
      </p:sp>
      <p:sp>
        <p:nvSpPr>
          <p:cNvPr id="116" name="Shape 116"/>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ourier New"/>
              <a:buNone/>
            </a:pPr>
            <a:r>
              <a:rPr b="0" baseline="0" i="0" lang="en" sz="900" u="none" cap="none" strike="noStrike">
                <a:solidFill>
                  <a:srgbClr val="000000"/>
                </a:solidFill>
                <a:latin typeface="Courier New"/>
                <a:ea typeface="Courier New"/>
                <a:cs typeface="Courier New"/>
                <a:sym typeface="Courier New"/>
                <a:rtl val="0"/>
              </a:rPr>
              <a:t>&lt;html&gt;</a:t>
            </a:r>
            <a:br>
              <a:rPr b="0" baseline="0" i="0" lang="en" sz="900" u="none" cap="none" strike="noStrike">
                <a:solidFill>
                  <a:srgbClr val="000000"/>
                </a:solidFill>
                <a:latin typeface="Courier New"/>
                <a:ea typeface="Courier New"/>
                <a:cs typeface="Courier New"/>
                <a:sym typeface="Courier New"/>
                <a:rtl val="0"/>
              </a:rPr>
            </a:br>
            <a:r>
              <a:rPr b="0" baseline="0" i="0" lang="en" sz="900" u="none" cap="none" strike="noStrike">
                <a:solidFill>
                  <a:srgbClr val="000000"/>
                </a:solidFill>
                <a:latin typeface="Courier New"/>
                <a:ea typeface="Courier New"/>
                <a:cs typeface="Courier New"/>
                <a:sym typeface="Courier New"/>
                <a:rtl val="0"/>
              </a:rPr>
              <a:t>&lt;head&gt;</a:t>
            </a:r>
            <a:br>
              <a:rPr b="0" baseline="0" i="0" lang="en" sz="900" u="none" cap="none" strike="noStrike">
                <a:solidFill>
                  <a:srgbClr val="000000"/>
                </a:solidFill>
                <a:latin typeface="Courier New"/>
                <a:ea typeface="Courier New"/>
                <a:cs typeface="Courier New"/>
                <a:sym typeface="Courier New"/>
                <a:rtl val="0"/>
              </a:rPr>
            </a:br>
            <a:r>
              <a:rPr b="0" baseline="0" i="0" lang="en" sz="900" u="none" cap="none" strike="noStrike">
                <a:solidFill>
                  <a:srgbClr val="000000"/>
                </a:solidFill>
                <a:latin typeface="Courier New"/>
                <a:ea typeface="Courier New"/>
                <a:cs typeface="Courier New"/>
                <a:sym typeface="Courier New"/>
                <a:rtl val="0"/>
              </a:rPr>
              <a:t>&lt;title&gt;the title&lt;/title&gt;</a:t>
            </a:r>
            <a:br>
              <a:rPr b="0" baseline="0" i="0" lang="en" sz="900" u="none" cap="none" strike="noStrike">
                <a:solidFill>
                  <a:srgbClr val="000000"/>
                </a:solidFill>
                <a:latin typeface="Courier New"/>
                <a:ea typeface="Courier New"/>
                <a:cs typeface="Courier New"/>
                <a:sym typeface="Courier New"/>
                <a:rtl val="0"/>
              </a:rPr>
            </a:br>
            <a:r>
              <a:rPr b="0" baseline="0" i="0" lang="en" sz="900" u="none" cap="none" strike="noStrike">
                <a:solidFill>
                  <a:srgbClr val="000000"/>
                </a:solidFill>
                <a:latin typeface="Courier New"/>
                <a:ea typeface="Courier New"/>
                <a:cs typeface="Courier New"/>
                <a:sym typeface="Courier New"/>
                <a:rtl val="0"/>
              </a:rPr>
              <a:t>   &lt;script type="text/javascript" </a:t>
            </a:r>
            <a:br>
              <a:rPr b="0" baseline="0" i="0" lang="en" sz="900" u="none" cap="none" strike="noStrike">
                <a:solidFill>
                  <a:srgbClr val="000000"/>
                </a:solidFill>
                <a:latin typeface="Courier New"/>
                <a:ea typeface="Courier New"/>
                <a:cs typeface="Courier New"/>
                <a:sym typeface="Courier New"/>
                <a:rtl val="0"/>
              </a:rPr>
            </a:br>
            <a:r>
              <a:rPr b="0" baseline="0" i="0" lang="en" sz="900" u="none" cap="none" strike="noStrike">
                <a:solidFill>
                  <a:srgbClr val="000000"/>
                </a:solidFill>
                <a:latin typeface="Courier New"/>
                <a:ea typeface="Courier New"/>
                <a:cs typeface="Courier New"/>
                <a:sym typeface="Courier New"/>
                <a:rtl val="0"/>
              </a:rPr>
              <a:t>   src="/jquery/jquery-1.3.2.min.js"&gt;&lt;/script&gt;</a:t>
            </a:r>
            <a:br>
              <a:rPr b="0" baseline="0" i="0" lang="en" sz="900" u="none" cap="none" strike="noStrike">
                <a:solidFill>
                  <a:srgbClr val="000000"/>
                </a:solidFill>
                <a:latin typeface="Courier New"/>
                <a:ea typeface="Courier New"/>
                <a:cs typeface="Courier New"/>
                <a:sym typeface="Courier New"/>
                <a:rtl val="0"/>
              </a:rPr>
            </a:br>
            <a:r>
              <a:rPr b="0" baseline="0" i="0" lang="en" sz="900" u="none" cap="none" strike="noStrike">
                <a:solidFill>
                  <a:srgbClr val="000000"/>
                </a:solidFill>
                <a:latin typeface="Courier New"/>
                <a:ea typeface="Courier New"/>
                <a:cs typeface="Courier New"/>
                <a:sym typeface="Courier New"/>
                <a:rtl val="0"/>
              </a:rPr>
              <a:t>   </a:t>
            </a:r>
            <a:br>
              <a:rPr b="0" baseline="0" i="0" lang="en" sz="900" u="none" cap="none" strike="noStrike">
                <a:solidFill>
                  <a:srgbClr val="000000"/>
                </a:solidFill>
                <a:latin typeface="Courier New"/>
                <a:ea typeface="Courier New"/>
                <a:cs typeface="Courier New"/>
                <a:sym typeface="Courier New"/>
                <a:rtl val="0"/>
              </a:rPr>
            </a:br>
            <a:r>
              <a:rPr b="0" baseline="0" i="0" lang="en" sz="900" u="none" cap="none" strike="noStrike">
                <a:solidFill>
                  <a:srgbClr val="000000"/>
                </a:solidFill>
                <a:latin typeface="Courier New"/>
                <a:ea typeface="Courier New"/>
                <a:cs typeface="Courier New"/>
                <a:sym typeface="Courier New"/>
                <a:rtl val="0"/>
              </a:rPr>
              <a:t>   &lt;script type="text/javascript" language="javascript"&gt;</a:t>
            </a:r>
            <a:br>
              <a:rPr b="0" baseline="0" i="0" lang="en" sz="900" u="none" cap="none" strike="noStrike">
                <a:solidFill>
                  <a:srgbClr val="000000"/>
                </a:solidFill>
                <a:latin typeface="Courier New"/>
                <a:ea typeface="Courier New"/>
                <a:cs typeface="Courier New"/>
                <a:sym typeface="Courier New"/>
                <a:rtl val="0"/>
              </a:rPr>
            </a:br>
            <a:r>
              <a:rPr b="0" baseline="0" i="0" lang="en" sz="900" u="none" cap="none" strike="noStrike">
                <a:solidFill>
                  <a:srgbClr val="000000"/>
                </a:solidFill>
                <a:latin typeface="Courier New"/>
                <a:ea typeface="Courier New"/>
                <a:cs typeface="Courier New"/>
                <a:sym typeface="Courier New"/>
                <a:rtl val="0"/>
              </a:rPr>
              <a:t>   $(document).ready(function() {</a:t>
            </a:r>
            <a:br>
              <a:rPr b="0" baseline="0" i="0" lang="en" sz="900" u="none" cap="none" strike="noStrike">
                <a:solidFill>
                  <a:srgbClr val="000000"/>
                </a:solidFill>
                <a:latin typeface="Courier New"/>
                <a:ea typeface="Courier New"/>
                <a:cs typeface="Courier New"/>
                <a:sym typeface="Courier New"/>
                <a:rtl val="0"/>
              </a:rPr>
            </a:br>
            <a:r>
              <a:rPr b="0" baseline="0" i="0" lang="en" sz="900" u="none" cap="none" strike="noStrike">
                <a:solidFill>
                  <a:srgbClr val="000000"/>
                </a:solidFill>
                <a:latin typeface="Courier New"/>
                <a:ea typeface="Courier New"/>
                <a:cs typeface="Courier New"/>
                <a:sym typeface="Courier New"/>
                <a:rtl val="0"/>
              </a:rPr>
              <a:t>      var pars = $("p");</a:t>
            </a:r>
            <a:br>
              <a:rPr b="0" baseline="0" i="0" lang="en" sz="900" u="none" cap="none" strike="noStrike">
                <a:solidFill>
                  <a:srgbClr val="000000"/>
                </a:solidFill>
                <a:latin typeface="Courier New"/>
                <a:ea typeface="Courier New"/>
                <a:cs typeface="Courier New"/>
                <a:sym typeface="Courier New"/>
                <a:rtl val="0"/>
              </a:rPr>
            </a:br>
            <a:r>
              <a:rPr b="0" baseline="0" i="0" lang="en" sz="900" u="none" cap="none" strike="noStrike">
                <a:solidFill>
                  <a:srgbClr val="000000"/>
                </a:solidFill>
                <a:latin typeface="Courier New"/>
                <a:ea typeface="Courier New"/>
                <a:cs typeface="Courier New"/>
                <a:sym typeface="Courier New"/>
                <a:rtl val="0"/>
              </a:rPr>
              <a:t>      for( i=0; i&lt;pars.length; i++ ){</a:t>
            </a:r>
            <a:br>
              <a:rPr b="0" baseline="0" i="0" lang="en" sz="900" u="none" cap="none" strike="noStrike">
                <a:solidFill>
                  <a:srgbClr val="000000"/>
                </a:solidFill>
                <a:latin typeface="Courier New"/>
                <a:ea typeface="Courier New"/>
                <a:cs typeface="Courier New"/>
                <a:sym typeface="Courier New"/>
                <a:rtl val="0"/>
              </a:rPr>
            </a:br>
            <a:r>
              <a:rPr b="0" baseline="0" i="0" lang="en" sz="900" u="none" cap="none" strike="noStrike">
                <a:solidFill>
                  <a:srgbClr val="000000"/>
                </a:solidFill>
                <a:latin typeface="Courier New"/>
                <a:ea typeface="Courier New"/>
                <a:cs typeface="Courier New"/>
                <a:sym typeface="Courier New"/>
                <a:rtl val="0"/>
              </a:rPr>
              <a:t>         console.log("Found paragraph: " + pars[i].innerHTML);</a:t>
            </a:r>
            <a:br>
              <a:rPr b="0" baseline="0" i="0" lang="en" sz="900" u="none" cap="none" strike="noStrike">
                <a:solidFill>
                  <a:srgbClr val="000000"/>
                </a:solidFill>
                <a:latin typeface="Courier New"/>
                <a:ea typeface="Courier New"/>
                <a:cs typeface="Courier New"/>
                <a:sym typeface="Courier New"/>
                <a:rtl val="0"/>
              </a:rPr>
            </a:br>
            <a:r>
              <a:rPr b="0" baseline="0" i="0" lang="en" sz="900" u="none" cap="none" strike="noStrike">
                <a:solidFill>
                  <a:srgbClr val="000000"/>
                </a:solidFill>
                <a:latin typeface="Courier New"/>
                <a:ea typeface="Courier New"/>
                <a:cs typeface="Courier New"/>
                <a:sym typeface="Courier New"/>
                <a:rtl val="0"/>
              </a:rPr>
              <a:t>      }</a:t>
            </a:r>
            <a:br>
              <a:rPr b="0" baseline="0" i="0" lang="en" sz="900" u="none" cap="none" strike="noStrike">
                <a:solidFill>
                  <a:srgbClr val="000000"/>
                </a:solidFill>
                <a:latin typeface="Courier New"/>
                <a:ea typeface="Courier New"/>
                <a:cs typeface="Courier New"/>
                <a:sym typeface="Courier New"/>
                <a:rtl val="0"/>
              </a:rPr>
            </a:br>
            <a:r>
              <a:rPr b="0" baseline="0" i="0" lang="en" sz="900" u="none" cap="none" strike="noStrike">
                <a:solidFill>
                  <a:srgbClr val="000000"/>
                </a:solidFill>
                <a:latin typeface="Courier New"/>
                <a:ea typeface="Courier New"/>
                <a:cs typeface="Courier New"/>
                <a:sym typeface="Courier New"/>
                <a:rtl val="0"/>
              </a:rPr>
              <a:t>   });</a:t>
            </a:r>
            <a:br>
              <a:rPr b="0" baseline="0" i="0" lang="en" sz="900" u="none" cap="none" strike="noStrike">
                <a:solidFill>
                  <a:srgbClr val="000000"/>
                </a:solidFill>
                <a:latin typeface="Courier New"/>
                <a:ea typeface="Courier New"/>
                <a:cs typeface="Courier New"/>
                <a:sym typeface="Courier New"/>
                <a:rtl val="0"/>
              </a:rPr>
            </a:br>
            <a:r>
              <a:rPr b="0" baseline="0" i="0" lang="en" sz="900" u="none" cap="none" strike="noStrike">
                <a:solidFill>
                  <a:srgbClr val="000000"/>
                </a:solidFill>
                <a:latin typeface="Courier New"/>
                <a:ea typeface="Courier New"/>
                <a:cs typeface="Courier New"/>
                <a:sym typeface="Courier New"/>
                <a:rtl val="0"/>
              </a:rPr>
              <a:t>   &lt;/script&gt;</a:t>
            </a:r>
            <a:br>
              <a:rPr b="0" baseline="0" i="0" lang="en" sz="900" u="none" cap="none" strike="noStrike">
                <a:solidFill>
                  <a:srgbClr val="000000"/>
                </a:solidFill>
                <a:latin typeface="Courier New"/>
                <a:ea typeface="Courier New"/>
                <a:cs typeface="Courier New"/>
                <a:sym typeface="Courier New"/>
                <a:rtl val="0"/>
              </a:rPr>
            </a:br>
            <a:r>
              <a:rPr b="0" baseline="0" i="0" lang="en" sz="900" u="none" cap="none" strike="noStrike">
                <a:solidFill>
                  <a:srgbClr val="000000"/>
                </a:solidFill>
                <a:latin typeface="Courier New"/>
                <a:ea typeface="Courier New"/>
                <a:cs typeface="Courier New"/>
                <a:sym typeface="Courier New"/>
                <a:rtl val="0"/>
              </a:rPr>
              <a:t>&lt;/head&gt;</a:t>
            </a:r>
            <a:br>
              <a:rPr b="0" baseline="0" i="0" lang="en" sz="900" u="none" cap="none" strike="noStrike">
                <a:solidFill>
                  <a:srgbClr val="000000"/>
                </a:solidFill>
                <a:latin typeface="Courier New"/>
                <a:ea typeface="Courier New"/>
                <a:cs typeface="Courier New"/>
                <a:sym typeface="Courier New"/>
                <a:rtl val="0"/>
              </a:rPr>
            </a:br>
            <a:r>
              <a:rPr b="0" baseline="0" i="0" lang="en" sz="900" u="none" cap="none" strike="noStrike">
                <a:solidFill>
                  <a:srgbClr val="000000"/>
                </a:solidFill>
                <a:latin typeface="Courier New"/>
                <a:ea typeface="Courier New"/>
                <a:cs typeface="Courier New"/>
                <a:sym typeface="Courier New"/>
                <a:rtl val="0"/>
              </a:rPr>
              <a:t>&lt;body&gt;</a:t>
            </a:r>
            <a:br>
              <a:rPr b="0" baseline="0" i="0" lang="en" sz="900" u="none" cap="none" strike="noStrike">
                <a:solidFill>
                  <a:srgbClr val="000000"/>
                </a:solidFill>
                <a:latin typeface="Courier New"/>
                <a:ea typeface="Courier New"/>
                <a:cs typeface="Courier New"/>
                <a:sym typeface="Courier New"/>
                <a:rtl val="0"/>
              </a:rPr>
            </a:br>
            <a:r>
              <a:rPr b="0" baseline="0" i="0" lang="en" sz="900" u="none" cap="none" strike="noStrike">
                <a:solidFill>
                  <a:srgbClr val="000000"/>
                </a:solidFill>
                <a:latin typeface="Courier New"/>
                <a:ea typeface="Courier New"/>
                <a:cs typeface="Courier New"/>
                <a:sym typeface="Courier New"/>
                <a:rtl val="0"/>
              </a:rPr>
              <a:t>   &lt;div&gt;</a:t>
            </a:r>
            <a:br>
              <a:rPr b="0" baseline="0" i="0" lang="en" sz="900" u="none" cap="none" strike="noStrike">
                <a:solidFill>
                  <a:srgbClr val="000000"/>
                </a:solidFill>
                <a:latin typeface="Courier New"/>
                <a:ea typeface="Courier New"/>
                <a:cs typeface="Courier New"/>
                <a:sym typeface="Courier New"/>
                <a:rtl val="0"/>
              </a:rPr>
            </a:br>
            <a:r>
              <a:rPr b="0" baseline="0" i="0" lang="en" sz="900" u="none" cap="none" strike="noStrike">
                <a:solidFill>
                  <a:srgbClr val="000000"/>
                </a:solidFill>
                <a:latin typeface="Courier New"/>
                <a:ea typeface="Courier New"/>
                <a:cs typeface="Courier New"/>
                <a:sym typeface="Courier New"/>
                <a:rtl val="0"/>
              </a:rPr>
              <a:t>      &lt;p class="myclass"&gt;This is a paragraph.&lt;/p&gt;</a:t>
            </a:r>
            <a:br>
              <a:rPr b="0" baseline="0" i="0" lang="en" sz="900" u="none" cap="none" strike="noStrike">
                <a:solidFill>
                  <a:srgbClr val="000000"/>
                </a:solidFill>
                <a:latin typeface="Courier New"/>
                <a:ea typeface="Courier New"/>
                <a:cs typeface="Courier New"/>
                <a:sym typeface="Courier New"/>
                <a:rtl val="0"/>
              </a:rPr>
            </a:br>
            <a:r>
              <a:rPr b="0" baseline="0" i="0" lang="en" sz="900" u="none" cap="none" strike="noStrike">
                <a:solidFill>
                  <a:srgbClr val="000000"/>
                </a:solidFill>
                <a:latin typeface="Courier New"/>
                <a:ea typeface="Courier New"/>
                <a:cs typeface="Courier New"/>
                <a:sym typeface="Courier New"/>
                <a:rtl val="0"/>
              </a:rPr>
              <a:t>      &lt;p id="myid"&gt;This is second paragraph.&lt;/p&gt;</a:t>
            </a:r>
            <a:br>
              <a:rPr b="0" baseline="0" i="0" lang="en" sz="900" u="none" cap="none" strike="noStrike">
                <a:solidFill>
                  <a:srgbClr val="000000"/>
                </a:solidFill>
                <a:latin typeface="Courier New"/>
                <a:ea typeface="Courier New"/>
                <a:cs typeface="Courier New"/>
                <a:sym typeface="Courier New"/>
                <a:rtl val="0"/>
              </a:rPr>
            </a:br>
            <a:r>
              <a:rPr b="0" baseline="0" i="0" lang="en" sz="900" u="none" cap="none" strike="noStrike">
                <a:solidFill>
                  <a:srgbClr val="000000"/>
                </a:solidFill>
                <a:latin typeface="Courier New"/>
                <a:ea typeface="Courier New"/>
                <a:cs typeface="Courier New"/>
                <a:sym typeface="Courier New"/>
                <a:rtl val="0"/>
              </a:rPr>
              <a:t>      &lt;p&gt;This is third paragraph.&lt;/p&gt;</a:t>
            </a:r>
            <a:br>
              <a:rPr b="0" baseline="0" i="0" lang="en" sz="900" u="none" cap="none" strike="noStrike">
                <a:solidFill>
                  <a:srgbClr val="000000"/>
                </a:solidFill>
                <a:latin typeface="Courier New"/>
                <a:ea typeface="Courier New"/>
                <a:cs typeface="Courier New"/>
                <a:sym typeface="Courier New"/>
                <a:rtl val="0"/>
              </a:rPr>
            </a:br>
            <a:r>
              <a:rPr b="0" baseline="0" i="0" lang="en" sz="900" u="none" cap="none" strike="noStrike">
                <a:solidFill>
                  <a:srgbClr val="000000"/>
                </a:solidFill>
                <a:latin typeface="Courier New"/>
                <a:ea typeface="Courier New"/>
                <a:cs typeface="Courier New"/>
                <a:sym typeface="Courier New"/>
                <a:rtl val="0"/>
              </a:rPr>
              <a:t>   &lt;/div&gt;</a:t>
            </a:r>
            <a:br>
              <a:rPr b="0" baseline="0" i="0" lang="en" sz="900" u="none" cap="none" strike="noStrike">
                <a:solidFill>
                  <a:srgbClr val="000000"/>
                </a:solidFill>
                <a:latin typeface="Courier New"/>
                <a:ea typeface="Courier New"/>
                <a:cs typeface="Courier New"/>
                <a:sym typeface="Courier New"/>
                <a:rtl val="0"/>
              </a:rPr>
            </a:br>
            <a:r>
              <a:rPr b="0" baseline="0" i="0" lang="en" sz="900" u="none" cap="none" strike="noStrike">
                <a:solidFill>
                  <a:srgbClr val="000000"/>
                </a:solidFill>
                <a:latin typeface="Courier New"/>
                <a:ea typeface="Courier New"/>
                <a:cs typeface="Courier New"/>
                <a:sym typeface="Courier New"/>
                <a:rtl val="0"/>
              </a:rPr>
              <a:t>&lt;/body&gt;</a:t>
            </a:r>
            <a:br>
              <a:rPr b="0" baseline="0" i="0" lang="en" sz="900" u="none" cap="none" strike="noStrike">
                <a:solidFill>
                  <a:srgbClr val="000000"/>
                </a:solidFill>
                <a:latin typeface="Courier New"/>
                <a:ea typeface="Courier New"/>
                <a:cs typeface="Courier New"/>
                <a:sym typeface="Courier New"/>
                <a:rtl val="0"/>
              </a:rPr>
            </a:br>
            <a:r>
              <a:rPr b="0" baseline="0" i="0" lang="en" sz="900" u="none" cap="none" strike="noStrike">
                <a:solidFill>
                  <a:srgbClr val="000000"/>
                </a:solidFill>
                <a:latin typeface="Courier New"/>
                <a:ea typeface="Courier New"/>
                <a:cs typeface="Courier New"/>
                <a:sym typeface="Courier New"/>
                <a:rtl val="0"/>
              </a:rPr>
              <a:t>&lt;/html&gt;</a:t>
            </a:r>
            <a:br>
              <a:rPr b="0" baseline="0" i="0" lang="en" sz="900" u="none" cap="none" strike="noStrike">
                <a:solidFill>
                  <a:srgbClr val="000000"/>
                </a:solidFill>
                <a:latin typeface="Courier New"/>
                <a:ea typeface="Courier New"/>
                <a:cs typeface="Courier New"/>
                <a:sym typeface="Courier New"/>
                <a:rtl val="0"/>
              </a:rPr>
            </a:b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JQuery Selector Flexibility</a:t>
            </a:r>
          </a:p>
        </p:txBody>
      </p:sp>
      <p:sp>
        <p:nvSpPr>
          <p:cNvPr id="122" name="Shape 122"/>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just">
              <a:lnSpc>
                <a:spcPct val="115000"/>
              </a:lnSpc>
              <a:spcBef>
                <a:spcPts val="0"/>
              </a:spcBef>
              <a:spcAft>
                <a:spcPts val="0"/>
              </a:spcAft>
              <a:buClr>
                <a:schemeClr val="dk1"/>
              </a:buClr>
              <a:buSzPct val="25000"/>
              <a:buFont typeface="Calibri"/>
              <a:buNone/>
            </a:pPr>
            <a:r>
              <a:rPr b="0" baseline="0" i="0" lang="en" sz="1400" u="none" cap="none" strike="noStrike">
                <a:solidFill>
                  <a:srgbClr val="000000"/>
                </a:solidFill>
                <a:latin typeface="Calibri"/>
                <a:ea typeface="Calibri"/>
                <a:cs typeface="Calibri"/>
                <a:sym typeface="Calibri"/>
                <a:rtl val="0"/>
              </a:rPr>
              <a:t>Similar to above syntax and examples, following examples would give you understanding on using different type of other useful selectors:</a:t>
            </a:r>
          </a:p>
          <a:p>
            <a:pPr indent="0" lvl="0" marL="0" marR="0" rtl="0" algn="just">
              <a:lnSpc>
                <a:spcPct val="115000"/>
              </a:lnSpc>
              <a:spcBef>
                <a:spcPts val="0"/>
              </a:spcBef>
              <a:spcAft>
                <a:spcPts val="0"/>
              </a:spcAft>
              <a:buClr>
                <a:schemeClr val="dk1"/>
              </a:buClr>
              <a:buFont typeface="Arial"/>
              <a:buNone/>
            </a:pPr>
            <a:r>
              <a:t/>
            </a:r>
            <a:endParaRPr b="0" baseline="0" i="0" sz="1400" u="none" cap="none" strike="noStrike">
              <a:solidFill>
                <a:srgbClr val="000000"/>
              </a:solidFill>
              <a:latin typeface="Calibri"/>
              <a:ea typeface="Calibri"/>
              <a:cs typeface="Calibri"/>
              <a:sym typeface="Calibri"/>
              <a:rtl val="0"/>
            </a:endParaRP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a:t>
            </a:r>
            <a:r>
              <a:rPr b="0" baseline="0" i="0" lang="en" sz="1400" u="none" cap="none" strike="noStrike">
                <a:solidFill>
                  <a:srgbClr val="000000"/>
                </a:solidFill>
                <a:latin typeface="Calibri"/>
                <a:ea typeface="Calibri"/>
                <a:cs typeface="Calibri"/>
                <a:sym typeface="Calibri"/>
                <a:rtl val="0"/>
              </a:rPr>
              <a:t> This selector selects all elements in the document.</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$("p &gt; *"):</a:t>
            </a:r>
            <a:r>
              <a:rPr b="0" baseline="0" i="0" lang="en" sz="1400" u="none" cap="none" strike="noStrike">
                <a:solidFill>
                  <a:srgbClr val="000000"/>
                </a:solidFill>
                <a:latin typeface="Calibri"/>
                <a:ea typeface="Calibri"/>
                <a:cs typeface="Calibri"/>
                <a:sym typeface="Calibri"/>
                <a:rtl val="0"/>
              </a:rPr>
              <a:t> This selector selects all elements that are children of a paragraph element.</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$("#specialID"):</a:t>
            </a:r>
            <a:r>
              <a:rPr b="0" baseline="0" i="0" lang="en" sz="1400" u="none" cap="none" strike="noStrike">
                <a:solidFill>
                  <a:srgbClr val="000000"/>
                </a:solidFill>
                <a:latin typeface="Calibri"/>
                <a:ea typeface="Calibri"/>
                <a:cs typeface="Calibri"/>
                <a:sym typeface="Calibri"/>
                <a:rtl val="0"/>
              </a:rPr>
              <a:t> This selector function gets the element with id="specialID".</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$(".specialClass"):</a:t>
            </a:r>
            <a:r>
              <a:rPr b="0" baseline="0" i="0" lang="en" sz="1400" u="none" cap="none" strike="noStrike">
                <a:solidFill>
                  <a:srgbClr val="000000"/>
                </a:solidFill>
                <a:latin typeface="Calibri"/>
                <a:ea typeface="Calibri"/>
                <a:cs typeface="Calibri"/>
                <a:sym typeface="Calibri"/>
                <a:rtl val="0"/>
              </a:rPr>
              <a:t> This selector gets all the elements that have the class of</a:t>
            </a:r>
            <a:r>
              <a:rPr b="0" baseline="0" i="1" lang="en" sz="1400" u="none" cap="none" strike="noStrike">
                <a:solidFill>
                  <a:srgbClr val="000000"/>
                </a:solidFill>
                <a:latin typeface="Calibri"/>
                <a:ea typeface="Calibri"/>
                <a:cs typeface="Calibri"/>
                <a:sym typeface="Calibri"/>
                <a:rtl val="0"/>
              </a:rPr>
              <a:t>specialClass</a:t>
            </a:r>
            <a:r>
              <a:rPr b="0" baseline="0" i="0" lang="en" sz="1400" u="none" cap="none" strike="noStrike">
                <a:solidFill>
                  <a:srgbClr val="000000"/>
                </a:solidFill>
                <a:latin typeface="Calibri"/>
                <a:ea typeface="Calibri"/>
                <a:cs typeface="Calibri"/>
                <a:sym typeface="Calibri"/>
                <a:rtl val="0"/>
              </a:rPr>
              <a:t>.</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$("li:not(.myclass)"):</a:t>
            </a:r>
            <a:r>
              <a:rPr b="0" baseline="0" i="0" lang="en" sz="1400" u="none" cap="none" strike="noStrike">
                <a:solidFill>
                  <a:srgbClr val="000000"/>
                </a:solidFill>
                <a:latin typeface="Calibri"/>
                <a:ea typeface="Calibri"/>
                <a:cs typeface="Calibri"/>
                <a:sym typeface="Calibri"/>
                <a:rtl val="0"/>
              </a:rPr>
              <a:t> Selects all elements matched by &lt;li&gt; that do not have class="myclass".</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$("a#specialID.specialClass"):</a:t>
            </a:r>
            <a:r>
              <a:rPr b="0" baseline="0" i="0" lang="en" sz="1400" u="none" cap="none" strike="noStrike">
                <a:solidFill>
                  <a:srgbClr val="000000"/>
                </a:solidFill>
                <a:latin typeface="Calibri"/>
                <a:ea typeface="Calibri"/>
                <a:cs typeface="Calibri"/>
                <a:sym typeface="Calibri"/>
                <a:rtl val="0"/>
              </a:rPr>
              <a:t> This selector matches links with an id of </a:t>
            </a:r>
            <a:r>
              <a:rPr b="0" baseline="0" i="1" lang="en" sz="1400" u="none" cap="none" strike="noStrike">
                <a:solidFill>
                  <a:srgbClr val="000000"/>
                </a:solidFill>
                <a:latin typeface="Calibri"/>
                <a:ea typeface="Calibri"/>
                <a:cs typeface="Calibri"/>
                <a:sym typeface="Calibri"/>
                <a:rtl val="0"/>
              </a:rPr>
              <a:t>specialID</a:t>
            </a:r>
            <a:r>
              <a:rPr b="0" baseline="0" i="0" lang="en" sz="1400" u="none" cap="none" strike="noStrike">
                <a:solidFill>
                  <a:srgbClr val="000000"/>
                </a:solidFill>
                <a:latin typeface="Calibri"/>
                <a:ea typeface="Calibri"/>
                <a:cs typeface="Calibri"/>
                <a:sym typeface="Calibri"/>
                <a:rtl val="0"/>
              </a:rPr>
              <a:t> and a class of </a:t>
            </a:r>
            <a:r>
              <a:rPr b="0" baseline="0" i="1" lang="en" sz="1400" u="none" cap="none" strike="noStrike">
                <a:solidFill>
                  <a:srgbClr val="000000"/>
                </a:solidFill>
                <a:latin typeface="Calibri"/>
                <a:ea typeface="Calibri"/>
                <a:cs typeface="Calibri"/>
                <a:sym typeface="Calibri"/>
                <a:rtl val="0"/>
              </a:rPr>
              <a:t>specialClass</a:t>
            </a:r>
            <a:r>
              <a:rPr b="0" baseline="0" i="0" lang="en" sz="1400" u="none" cap="none" strike="noStrike">
                <a:solidFill>
                  <a:srgbClr val="000000"/>
                </a:solidFill>
                <a:latin typeface="Calibri"/>
                <a:ea typeface="Calibri"/>
                <a:cs typeface="Calibri"/>
                <a:sym typeface="Calibri"/>
                <a:rtl val="0"/>
              </a:rPr>
              <a:t>.</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$("p a.specialClass"):</a:t>
            </a:r>
            <a:r>
              <a:rPr b="0" baseline="0" i="0" lang="en" sz="1400" u="none" cap="none" strike="noStrike">
                <a:solidFill>
                  <a:srgbClr val="000000"/>
                </a:solidFill>
                <a:latin typeface="Calibri"/>
                <a:ea typeface="Calibri"/>
                <a:cs typeface="Calibri"/>
                <a:sym typeface="Calibri"/>
                <a:rtl val="0"/>
              </a:rPr>
              <a:t> This selector matches links with a class of </a:t>
            </a:r>
            <a:r>
              <a:rPr b="0" baseline="0" i="1" lang="en" sz="1400" u="none" cap="none" strike="noStrike">
                <a:solidFill>
                  <a:srgbClr val="000000"/>
                </a:solidFill>
                <a:latin typeface="Calibri"/>
                <a:ea typeface="Calibri"/>
                <a:cs typeface="Calibri"/>
                <a:sym typeface="Calibri"/>
                <a:rtl val="0"/>
              </a:rPr>
              <a:t>specialClass</a:t>
            </a:r>
            <a:r>
              <a:rPr b="0" baseline="0" i="0" lang="en" sz="1400" u="none" cap="none" strike="noStrike">
                <a:solidFill>
                  <a:srgbClr val="000000"/>
                </a:solidFill>
                <a:latin typeface="Calibri"/>
                <a:ea typeface="Calibri"/>
                <a:cs typeface="Calibri"/>
                <a:sym typeface="Calibri"/>
                <a:rtl val="0"/>
              </a:rPr>
              <a:t> declared within &lt;p&gt; elements.</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$("ul li:first"):</a:t>
            </a:r>
            <a:r>
              <a:rPr b="0" baseline="0" i="0" lang="en" sz="1400" u="none" cap="none" strike="noStrike">
                <a:solidFill>
                  <a:srgbClr val="000000"/>
                </a:solidFill>
                <a:latin typeface="Calibri"/>
                <a:ea typeface="Calibri"/>
                <a:cs typeface="Calibri"/>
                <a:sym typeface="Calibri"/>
                <a:rtl val="0"/>
              </a:rPr>
              <a:t> This selector gets only the first &lt;li&gt; element of the &lt;ul&gt;.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JQuery Selector Flexibility</a:t>
            </a:r>
          </a:p>
        </p:txBody>
      </p:sp>
      <p:sp>
        <p:nvSpPr>
          <p:cNvPr id="128" name="Shape 128"/>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$("#container p"):</a:t>
            </a:r>
            <a:r>
              <a:rPr b="0" baseline="0" i="0" lang="en" sz="1400" u="none" cap="none" strike="noStrike">
                <a:solidFill>
                  <a:srgbClr val="000000"/>
                </a:solidFill>
                <a:latin typeface="Calibri"/>
                <a:ea typeface="Calibri"/>
                <a:cs typeface="Calibri"/>
                <a:sym typeface="Calibri"/>
                <a:rtl val="0"/>
              </a:rPr>
              <a:t> Selects all elements matched by &lt;p&gt; that are descendants of an element that has an id of </a:t>
            </a:r>
            <a:r>
              <a:rPr b="0" baseline="0" i="1" lang="en" sz="1400" u="none" cap="none" strike="noStrike">
                <a:solidFill>
                  <a:srgbClr val="000000"/>
                </a:solidFill>
                <a:latin typeface="Calibri"/>
                <a:ea typeface="Calibri"/>
                <a:cs typeface="Calibri"/>
                <a:sym typeface="Calibri"/>
                <a:rtl val="0"/>
              </a:rPr>
              <a:t>container</a:t>
            </a:r>
            <a:r>
              <a:rPr b="0" baseline="0" i="0" lang="en" sz="1400" u="none" cap="none" strike="noStrike">
                <a:solidFill>
                  <a:srgbClr val="000000"/>
                </a:solidFill>
                <a:latin typeface="Calibri"/>
                <a:ea typeface="Calibri"/>
                <a:cs typeface="Calibri"/>
                <a:sym typeface="Calibri"/>
                <a:rtl val="0"/>
              </a:rPr>
              <a:t>.</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$("li &gt; ul"):</a:t>
            </a:r>
            <a:r>
              <a:rPr b="0" baseline="0" i="0" lang="en" sz="1400" u="none" cap="none" strike="noStrike">
                <a:solidFill>
                  <a:srgbClr val="000000"/>
                </a:solidFill>
                <a:latin typeface="Calibri"/>
                <a:ea typeface="Calibri"/>
                <a:cs typeface="Calibri"/>
                <a:sym typeface="Calibri"/>
                <a:rtl val="0"/>
              </a:rPr>
              <a:t> Selects all elements matched by &lt;ul&gt; that are children of an element matched by &lt;li&gt;</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$("strong + em"):</a:t>
            </a:r>
            <a:r>
              <a:rPr b="0" baseline="0" i="0" lang="en" sz="1400" u="none" cap="none" strike="noStrike">
                <a:solidFill>
                  <a:srgbClr val="000000"/>
                </a:solidFill>
                <a:latin typeface="Calibri"/>
                <a:ea typeface="Calibri"/>
                <a:cs typeface="Calibri"/>
                <a:sym typeface="Calibri"/>
                <a:rtl val="0"/>
              </a:rPr>
              <a:t> Selects all elements matched by &lt;em&gt; that immediately follow a sibling element matched by &lt;strong&gt;.</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$("p ~ ul"):</a:t>
            </a:r>
            <a:r>
              <a:rPr b="0" baseline="0" i="0" lang="en" sz="1400" u="none" cap="none" strike="noStrike">
                <a:solidFill>
                  <a:srgbClr val="000000"/>
                </a:solidFill>
                <a:latin typeface="Calibri"/>
                <a:ea typeface="Calibri"/>
                <a:cs typeface="Calibri"/>
                <a:sym typeface="Calibri"/>
                <a:rtl val="0"/>
              </a:rPr>
              <a:t> Selects all elements matched by &lt;ul&gt; that follow a sibling element matched by &lt;p&gt;.</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$("code, em, strong"):</a:t>
            </a:r>
            <a:r>
              <a:rPr b="0" baseline="0" i="0" lang="en" sz="1400" u="none" cap="none" strike="noStrike">
                <a:solidFill>
                  <a:srgbClr val="000000"/>
                </a:solidFill>
                <a:latin typeface="Calibri"/>
                <a:ea typeface="Calibri"/>
                <a:cs typeface="Calibri"/>
                <a:sym typeface="Calibri"/>
                <a:rtl val="0"/>
              </a:rPr>
              <a:t> Selects all elements matched by &lt;code&gt; or &lt;em&gt; or &lt;strong&gt;.</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$("p strong, .myclass"):</a:t>
            </a:r>
            <a:r>
              <a:rPr b="0" baseline="0" i="0" lang="en" sz="1400" u="none" cap="none" strike="noStrike">
                <a:solidFill>
                  <a:srgbClr val="000000"/>
                </a:solidFill>
                <a:latin typeface="Calibri"/>
                <a:ea typeface="Calibri"/>
                <a:cs typeface="Calibri"/>
                <a:sym typeface="Calibri"/>
                <a:rtl val="0"/>
              </a:rPr>
              <a:t> Selects all elements matched by &lt;strong&gt; that are descendants of an element matched by &lt;p&gt; as well as all elements that have a class of</a:t>
            </a:r>
            <a:r>
              <a:rPr b="0" baseline="0" i="1" lang="en" sz="1400" u="none" cap="none" strike="noStrike">
                <a:solidFill>
                  <a:srgbClr val="000000"/>
                </a:solidFill>
                <a:latin typeface="Calibri"/>
                <a:ea typeface="Calibri"/>
                <a:cs typeface="Calibri"/>
                <a:sym typeface="Calibri"/>
                <a:rtl val="0"/>
              </a:rPr>
              <a:t>myclass</a:t>
            </a:r>
            <a:r>
              <a:rPr b="0" baseline="0" i="0" lang="en" sz="1400" u="none" cap="none" strike="noStrike">
                <a:solidFill>
                  <a:srgbClr val="000000"/>
                </a:solidFill>
                <a:latin typeface="Calibri"/>
                <a:ea typeface="Calibri"/>
                <a:cs typeface="Calibri"/>
                <a:sym typeface="Calibri"/>
                <a:rtl val="0"/>
              </a:rPr>
              <a:t>.</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$(":empty"):</a:t>
            </a:r>
            <a:r>
              <a:rPr b="0" baseline="0" i="0" lang="en" sz="1400" u="none" cap="none" strike="noStrike">
                <a:solidFill>
                  <a:srgbClr val="000000"/>
                </a:solidFill>
                <a:latin typeface="Calibri"/>
                <a:ea typeface="Calibri"/>
                <a:cs typeface="Calibri"/>
                <a:sym typeface="Calibri"/>
                <a:rtl val="0"/>
              </a:rPr>
              <a:t> Selects all elements that have no children.</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$("p:empty"):</a:t>
            </a:r>
            <a:r>
              <a:rPr b="0" baseline="0" i="0" lang="en" sz="1400" u="none" cap="none" strike="noStrike">
                <a:solidFill>
                  <a:srgbClr val="000000"/>
                </a:solidFill>
                <a:latin typeface="Calibri"/>
                <a:ea typeface="Calibri"/>
                <a:cs typeface="Calibri"/>
                <a:sym typeface="Calibri"/>
                <a:rtl val="0"/>
              </a:rPr>
              <a:t> Selects all elements matched by &lt;p&gt; that have no children.</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$("div[p]"):</a:t>
            </a:r>
            <a:r>
              <a:rPr b="0" baseline="0" i="0" lang="en" sz="1400" u="none" cap="none" strike="noStrike">
                <a:solidFill>
                  <a:srgbClr val="000000"/>
                </a:solidFill>
                <a:latin typeface="Calibri"/>
                <a:ea typeface="Calibri"/>
                <a:cs typeface="Calibri"/>
                <a:sym typeface="Calibri"/>
                <a:rtl val="0"/>
              </a:rPr>
              <a:t> Selects all elements matched by &lt;div&gt; that contain an element matched by &lt;p&gt;.</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$("p[.myclass]"):</a:t>
            </a:r>
            <a:r>
              <a:rPr b="0" baseline="0" i="0" lang="en" sz="1400" u="none" cap="none" strike="noStrike">
                <a:solidFill>
                  <a:srgbClr val="000000"/>
                </a:solidFill>
                <a:latin typeface="Calibri"/>
                <a:ea typeface="Calibri"/>
                <a:cs typeface="Calibri"/>
                <a:sym typeface="Calibri"/>
                <a:rtl val="0"/>
              </a:rPr>
              <a:t> Selects all elements matched by &lt;p&gt; that contain an element with a class of </a:t>
            </a:r>
            <a:r>
              <a:rPr b="0" baseline="0" i="1" lang="en" sz="1400" u="none" cap="none" strike="noStrike">
                <a:solidFill>
                  <a:srgbClr val="000000"/>
                </a:solidFill>
                <a:latin typeface="Calibri"/>
                <a:ea typeface="Calibri"/>
                <a:cs typeface="Calibri"/>
                <a:sym typeface="Calibri"/>
                <a:rtl val="0"/>
              </a:rPr>
              <a:t>myclass</a:t>
            </a:r>
            <a:r>
              <a:rPr b="0" baseline="0" i="0" lang="en" sz="1400" u="none" cap="none" strike="noStrike">
                <a:solidFill>
                  <a:srgbClr val="000000"/>
                </a:solidFill>
                <a:latin typeface="Calibri"/>
                <a:ea typeface="Calibri"/>
                <a:cs typeface="Calibri"/>
                <a:sym typeface="Calibri"/>
                <a:rtl val="0"/>
              </a:rPr>
              <a:t>.</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$("a[@rel]"):</a:t>
            </a:r>
            <a:r>
              <a:rPr b="0" baseline="0" i="0" lang="en" sz="1400" u="none" cap="none" strike="noStrike">
                <a:solidFill>
                  <a:srgbClr val="000000"/>
                </a:solidFill>
                <a:latin typeface="Calibri"/>
                <a:ea typeface="Calibri"/>
                <a:cs typeface="Calibri"/>
                <a:sym typeface="Calibri"/>
                <a:rtl val="0"/>
              </a:rPr>
              <a:t> Selects all elements matched by &lt;a&gt; that have a rel attribute.</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JQuery Selector Flexibility</a:t>
            </a:r>
          </a:p>
        </p:txBody>
      </p:sp>
      <p:sp>
        <p:nvSpPr>
          <p:cNvPr id="134" name="Shape 134"/>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$("input[@name=myname]"):</a:t>
            </a:r>
            <a:r>
              <a:rPr b="0" baseline="0" i="0" lang="en" sz="1400" u="none" cap="none" strike="noStrike">
                <a:solidFill>
                  <a:srgbClr val="000000"/>
                </a:solidFill>
                <a:latin typeface="Calibri"/>
                <a:ea typeface="Calibri"/>
                <a:cs typeface="Calibri"/>
                <a:sym typeface="Calibri"/>
                <a:rtl val="0"/>
              </a:rPr>
              <a:t> Selects all elements matched by &lt;input&gt; that have a name value exactly equal to </a:t>
            </a:r>
            <a:r>
              <a:rPr b="0" baseline="0" i="1" lang="en" sz="1400" u="none" cap="none" strike="noStrike">
                <a:solidFill>
                  <a:srgbClr val="000000"/>
                </a:solidFill>
                <a:latin typeface="Calibri"/>
                <a:ea typeface="Calibri"/>
                <a:cs typeface="Calibri"/>
                <a:sym typeface="Calibri"/>
                <a:rtl val="0"/>
              </a:rPr>
              <a:t>myname.</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$("input[@name^=myname]"):</a:t>
            </a:r>
            <a:r>
              <a:rPr b="0" baseline="0" i="0" lang="en" sz="1400" u="none" cap="none" strike="noStrike">
                <a:solidFill>
                  <a:srgbClr val="000000"/>
                </a:solidFill>
                <a:latin typeface="Calibri"/>
                <a:ea typeface="Calibri"/>
                <a:cs typeface="Calibri"/>
                <a:sym typeface="Calibri"/>
                <a:rtl val="0"/>
              </a:rPr>
              <a:t> Selects all elements matched by &lt;input&gt; that have a name value beginning with </a:t>
            </a:r>
            <a:r>
              <a:rPr b="0" baseline="0" i="1" lang="en" sz="1400" u="none" cap="none" strike="noStrike">
                <a:solidFill>
                  <a:srgbClr val="000000"/>
                </a:solidFill>
                <a:latin typeface="Calibri"/>
                <a:ea typeface="Calibri"/>
                <a:cs typeface="Calibri"/>
                <a:sym typeface="Calibri"/>
                <a:rtl val="0"/>
              </a:rPr>
              <a:t>myname</a:t>
            </a:r>
            <a:r>
              <a:rPr b="0" baseline="0" i="0" lang="en" sz="1400" u="none" cap="none" strike="noStrike">
                <a:solidFill>
                  <a:srgbClr val="000000"/>
                </a:solidFill>
                <a:latin typeface="Calibri"/>
                <a:ea typeface="Calibri"/>
                <a:cs typeface="Calibri"/>
                <a:sym typeface="Calibri"/>
                <a:rtl val="0"/>
              </a:rPr>
              <a:t>.</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$("a[@rel$=self]"):</a:t>
            </a:r>
            <a:r>
              <a:rPr b="0" baseline="0" i="0" lang="en" sz="1400" u="none" cap="none" strike="noStrike">
                <a:solidFill>
                  <a:srgbClr val="000000"/>
                </a:solidFill>
                <a:latin typeface="Calibri"/>
                <a:ea typeface="Calibri"/>
                <a:cs typeface="Calibri"/>
                <a:sym typeface="Calibri"/>
                <a:rtl val="0"/>
              </a:rPr>
              <a:t> Selects all elements matched by &lt;p&gt; that have a class value ending with </a:t>
            </a:r>
            <a:r>
              <a:rPr b="0" baseline="0" i="1" lang="en" sz="1400" u="none" cap="none" strike="noStrike">
                <a:solidFill>
                  <a:srgbClr val="000000"/>
                </a:solidFill>
                <a:latin typeface="Calibri"/>
                <a:ea typeface="Calibri"/>
                <a:cs typeface="Calibri"/>
                <a:sym typeface="Calibri"/>
                <a:rtl val="0"/>
              </a:rPr>
              <a:t>bar</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$("a[@href*=domain.com]"):</a:t>
            </a:r>
            <a:r>
              <a:rPr b="0" baseline="0" i="0" lang="en" sz="1400" u="none" cap="none" strike="noStrike">
                <a:solidFill>
                  <a:srgbClr val="000000"/>
                </a:solidFill>
                <a:latin typeface="Calibri"/>
                <a:ea typeface="Calibri"/>
                <a:cs typeface="Calibri"/>
                <a:sym typeface="Calibri"/>
                <a:rtl val="0"/>
              </a:rPr>
              <a:t> Selects all elements matched by &lt;a&gt; that have an href value containing domain.com.</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$("li:even"):</a:t>
            </a:r>
            <a:r>
              <a:rPr b="0" baseline="0" i="0" lang="en" sz="1400" u="none" cap="none" strike="noStrike">
                <a:solidFill>
                  <a:srgbClr val="000000"/>
                </a:solidFill>
                <a:latin typeface="Calibri"/>
                <a:ea typeface="Calibri"/>
                <a:cs typeface="Calibri"/>
                <a:sym typeface="Calibri"/>
                <a:rtl val="0"/>
              </a:rPr>
              <a:t> Selects all elements matched by &lt;li&gt; that have an even index value.</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$("tr:odd"):</a:t>
            </a:r>
            <a:r>
              <a:rPr b="0" baseline="0" i="0" lang="en" sz="1400" u="none" cap="none" strike="noStrike">
                <a:solidFill>
                  <a:srgbClr val="000000"/>
                </a:solidFill>
                <a:latin typeface="Calibri"/>
                <a:ea typeface="Calibri"/>
                <a:cs typeface="Calibri"/>
                <a:sym typeface="Calibri"/>
                <a:rtl val="0"/>
              </a:rPr>
              <a:t> Selects all elements matched by &lt;tr&gt; that have an odd index value.</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$("li:first"):</a:t>
            </a:r>
            <a:r>
              <a:rPr b="0" baseline="0" i="0" lang="en" sz="1400" u="none" cap="none" strike="noStrike">
                <a:solidFill>
                  <a:srgbClr val="000000"/>
                </a:solidFill>
                <a:latin typeface="Calibri"/>
                <a:ea typeface="Calibri"/>
                <a:cs typeface="Calibri"/>
                <a:sym typeface="Calibri"/>
                <a:rtl val="0"/>
              </a:rPr>
              <a:t> Selects the first &lt;li&gt; element.</a:t>
            </a:r>
          </a:p>
          <a:p>
            <a:pPr indent="-317500" lvl="0" marL="457200" marR="0" rtl="0" algn="just">
              <a:lnSpc>
                <a:spcPct val="115000"/>
              </a:lnSpc>
              <a:spcBef>
                <a:spcPts val="0"/>
              </a:spcBef>
              <a:spcAft>
                <a:spcPts val="0"/>
              </a:spcAft>
              <a:buClr>
                <a:srgbClr val="FF0000"/>
              </a:buClr>
              <a:buSzPct val="100000"/>
              <a:buFont typeface="Arial"/>
              <a:buChar char="●"/>
            </a:pPr>
            <a:r>
              <a:rPr b="1" baseline="0" i="0" lang="en" sz="1400" u="none" cap="none" strike="noStrike">
                <a:solidFill>
                  <a:srgbClr val="FF0000"/>
                </a:solidFill>
                <a:latin typeface="Calibri"/>
                <a:ea typeface="Calibri"/>
                <a:cs typeface="Calibri"/>
                <a:sym typeface="Calibri"/>
                <a:rtl val="0"/>
              </a:rPr>
              <a:t>$(“ul:list li:first”): Selects the first &lt;li&gt; in first&lt;ul&gt;</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$("li:last"):</a:t>
            </a:r>
            <a:r>
              <a:rPr b="0" baseline="0" i="0" lang="en" sz="1400" u="none" cap="none" strike="noStrike">
                <a:solidFill>
                  <a:srgbClr val="000000"/>
                </a:solidFill>
                <a:latin typeface="Calibri"/>
                <a:ea typeface="Calibri"/>
                <a:cs typeface="Calibri"/>
                <a:sym typeface="Calibri"/>
                <a:rtl val="0"/>
              </a:rPr>
              <a:t> Selects the last &lt;li&gt; element.</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$("li:visible"):</a:t>
            </a:r>
            <a:r>
              <a:rPr b="0" baseline="0" i="0" lang="en" sz="1400" u="none" cap="none" strike="noStrike">
                <a:solidFill>
                  <a:srgbClr val="000000"/>
                </a:solidFill>
                <a:latin typeface="Calibri"/>
                <a:ea typeface="Calibri"/>
                <a:cs typeface="Calibri"/>
                <a:sym typeface="Calibri"/>
                <a:rtl val="0"/>
              </a:rPr>
              <a:t> Selects all elements matched by &lt;li&gt; that are visible.</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$("li:hidden"):</a:t>
            </a:r>
            <a:r>
              <a:rPr b="0" baseline="0" i="0" lang="en" sz="1400" u="none" cap="none" strike="noStrike">
                <a:solidFill>
                  <a:srgbClr val="000000"/>
                </a:solidFill>
                <a:latin typeface="Calibri"/>
                <a:ea typeface="Calibri"/>
                <a:cs typeface="Calibri"/>
                <a:sym typeface="Calibri"/>
                <a:rtl val="0"/>
              </a:rPr>
              <a:t> Selects all elements matched by &lt;li&gt; that are hidden.</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$(":radio"):</a:t>
            </a:r>
            <a:r>
              <a:rPr b="0" baseline="0" i="0" lang="en" sz="1400" u="none" cap="none" strike="noStrike">
                <a:solidFill>
                  <a:srgbClr val="000000"/>
                </a:solidFill>
                <a:latin typeface="Calibri"/>
                <a:ea typeface="Calibri"/>
                <a:cs typeface="Calibri"/>
                <a:sym typeface="Calibri"/>
                <a:rtl val="0"/>
              </a:rPr>
              <a:t> Selects all radio buttons in the form.</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JQuery Selector Flexibility</a:t>
            </a:r>
          </a:p>
        </p:txBody>
      </p:sp>
      <p:sp>
        <p:nvSpPr>
          <p:cNvPr id="140" name="Shape 140"/>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$(":checked"):</a:t>
            </a:r>
            <a:r>
              <a:rPr b="0" baseline="0" i="0" lang="en" sz="1400" u="none" cap="none" strike="noStrike">
                <a:solidFill>
                  <a:srgbClr val="000000"/>
                </a:solidFill>
                <a:latin typeface="Calibri"/>
                <a:ea typeface="Calibri"/>
                <a:cs typeface="Calibri"/>
                <a:sym typeface="Calibri"/>
                <a:rtl val="0"/>
              </a:rPr>
              <a:t> Selects all checked boxex in the form.</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$(":input"):</a:t>
            </a:r>
            <a:r>
              <a:rPr b="0" baseline="0" i="0" lang="en" sz="1400" u="none" cap="none" strike="noStrike">
                <a:solidFill>
                  <a:srgbClr val="000000"/>
                </a:solidFill>
                <a:latin typeface="Calibri"/>
                <a:ea typeface="Calibri"/>
                <a:cs typeface="Calibri"/>
                <a:sym typeface="Calibri"/>
                <a:rtl val="0"/>
              </a:rPr>
              <a:t> Selects only form elements (input, select, textarea, button).</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$(":text"):</a:t>
            </a:r>
            <a:r>
              <a:rPr b="0" baseline="0" i="0" lang="en" sz="1400" u="none" cap="none" strike="noStrike">
                <a:solidFill>
                  <a:srgbClr val="000000"/>
                </a:solidFill>
                <a:latin typeface="Calibri"/>
                <a:ea typeface="Calibri"/>
                <a:cs typeface="Calibri"/>
                <a:sym typeface="Calibri"/>
                <a:rtl val="0"/>
              </a:rPr>
              <a:t> Selects only text elements (input[type=text]).</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$("li:eq(2)"):</a:t>
            </a:r>
            <a:r>
              <a:rPr b="0" baseline="0" i="0" lang="en" sz="1400" u="none" cap="none" strike="noStrike">
                <a:solidFill>
                  <a:srgbClr val="000000"/>
                </a:solidFill>
                <a:latin typeface="Calibri"/>
                <a:ea typeface="Calibri"/>
                <a:cs typeface="Calibri"/>
                <a:sym typeface="Calibri"/>
                <a:rtl val="0"/>
              </a:rPr>
              <a:t> Selects the third &lt;li&gt; element</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$("li:eq(4)"):</a:t>
            </a:r>
            <a:r>
              <a:rPr b="0" baseline="0" i="0" lang="en" sz="1400" u="none" cap="none" strike="noStrike">
                <a:solidFill>
                  <a:srgbClr val="000000"/>
                </a:solidFill>
                <a:latin typeface="Calibri"/>
                <a:ea typeface="Calibri"/>
                <a:cs typeface="Calibri"/>
                <a:sym typeface="Calibri"/>
                <a:rtl val="0"/>
              </a:rPr>
              <a:t> Selects the fifth &lt;li&gt; element</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$("li:lt(2)"):</a:t>
            </a:r>
            <a:r>
              <a:rPr b="0" baseline="0" i="0" lang="en" sz="1400" u="none" cap="none" strike="noStrike">
                <a:solidFill>
                  <a:srgbClr val="000000"/>
                </a:solidFill>
                <a:latin typeface="Calibri"/>
                <a:ea typeface="Calibri"/>
                <a:cs typeface="Calibri"/>
                <a:sym typeface="Calibri"/>
                <a:rtl val="0"/>
              </a:rPr>
              <a:t> Selects all elements matched by &lt;li&gt; element before the third one; in other words, the first two &lt;li&gt; elements.</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$("p:lt(3)"):</a:t>
            </a:r>
            <a:r>
              <a:rPr b="0" baseline="0" i="0" lang="en" sz="1400" u="none" cap="none" strike="noStrike">
                <a:solidFill>
                  <a:srgbClr val="000000"/>
                </a:solidFill>
                <a:latin typeface="Calibri"/>
                <a:ea typeface="Calibri"/>
                <a:cs typeface="Calibri"/>
                <a:sym typeface="Calibri"/>
                <a:rtl val="0"/>
              </a:rPr>
              <a:t> selects all elements matched by &lt;p&gt; elements before the fourth one; in other words the first three &lt;p&gt; elements.</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$("li:gt(1)"):</a:t>
            </a:r>
            <a:r>
              <a:rPr b="0" baseline="0" i="0" lang="en" sz="1400" u="none" cap="none" strike="noStrike">
                <a:solidFill>
                  <a:srgbClr val="000000"/>
                </a:solidFill>
                <a:latin typeface="Calibri"/>
                <a:ea typeface="Calibri"/>
                <a:cs typeface="Calibri"/>
                <a:sym typeface="Calibri"/>
                <a:rtl val="0"/>
              </a:rPr>
              <a:t> Selects all elements matched by &lt;li&gt; after the second one.</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$("p:gt(2)"):</a:t>
            </a:r>
            <a:r>
              <a:rPr b="0" baseline="0" i="0" lang="en" sz="1400" u="none" cap="none" strike="noStrike">
                <a:solidFill>
                  <a:srgbClr val="000000"/>
                </a:solidFill>
                <a:latin typeface="Calibri"/>
                <a:ea typeface="Calibri"/>
                <a:cs typeface="Calibri"/>
                <a:sym typeface="Calibri"/>
                <a:rtl val="0"/>
              </a:rPr>
              <a:t> Selects all elements matched by &lt;p&gt; after the third one.</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$("div/p"):</a:t>
            </a:r>
            <a:r>
              <a:rPr b="0" baseline="0" i="0" lang="en" sz="1400" u="none" cap="none" strike="noStrike">
                <a:solidFill>
                  <a:srgbClr val="000000"/>
                </a:solidFill>
                <a:latin typeface="Calibri"/>
                <a:ea typeface="Calibri"/>
                <a:cs typeface="Calibri"/>
                <a:sym typeface="Calibri"/>
                <a:rtl val="0"/>
              </a:rPr>
              <a:t> Selects all elements matched by &lt;p&gt; that are children of an element matched by &lt;div&gt;.</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$("div//code"):</a:t>
            </a:r>
            <a:r>
              <a:rPr b="0" baseline="0" i="0" lang="en" sz="1400" u="none" cap="none" strike="noStrike">
                <a:solidFill>
                  <a:srgbClr val="000000"/>
                </a:solidFill>
                <a:latin typeface="Calibri"/>
                <a:ea typeface="Calibri"/>
                <a:cs typeface="Calibri"/>
                <a:sym typeface="Calibri"/>
                <a:rtl val="0"/>
              </a:rPr>
              <a:t> Selects all elements matched by &lt;code&gt;that are descendants of an element matched by &lt;div&gt;.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JQuery Selector Flexibility</a:t>
            </a:r>
          </a:p>
        </p:txBody>
      </p:sp>
      <p:sp>
        <p:nvSpPr>
          <p:cNvPr id="146" name="Shape 146"/>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$("//p//a"):</a:t>
            </a:r>
            <a:r>
              <a:rPr b="0" baseline="0" i="0" lang="en" sz="1400" u="none" cap="none" strike="noStrike">
                <a:solidFill>
                  <a:srgbClr val="000000"/>
                </a:solidFill>
                <a:latin typeface="Calibri"/>
                <a:ea typeface="Calibri"/>
                <a:cs typeface="Calibri"/>
                <a:sym typeface="Calibri"/>
                <a:rtl val="0"/>
              </a:rPr>
              <a:t> Selects all elements matched by &lt;a&gt; that are descendants of an element matched by &lt;p&gt;</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$("li:first-child"):</a:t>
            </a:r>
            <a:r>
              <a:rPr b="0" baseline="0" i="0" lang="en" sz="1400" u="none" cap="none" strike="noStrike">
                <a:solidFill>
                  <a:srgbClr val="000000"/>
                </a:solidFill>
                <a:latin typeface="Calibri"/>
                <a:ea typeface="Calibri"/>
                <a:cs typeface="Calibri"/>
                <a:sym typeface="Calibri"/>
                <a:rtl val="0"/>
              </a:rPr>
              <a:t> Selects all elements matched by &lt;li&gt; that are the first child of their parent.</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$("li:last-child"):</a:t>
            </a:r>
            <a:r>
              <a:rPr b="0" baseline="0" i="0" lang="en" sz="1400" u="none" cap="none" strike="noStrike">
                <a:solidFill>
                  <a:srgbClr val="000000"/>
                </a:solidFill>
                <a:latin typeface="Calibri"/>
                <a:ea typeface="Calibri"/>
                <a:cs typeface="Calibri"/>
                <a:sym typeface="Calibri"/>
                <a:rtl val="0"/>
              </a:rPr>
              <a:t> Selects all elements matched by &lt;li&gt; that are the last child of their parent.</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$(":parent"):</a:t>
            </a:r>
            <a:r>
              <a:rPr b="0" baseline="0" i="0" lang="en" sz="1400" u="none" cap="none" strike="noStrike">
                <a:solidFill>
                  <a:srgbClr val="000000"/>
                </a:solidFill>
                <a:latin typeface="Calibri"/>
                <a:ea typeface="Calibri"/>
                <a:cs typeface="Calibri"/>
                <a:sym typeface="Calibri"/>
                <a:rtl val="0"/>
              </a:rPr>
              <a:t> Selects all elements that are the parent of another element, including text.</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$("li:contains(second)"):</a:t>
            </a:r>
            <a:r>
              <a:rPr b="0" baseline="0" i="0" lang="en" sz="1400" u="none" cap="none" strike="noStrike">
                <a:solidFill>
                  <a:srgbClr val="000000"/>
                </a:solidFill>
                <a:latin typeface="Calibri"/>
                <a:ea typeface="Calibri"/>
                <a:cs typeface="Calibri"/>
                <a:sym typeface="Calibri"/>
                <a:rtl val="0"/>
              </a:rPr>
              <a:t> Selects all elements matched by &lt;li&gt; that contain the text second.</a:t>
            </a:r>
          </a:p>
          <a:p>
            <a:pPr indent="0" lvl="0" marL="0" marR="0" rtl="0" algn="just">
              <a:lnSpc>
                <a:spcPct val="115000"/>
              </a:lnSpc>
              <a:spcBef>
                <a:spcPts val="0"/>
              </a:spcBef>
              <a:spcAft>
                <a:spcPts val="0"/>
              </a:spcAft>
              <a:buClr>
                <a:schemeClr val="dk1"/>
              </a:buClr>
              <a:buSzPct val="25000"/>
              <a:buFont typeface="Calibri"/>
              <a:buNone/>
            </a:pPr>
            <a:r>
              <a:rPr b="0" baseline="0" i="0" lang="en" sz="1400" u="none" cap="none" strike="noStrike">
                <a:solidFill>
                  <a:srgbClr val="000000"/>
                </a:solidFill>
                <a:latin typeface="Calibri"/>
                <a:ea typeface="Calibri"/>
                <a:cs typeface="Calibri"/>
                <a:sym typeface="Calibri"/>
                <a:rtl val="0"/>
              </a:rPr>
              <a:t>You can use all the above selectors with any HTML/XML element in generic way. For example if selector </a:t>
            </a:r>
            <a:r>
              <a:rPr b="1" baseline="0" i="0" lang="en" sz="1400" u="none" cap="none" strike="noStrike">
                <a:solidFill>
                  <a:srgbClr val="000000"/>
                </a:solidFill>
                <a:latin typeface="Calibri"/>
                <a:ea typeface="Calibri"/>
                <a:cs typeface="Calibri"/>
                <a:sym typeface="Calibri"/>
                <a:rtl val="0"/>
              </a:rPr>
              <a:t>$("li:first")</a:t>
            </a:r>
            <a:r>
              <a:rPr b="0" baseline="0" i="0" lang="en" sz="1400" u="none" cap="none" strike="noStrike">
                <a:solidFill>
                  <a:srgbClr val="000000"/>
                </a:solidFill>
                <a:latin typeface="Calibri"/>
                <a:ea typeface="Calibri"/>
                <a:cs typeface="Calibri"/>
                <a:sym typeface="Calibri"/>
                <a:rtl val="0"/>
              </a:rPr>
              <a:t> works for &lt;li&gt; element then </a:t>
            </a:r>
            <a:r>
              <a:rPr b="1" baseline="0" i="0" lang="en" sz="1400" u="none" cap="none" strike="noStrike">
                <a:solidFill>
                  <a:srgbClr val="000000"/>
                </a:solidFill>
                <a:latin typeface="Calibri"/>
                <a:ea typeface="Calibri"/>
                <a:cs typeface="Calibri"/>
                <a:sym typeface="Calibri"/>
                <a:rtl val="0"/>
              </a:rPr>
              <a:t>$("p:first")</a:t>
            </a:r>
            <a:r>
              <a:rPr b="0" baseline="0" i="0" lang="en" sz="1400" u="none" cap="none" strike="noStrike">
                <a:solidFill>
                  <a:srgbClr val="000000"/>
                </a:solidFill>
                <a:latin typeface="Calibri"/>
                <a:ea typeface="Calibri"/>
                <a:cs typeface="Calibri"/>
                <a:sym typeface="Calibri"/>
                <a:rtl val="0"/>
              </a:rPr>
              <a:t> would also work for &lt;p&gt; element.</a:t>
            </a:r>
          </a:p>
          <a:p>
            <a:pPr indent="0" lvl="0" marL="0" marR="0" rtl="0" algn="just">
              <a:lnSpc>
                <a:spcPct val="115000"/>
              </a:lnSpc>
              <a:spcBef>
                <a:spcPts val="0"/>
              </a:spcBef>
              <a:spcAft>
                <a:spcPts val="0"/>
              </a:spcAft>
              <a:buClr>
                <a:schemeClr val="dk1"/>
              </a:buClr>
              <a:buFont typeface="Arial"/>
              <a:buNone/>
            </a:pPr>
            <a:r>
              <a:t/>
            </a:r>
            <a:endParaRPr b="0" baseline="0" i="0" sz="1400" u="none" cap="none" strike="noStrike">
              <a:solidFill>
                <a:srgbClr val="000000"/>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Background</a:t>
            </a:r>
          </a:p>
        </p:txBody>
      </p:sp>
      <p:sp>
        <p:nvSpPr>
          <p:cNvPr id="41" name="Shape 41"/>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just">
              <a:lnSpc>
                <a:spcPct val="115000"/>
              </a:lnSpc>
              <a:spcBef>
                <a:spcPts val="0"/>
              </a:spcBef>
              <a:spcAft>
                <a:spcPts val="0"/>
              </a:spcAft>
              <a:buClr>
                <a:schemeClr val="dk1"/>
              </a:buClr>
              <a:buSzPct val="25000"/>
              <a:buFont typeface="Calibri"/>
              <a:buNone/>
            </a:pPr>
            <a:r>
              <a:rPr b="0" baseline="0" i="0" lang="en" sz="1400" u="none" cap="none" strike="noStrike">
                <a:solidFill>
                  <a:srgbClr val="000000"/>
                </a:solidFill>
                <a:latin typeface="Calibri"/>
                <a:ea typeface="Calibri"/>
                <a:cs typeface="Calibri"/>
                <a:sym typeface="Calibri"/>
                <a:rtl val="0"/>
              </a:rPr>
              <a:t>jQuery is a fast and concise JavaScript Library created by John Resig in 2006 with a nice motto:</a:t>
            </a:r>
          </a:p>
          <a:p>
            <a:pPr indent="0" lvl="0" marL="0" marR="0" rtl="0" algn="just">
              <a:lnSpc>
                <a:spcPct val="115000"/>
              </a:lnSpc>
              <a:spcBef>
                <a:spcPts val="0"/>
              </a:spcBef>
              <a:spcAft>
                <a:spcPts val="0"/>
              </a:spcAft>
              <a:buClr>
                <a:schemeClr val="dk1"/>
              </a:buClr>
              <a:buFont typeface="Arial"/>
              <a:buNone/>
            </a:pPr>
            <a:r>
              <a:t/>
            </a:r>
            <a:endParaRPr b="1" baseline="0" i="0" sz="1400" u="none" cap="none" strike="noStrike">
              <a:solidFill>
                <a:srgbClr val="000000"/>
              </a:solidFill>
              <a:latin typeface="Calibri"/>
              <a:ea typeface="Calibri"/>
              <a:cs typeface="Calibri"/>
              <a:sym typeface="Calibri"/>
              <a:rtl val="0"/>
            </a:endParaRPr>
          </a:p>
          <a:p>
            <a:pPr indent="0" lvl="0" marL="0" marR="0" rtl="0" algn="just">
              <a:lnSpc>
                <a:spcPct val="115000"/>
              </a:lnSpc>
              <a:spcBef>
                <a:spcPts val="0"/>
              </a:spcBef>
              <a:spcAft>
                <a:spcPts val="0"/>
              </a:spcAft>
              <a:buClr>
                <a:schemeClr val="dk1"/>
              </a:buClr>
              <a:buSzPct val="25000"/>
              <a:buFont typeface="Calibri"/>
              <a:buNone/>
            </a:pPr>
            <a:r>
              <a:rPr b="1" baseline="0" i="0" lang="en" sz="1400" u="none" cap="none" strike="noStrike">
                <a:solidFill>
                  <a:srgbClr val="000000"/>
                </a:solidFill>
                <a:latin typeface="Calibri"/>
                <a:ea typeface="Calibri"/>
                <a:cs typeface="Calibri"/>
                <a:sym typeface="Calibri"/>
                <a:rtl val="0"/>
              </a:rPr>
              <a:t>Write less, do more</a:t>
            </a:r>
            <a:r>
              <a:rPr b="0" baseline="0" i="0" lang="en" sz="1400" u="none" cap="none" strike="noStrike">
                <a:solidFill>
                  <a:srgbClr val="000000"/>
                </a:solidFill>
                <a:latin typeface="Calibri"/>
                <a:ea typeface="Calibri"/>
                <a:cs typeface="Calibri"/>
                <a:sym typeface="Calibri"/>
                <a:rtl val="0"/>
              </a:rPr>
              <a:t>.</a:t>
            </a:r>
          </a:p>
          <a:p>
            <a:pPr indent="0" lvl="0" marL="0" marR="0" rtl="0" algn="just">
              <a:lnSpc>
                <a:spcPct val="115000"/>
              </a:lnSpc>
              <a:spcBef>
                <a:spcPts val="0"/>
              </a:spcBef>
              <a:spcAft>
                <a:spcPts val="0"/>
              </a:spcAft>
              <a:buClr>
                <a:schemeClr val="dk1"/>
              </a:buClr>
              <a:buFont typeface="Arial"/>
              <a:buNone/>
            </a:pPr>
            <a:r>
              <a:t/>
            </a:r>
            <a:endParaRPr b="0" baseline="0" i="0" sz="800" u="none" cap="none" strike="noStrike">
              <a:solidFill>
                <a:srgbClr val="000000"/>
              </a:solidFill>
              <a:latin typeface="Verdana"/>
              <a:ea typeface="Verdana"/>
              <a:cs typeface="Verdana"/>
              <a:sym typeface="Verdana"/>
              <a:rtl val="0"/>
            </a:endParaRPr>
          </a:p>
          <a:p>
            <a:pPr indent="0" lvl="0" marL="0" marR="0" rtl="0" algn="just">
              <a:lnSpc>
                <a:spcPct val="115000"/>
              </a:lnSpc>
              <a:spcBef>
                <a:spcPts val="0"/>
              </a:spcBef>
              <a:spcAft>
                <a:spcPts val="0"/>
              </a:spcAft>
              <a:buClr>
                <a:schemeClr val="dk1"/>
              </a:buClr>
              <a:buSzPct val="25000"/>
              <a:buFont typeface="Calibri"/>
              <a:buNone/>
            </a:pPr>
            <a:r>
              <a:rPr b="0" baseline="0" i="0" lang="en" sz="1400" u="none" cap="none" strike="noStrike">
                <a:solidFill>
                  <a:srgbClr val="000000"/>
                </a:solidFill>
                <a:latin typeface="Calibri"/>
                <a:ea typeface="Calibri"/>
                <a:cs typeface="Calibri"/>
                <a:sym typeface="Calibri"/>
                <a:rtl val="0"/>
              </a:rPr>
              <a:t>jQuery simplifies HTML document traversing, event handling, animating, and Ajax interactions for rapid web development.</a:t>
            </a:r>
          </a:p>
          <a:p>
            <a:pPr indent="0" lvl="0" marL="0" marR="0" rtl="0" algn="just">
              <a:lnSpc>
                <a:spcPct val="115000"/>
              </a:lnSpc>
              <a:spcBef>
                <a:spcPts val="0"/>
              </a:spcBef>
              <a:spcAft>
                <a:spcPts val="0"/>
              </a:spcAft>
              <a:buClr>
                <a:schemeClr val="dk1"/>
              </a:buClr>
              <a:buFont typeface="Arial"/>
              <a:buNone/>
            </a:pPr>
            <a:r>
              <a:t/>
            </a:r>
            <a:endParaRPr b="0" baseline="0" i="0" sz="800" u="none" cap="none" strike="noStrike">
              <a:solidFill>
                <a:srgbClr val="000000"/>
              </a:solidFill>
              <a:latin typeface="Verdana"/>
              <a:ea typeface="Verdana"/>
              <a:cs typeface="Verdana"/>
              <a:sym typeface="Verdana"/>
              <a:rtl val="0"/>
            </a:endParaRPr>
          </a:p>
          <a:p>
            <a:pPr indent="0" lvl="0" marL="0" marR="0" rtl="0" algn="just">
              <a:lnSpc>
                <a:spcPct val="115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Getting DOM properties</a:t>
            </a:r>
          </a:p>
        </p:txBody>
      </p:sp>
      <p:sp>
        <p:nvSpPr>
          <p:cNvPr id="152" name="Shape 152"/>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Calibri"/>
              <a:buNone/>
            </a:pPr>
            <a:r>
              <a:rPr b="0" baseline="0" i="0" lang="en" sz="1400" u="none" cap="none" strike="noStrike">
                <a:solidFill>
                  <a:srgbClr val="000000"/>
                </a:solidFill>
                <a:latin typeface="Calibri"/>
                <a:ea typeface="Calibri"/>
                <a:cs typeface="Calibri"/>
                <a:sym typeface="Calibri"/>
                <a:rtl val="0"/>
              </a:rPr>
              <a:t>The </a:t>
            </a:r>
            <a:r>
              <a:rPr b="1" baseline="0" i="0" lang="en" sz="1400" u="none" cap="none" strike="noStrike">
                <a:solidFill>
                  <a:srgbClr val="000000"/>
                </a:solidFill>
                <a:latin typeface="Calibri"/>
                <a:ea typeface="Calibri"/>
                <a:cs typeface="Calibri"/>
                <a:sym typeface="Calibri"/>
                <a:rtl val="0"/>
              </a:rPr>
              <a:t>attr()</a:t>
            </a:r>
            <a:r>
              <a:rPr b="0" baseline="0" i="0" lang="en" sz="1400" u="none" cap="none" strike="noStrike">
                <a:solidFill>
                  <a:srgbClr val="000000"/>
                </a:solidFill>
                <a:latin typeface="Calibri"/>
                <a:ea typeface="Calibri"/>
                <a:cs typeface="Calibri"/>
                <a:sym typeface="Calibri"/>
                <a:rtl val="0"/>
              </a:rPr>
              <a:t> method can be used to either fetch the value of an attribute from the first element in the matched set or set attribute values onto all matched elements.</a:t>
            </a:r>
          </a:p>
          <a:p>
            <a:pPr indent="0" lvl="0" marL="0" marR="0" rtl="0" algn="l">
              <a:lnSpc>
                <a:spcPct val="115000"/>
              </a:lnSpc>
              <a:spcBef>
                <a:spcPts val="0"/>
              </a:spcBef>
              <a:spcAft>
                <a:spcPts val="0"/>
              </a:spcAft>
              <a:buClr>
                <a:schemeClr val="dk1"/>
              </a:buClr>
              <a:buFont typeface="Arial"/>
              <a:buNone/>
            </a:pPr>
            <a:r>
              <a:t/>
            </a:r>
            <a:endParaRPr b="0" baseline="0" i="0" sz="1400" u="none" cap="none" strike="noStrike">
              <a:solidFill>
                <a:srgbClr val="000000"/>
              </a:solidFill>
              <a:latin typeface="Calibri"/>
              <a:ea typeface="Calibri"/>
              <a:cs typeface="Calibri"/>
              <a:sym typeface="Calibri"/>
              <a:rtl val="0"/>
            </a:endParaRPr>
          </a:p>
          <a:p>
            <a:pPr indent="0" lvl="0" marL="0" marR="0" rtl="0" algn="l">
              <a:lnSpc>
                <a:spcPct val="115000"/>
              </a:lnSpc>
              <a:spcBef>
                <a:spcPts val="0"/>
              </a:spcBef>
              <a:spcAft>
                <a:spcPts val="0"/>
              </a:spcAft>
              <a:buClr>
                <a:schemeClr val="dk1"/>
              </a:buClr>
              <a:buSzPct val="25000"/>
              <a:buFont typeface="Calibri"/>
              <a:buNone/>
            </a:pPr>
            <a:r>
              <a:rPr b="0" baseline="0" i="0" lang="en" sz="1400" u="none" cap="none" strike="noStrike">
                <a:solidFill>
                  <a:srgbClr val="000000"/>
                </a:solidFill>
                <a:latin typeface="Calibri"/>
                <a:ea typeface="Calibri"/>
                <a:cs typeface="Calibri"/>
                <a:sym typeface="Calibri"/>
                <a:rtl val="0"/>
              </a:rPr>
              <a:t>See jquery-2.html</a:t>
            </a: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Getting DOM properties</a:t>
            </a:r>
          </a:p>
        </p:txBody>
      </p:sp>
      <p:sp>
        <p:nvSpPr>
          <p:cNvPr id="158" name="Shape 158"/>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1400" u="none" cap="none" strike="noStrike">
                <a:solidFill>
                  <a:srgbClr val="000000"/>
                </a:solidFill>
                <a:latin typeface="Calibri"/>
                <a:ea typeface="Calibri"/>
                <a:cs typeface="Calibri"/>
                <a:sym typeface="Calibri"/>
                <a:rtl val="0"/>
              </a:rPr>
              <a:t>The </a:t>
            </a:r>
            <a:r>
              <a:rPr b="1" baseline="0" i="0" lang="en" sz="1400" u="none" cap="none" strike="noStrike">
                <a:solidFill>
                  <a:srgbClr val="000000"/>
                </a:solidFill>
                <a:latin typeface="Calibri"/>
                <a:ea typeface="Calibri"/>
                <a:cs typeface="Calibri"/>
                <a:sym typeface="Calibri"/>
                <a:rtl val="0"/>
              </a:rPr>
              <a:t>val()</a:t>
            </a:r>
            <a:r>
              <a:rPr b="0" baseline="0" i="0" lang="en" sz="1400" u="none" cap="none" strike="noStrike">
                <a:solidFill>
                  <a:srgbClr val="000000"/>
                </a:solidFill>
                <a:latin typeface="Calibri"/>
                <a:ea typeface="Calibri"/>
                <a:cs typeface="Calibri"/>
                <a:sym typeface="Calibri"/>
                <a:rtl val="0"/>
              </a:rPr>
              <a:t> method can be used to fetch the value of an input.</a:t>
            </a: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a:p>
            <a:pPr indent="0" lvl="0" marL="0" marR="0" rtl="0" algn="l">
              <a:lnSpc>
                <a:spcPct val="100000"/>
              </a:lnSpc>
              <a:spcBef>
                <a:spcPts val="0"/>
              </a:spcBef>
              <a:spcAft>
                <a:spcPts val="0"/>
              </a:spcAft>
              <a:buClr>
                <a:schemeClr val="dk1"/>
              </a:buClr>
              <a:buSzPct val="25000"/>
              <a:buFont typeface="Arial"/>
              <a:buNone/>
            </a:pPr>
            <a:r>
              <a:rPr b="0" baseline="0" i="0" lang="en" sz="3000" u="none" cap="none" strike="noStrike">
                <a:solidFill>
                  <a:schemeClr val="dk1"/>
                </a:solidFill>
                <a:latin typeface="Arial"/>
                <a:ea typeface="Arial"/>
                <a:cs typeface="Arial"/>
                <a:sym typeface="Arial"/>
                <a:rtl val="0"/>
              </a:rPr>
              <a:t>See jquery-7.html</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Setting DOM properties</a:t>
            </a:r>
          </a:p>
        </p:txBody>
      </p:sp>
      <p:sp>
        <p:nvSpPr>
          <p:cNvPr id="164" name="Shape 164"/>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baseline="0" i="0" lang="en" sz="3000" u="none" cap="none" strike="noStrike">
                <a:solidFill>
                  <a:schemeClr val="dk1"/>
                </a:solidFill>
                <a:latin typeface="Arial"/>
                <a:ea typeface="Arial"/>
                <a:cs typeface="Arial"/>
                <a:sym typeface="Arial"/>
                <a:rtl val="0"/>
              </a:rPr>
              <a:t>See jquery-3.html</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Useful Attribute Methods</a:t>
            </a:r>
          </a:p>
        </p:txBody>
      </p:sp>
      <p:sp>
        <p:nvSpPr>
          <p:cNvPr id="170" name="Shape 170"/>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1400" u="none" cap="none" strike="noStrike">
                <a:solidFill>
                  <a:srgbClr val="000000"/>
                </a:solidFill>
                <a:latin typeface="Calibri"/>
                <a:ea typeface="Calibri"/>
                <a:cs typeface="Calibri"/>
                <a:sym typeface="Calibri"/>
                <a:rtl val="0"/>
              </a:rPr>
              <a:t>attr() - Set a key/value object as properties to all matched elements.</a:t>
            </a:r>
          </a:p>
          <a:p>
            <a:pPr indent="0" lvl="0" marL="0" marR="0" rtl="0" algn="l">
              <a:lnSpc>
                <a:spcPct val="100000"/>
              </a:lnSpc>
              <a:spcBef>
                <a:spcPts val="0"/>
              </a:spcBef>
              <a:spcAft>
                <a:spcPts val="0"/>
              </a:spcAft>
              <a:buClr>
                <a:schemeClr val="dk1"/>
              </a:buClr>
              <a:buFont typeface="Arial"/>
              <a:buNone/>
            </a:pPr>
            <a:r>
              <a:t/>
            </a:r>
            <a:endParaRPr b="0" baseline="0" i="0" sz="1400" u="none" cap="none" strike="noStrike">
              <a:solidFill>
                <a:srgbClr val="000000"/>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SzPct val="25000"/>
              <a:buFont typeface="Calibri"/>
              <a:buNone/>
            </a:pPr>
            <a:r>
              <a:rPr b="0" baseline="0" i="0" lang="en" sz="1400" u="none" cap="none" strike="noStrike">
                <a:solidFill>
                  <a:srgbClr val="000000"/>
                </a:solidFill>
                <a:latin typeface="Calibri"/>
                <a:ea typeface="Calibri"/>
                <a:cs typeface="Calibri"/>
                <a:sym typeface="Calibri"/>
                <a:rtl val="0"/>
              </a:rPr>
              <a:t>hasClass(className) - Returns true if the specified class is present on at least one of the set of matched elements.</a:t>
            </a:r>
          </a:p>
          <a:p>
            <a:pPr indent="0" lvl="0" marL="0" marR="0" rtl="0" algn="l">
              <a:lnSpc>
                <a:spcPct val="100000"/>
              </a:lnSpc>
              <a:spcBef>
                <a:spcPts val="0"/>
              </a:spcBef>
              <a:spcAft>
                <a:spcPts val="0"/>
              </a:spcAft>
              <a:buClr>
                <a:schemeClr val="dk1"/>
              </a:buClr>
              <a:buFont typeface="Arial"/>
              <a:buNone/>
            </a:pPr>
            <a:r>
              <a:t/>
            </a:r>
            <a:endParaRPr b="0" baseline="0" i="0" sz="1400" u="none" cap="none" strike="noStrike">
              <a:solidFill>
                <a:srgbClr val="000000"/>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SzPct val="25000"/>
              <a:buFont typeface="Calibri"/>
              <a:buNone/>
            </a:pPr>
            <a:r>
              <a:rPr b="0" baseline="0" i="0" lang="en" sz="1400" u="none" cap="none" strike="noStrike">
                <a:solidFill>
                  <a:srgbClr val="000000"/>
                </a:solidFill>
                <a:latin typeface="Calibri"/>
                <a:ea typeface="Calibri"/>
                <a:cs typeface="Calibri"/>
                <a:sym typeface="Calibri"/>
                <a:rtl val="0"/>
              </a:rPr>
              <a:t>removeClass(className) - Removes all or the specified class(es) from the set of matched elements.</a:t>
            </a:r>
          </a:p>
          <a:p>
            <a:pPr indent="0" lvl="0" marL="0" marR="0" rtl="0" algn="l">
              <a:lnSpc>
                <a:spcPct val="100000"/>
              </a:lnSpc>
              <a:spcBef>
                <a:spcPts val="0"/>
              </a:spcBef>
              <a:spcAft>
                <a:spcPts val="0"/>
              </a:spcAft>
              <a:buClr>
                <a:schemeClr val="dk1"/>
              </a:buClr>
              <a:buFont typeface="Arial"/>
              <a:buNone/>
            </a:pPr>
            <a:r>
              <a:t/>
            </a:r>
            <a:endParaRPr b="0" baseline="0" i="0" sz="1400" u="none" cap="none" strike="noStrike">
              <a:solidFill>
                <a:srgbClr val="000000"/>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SzPct val="25000"/>
              <a:buFont typeface="Calibri"/>
              <a:buNone/>
            </a:pPr>
            <a:r>
              <a:rPr b="0" baseline="0" i="0" lang="en" sz="1400" u="none" cap="none" strike="noStrike">
                <a:solidFill>
                  <a:srgbClr val="000000"/>
                </a:solidFill>
                <a:latin typeface="Calibri"/>
                <a:ea typeface="Calibri"/>
                <a:cs typeface="Calibri"/>
                <a:sym typeface="Calibri"/>
                <a:rtl val="0"/>
              </a:rPr>
              <a:t>toggleClass(className) - Adds the specified class if it is not present, removes the specified class if it is present.</a:t>
            </a:r>
          </a:p>
          <a:p>
            <a:pPr indent="0" lvl="0" marL="0" marR="0" rtl="0" algn="l">
              <a:lnSpc>
                <a:spcPct val="100000"/>
              </a:lnSpc>
              <a:spcBef>
                <a:spcPts val="0"/>
              </a:spcBef>
              <a:spcAft>
                <a:spcPts val="0"/>
              </a:spcAft>
              <a:buClr>
                <a:schemeClr val="dk1"/>
              </a:buClr>
              <a:buFont typeface="Arial"/>
              <a:buNone/>
            </a:pPr>
            <a:r>
              <a:t/>
            </a:r>
            <a:endParaRPr b="0" baseline="0" i="0" sz="1400" u="none" cap="none" strike="noStrike">
              <a:solidFill>
                <a:srgbClr val="000000"/>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SzPct val="25000"/>
              <a:buFont typeface="Calibri"/>
              <a:buNone/>
            </a:pPr>
            <a:r>
              <a:rPr b="0" baseline="0" i="0" lang="en" sz="1400" u="none" cap="none" strike="noStrike">
                <a:solidFill>
                  <a:srgbClr val="000000"/>
                </a:solidFill>
                <a:latin typeface="Calibri"/>
                <a:ea typeface="Calibri"/>
                <a:cs typeface="Calibri"/>
                <a:sym typeface="Calibri"/>
                <a:rtl val="0"/>
              </a:rPr>
              <a:t>html( ) - Get the html contents (innerHTML) of the first matched element.</a:t>
            </a:r>
          </a:p>
          <a:p>
            <a:pPr indent="0" lvl="0" marL="0" marR="0" rtl="0" algn="l">
              <a:lnSpc>
                <a:spcPct val="100000"/>
              </a:lnSpc>
              <a:spcBef>
                <a:spcPts val="0"/>
              </a:spcBef>
              <a:spcAft>
                <a:spcPts val="0"/>
              </a:spcAft>
              <a:buClr>
                <a:schemeClr val="dk1"/>
              </a:buClr>
              <a:buFont typeface="Arial"/>
              <a:buNone/>
            </a:pPr>
            <a:r>
              <a:t/>
            </a:r>
            <a:endParaRPr b="0" baseline="0" i="0" sz="1400" u="none" cap="none" strike="noStrike">
              <a:solidFill>
                <a:srgbClr val="000000"/>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SzPct val="25000"/>
              <a:buFont typeface="Calibri"/>
              <a:buNone/>
            </a:pPr>
            <a:r>
              <a:rPr b="0" baseline="0" i="0" lang="en" sz="1400" u="none" cap="none" strike="noStrike">
                <a:solidFill>
                  <a:srgbClr val="000000"/>
                </a:solidFill>
                <a:latin typeface="Calibri"/>
                <a:ea typeface="Calibri"/>
                <a:cs typeface="Calibri"/>
                <a:sym typeface="Calibri"/>
                <a:rtl val="0"/>
              </a:rPr>
              <a:t>html(val) - Set the html contents of every matched element.</a:t>
            </a:r>
          </a:p>
          <a:p>
            <a:pPr indent="0" lvl="0" marL="0" marR="0" rtl="0" algn="l">
              <a:lnSpc>
                <a:spcPct val="100000"/>
              </a:lnSpc>
              <a:spcBef>
                <a:spcPts val="0"/>
              </a:spcBef>
              <a:spcAft>
                <a:spcPts val="0"/>
              </a:spcAft>
              <a:buClr>
                <a:schemeClr val="dk1"/>
              </a:buClr>
              <a:buFont typeface="Arial"/>
              <a:buNone/>
            </a:pPr>
            <a:r>
              <a:t/>
            </a:r>
            <a:endParaRPr b="0" baseline="0" i="0" sz="1000" u="none" cap="none" strike="noStrike">
              <a:solidFill>
                <a:srgbClr val="000000"/>
              </a:solidFill>
              <a:latin typeface="Verdana"/>
              <a:ea typeface="Verdana"/>
              <a:cs typeface="Verdana"/>
              <a:sym typeface="Verdana"/>
              <a:rtl val="0"/>
            </a:endParaRPr>
          </a:p>
          <a:p>
            <a:pPr indent="0" lvl="0" marL="0" marR="0" rtl="0" algn="l">
              <a:lnSpc>
                <a:spcPct val="100000"/>
              </a:lnSpc>
              <a:spcBef>
                <a:spcPts val="0"/>
              </a:spcBef>
              <a:spcAft>
                <a:spcPts val="0"/>
              </a:spcAft>
              <a:buClr>
                <a:schemeClr val="dk1"/>
              </a:buClr>
              <a:buFont typeface="Arial"/>
              <a:buNone/>
            </a:pPr>
            <a:r>
              <a:t/>
            </a:r>
            <a:endParaRPr b="0" baseline="0" i="0" sz="1000" u="none" cap="none" strike="noStrike">
              <a:solidFill>
                <a:srgbClr val="000000"/>
              </a:solidFill>
              <a:latin typeface="Verdana"/>
              <a:ea typeface="Verdana"/>
              <a:cs typeface="Verdana"/>
              <a:sym typeface="Verdana"/>
              <a:rtl val="0"/>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JQuery and CSS</a:t>
            </a:r>
          </a:p>
        </p:txBody>
      </p:sp>
      <p:sp>
        <p:nvSpPr>
          <p:cNvPr id="176" name="Shape 176"/>
          <p:cNvSpPr txBox="1"/>
          <p:nvPr>
            <p:ph idx="1" type="body"/>
          </p:nvPr>
        </p:nvSpPr>
        <p:spPr>
          <a:xfrm>
            <a:off x="387225"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baseline="0" i="0" lang="en" sz="3000" u="none" cap="none" strike="noStrike">
                <a:solidFill>
                  <a:schemeClr val="dk1"/>
                </a:solidFill>
                <a:latin typeface="Arial"/>
                <a:ea typeface="Arial"/>
                <a:cs typeface="Arial"/>
                <a:sym typeface="Arial"/>
                <a:rtl val="0"/>
              </a:rPr>
              <a:t>See: http://api.jquery.com/css/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JQuery Event Handling</a:t>
            </a:r>
          </a:p>
        </p:txBody>
      </p:sp>
      <p:sp>
        <p:nvSpPr>
          <p:cNvPr id="182" name="Shape 182"/>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Calibri"/>
              <a:buNone/>
            </a:pPr>
            <a:r>
              <a:rPr b="0" baseline="0" i="0" lang="en" sz="1400" u="none" cap="none" strike="noStrike">
                <a:solidFill>
                  <a:srgbClr val="000000"/>
                </a:solidFill>
                <a:latin typeface="Calibri"/>
                <a:ea typeface="Calibri"/>
                <a:cs typeface="Calibri"/>
                <a:sym typeface="Calibri"/>
                <a:rtl val="0"/>
              </a:rPr>
              <a:t>We have the ability to create dynamic web pages by using events. Events are actions that can be detected by your Web Application.</a:t>
            </a:r>
          </a:p>
          <a:p>
            <a:pPr indent="0" lvl="0" marL="0" marR="0" rtl="0" algn="l">
              <a:lnSpc>
                <a:spcPct val="115000"/>
              </a:lnSpc>
              <a:spcBef>
                <a:spcPts val="0"/>
              </a:spcBef>
              <a:spcAft>
                <a:spcPts val="0"/>
              </a:spcAft>
              <a:buClr>
                <a:schemeClr val="dk1"/>
              </a:buClr>
              <a:buSzPct val="25000"/>
              <a:buFont typeface="Calibri"/>
              <a:buNone/>
            </a:pPr>
            <a:r>
              <a:rPr b="0" baseline="0" i="0" lang="en" sz="1400" u="none" cap="none" strike="noStrike">
                <a:solidFill>
                  <a:srgbClr val="000000"/>
                </a:solidFill>
                <a:latin typeface="Calibri"/>
                <a:ea typeface="Calibri"/>
                <a:cs typeface="Calibri"/>
                <a:sym typeface="Calibri"/>
                <a:rtl val="0"/>
              </a:rPr>
              <a:t>Following are the examples events:</a:t>
            </a:r>
          </a:p>
          <a:p>
            <a:pPr indent="-317500" lvl="0" marL="457200" marR="0" rtl="0" algn="l">
              <a:lnSpc>
                <a:spcPct val="115000"/>
              </a:lnSpc>
              <a:spcBef>
                <a:spcPts val="0"/>
              </a:spcBef>
              <a:spcAft>
                <a:spcPts val="0"/>
              </a:spcAft>
              <a:buClr>
                <a:srgbClr val="000000"/>
              </a:buClr>
              <a:buSzPct val="100000"/>
              <a:buFont typeface="Arial"/>
              <a:buChar char="●"/>
            </a:pPr>
            <a:r>
              <a:rPr b="0" baseline="0" i="0" lang="en" sz="1400" u="none" cap="none" strike="noStrike">
                <a:solidFill>
                  <a:srgbClr val="000000"/>
                </a:solidFill>
                <a:latin typeface="Calibri"/>
                <a:ea typeface="Calibri"/>
                <a:cs typeface="Calibri"/>
                <a:sym typeface="Calibri"/>
                <a:rtl val="0"/>
              </a:rPr>
              <a:t>A mouse click</a:t>
            </a:r>
          </a:p>
          <a:p>
            <a:pPr indent="-317500" lvl="0" marL="457200" marR="0" rtl="0" algn="l">
              <a:lnSpc>
                <a:spcPct val="115000"/>
              </a:lnSpc>
              <a:spcBef>
                <a:spcPts val="0"/>
              </a:spcBef>
              <a:spcAft>
                <a:spcPts val="0"/>
              </a:spcAft>
              <a:buClr>
                <a:srgbClr val="000000"/>
              </a:buClr>
              <a:buSzPct val="100000"/>
              <a:buFont typeface="Arial"/>
              <a:buChar char="●"/>
            </a:pPr>
            <a:r>
              <a:rPr b="0" baseline="0" i="0" lang="en" sz="1400" u="none" cap="none" strike="noStrike">
                <a:solidFill>
                  <a:srgbClr val="000000"/>
                </a:solidFill>
                <a:latin typeface="Calibri"/>
                <a:ea typeface="Calibri"/>
                <a:cs typeface="Calibri"/>
                <a:sym typeface="Calibri"/>
                <a:rtl val="0"/>
              </a:rPr>
              <a:t>A web page loading</a:t>
            </a:r>
          </a:p>
          <a:p>
            <a:pPr indent="-317500" lvl="0" marL="457200" marR="0" rtl="0" algn="l">
              <a:lnSpc>
                <a:spcPct val="115000"/>
              </a:lnSpc>
              <a:spcBef>
                <a:spcPts val="0"/>
              </a:spcBef>
              <a:spcAft>
                <a:spcPts val="0"/>
              </a:spcAft>
              <a:buClr>
                <a:srgbClr val="000000"/>
              </a:buClr>
              <a:buSzPct val="100000"/>
              <a:buFont typeface="Arial"/>
              <a:buChar char="●"/>
            </a:pPr>
            <a:r>
              <a:rPr b="0" baseline="0" i="0" lang="en" sz="1400" u="none" cap="none" strike="noStrike">
                <a:solidFill>
                  <a:srgbClr val="000000"/>
                </a:solidFill>
                <a:latin typeface="Calibri"/>
                <a:ea typeface="Calibri"/>
                <a:cs typeface="Calibri"/>
                <a:sym typeface="Calibri"/>
                <a:rtl val="0"/>
              </a:rPr>
              <a:t>Taking mouse over an element</a:t>
            </a:r>
          </a:p>
          <a:p>
            <a:pPr indent="-317500" lvl="0" marL="457200" marR="0" rtl="0" algn="l">
              <a:lnSpc>
                <a:spcPct val="115000"/>
              </a:lnSpc>
              <a:spcBef>
                <a:spcPts val="0"/>
              </a:spcBef>
              <a:spcAft>
                <a:spcPts val="0"/>
              </a:spcAft>
              <a:buClr>
                <a:srgbClr val="000000"/>
              </a:buClr>
              <a:buSzPct val="100000"/>
              <a:buFont typeface="Arial"/>
              <a:buChar char="●"/>
            </a:pPr>
            <a:r>
              <a:rPr b="0" baseline="0" i="0" lang="en" sz="1400" u="none" cap="none" strike="noStrike">
                <a:solidFill>
                  <a:srgbClr val="000000"/>
                </a:solidFill>
                <a:latin typeface="Calibri"/>
                <a:ea typeface="Calibri"/>
                <a:cs typeface="Calibri"/>
                <a:sym typeface="Calibri"/>
                <a:rtl val="0"/>
              </a:rPr>
              <a:t>Submitting an HTML form</a:t>
            </a:r>
          </a:p>
          <a:p>
            <a:pPr indent="-317500" lvl="0" marL="457200" marR="0" rtl="0" algn="l">
              <a:lnSpc>
                <a:spcPct val="115000"/>
              </a:lnSpc>
              <a:spcBef>
                <a:spcPts val="0"/>
              </a:spcBef>
              <a:spcAft>
                <a:spcPts val="0"/>
              </a:spcAft>
              <a:buClr>
                <a:srgbClr val="000000"/>
              </a:buClr>
              <a:buSzPct val="100000"/>
              <a:buFont typeface="Arial"/>
              <a:buChar char="●"/>
            </a:pPr>
            <a:r>
              <a:rPr b="0" baseline="0" i="0" lang="en" sz="1400" u="none" cap="none" strike="noStrike">
                <a:solidFill>
                  <a:srgbClr val="000000"/>
                </a:solidFill>
                <a:latin typeface="Calibri"/>
                <a:ea typeface="Calibri"/>
                <a:cs typeface="Calibri"/>
                <a:sym typeface="Calibri"/>
                <a:rtl val="0"/>
              </a:rPr>
              <a:t>A keystroke on your keyboard</a:t>
            </a:r>
          </a:p>
          <a:p>
            <a:pPr indent="-317500" lvl="0" marL="457200" marR="0" rtl="0" algn="l">
              <a:lnSpc>
                <a:spcPct val="115000"/>
              </a:lnSpc>
              <a:spcBef>
                <a:spcPts val="0"/>
              </a:spcBef>
              <a:spcAft>
                <a:spcPts val="0"/>
              </a:spcAft>
              <a:buClr>
                <a:srgbClr val="000000"/>
              </a:buClr>
              <a:buSzPct val="100000"/>
              <a:buFont typeface="Arial"/>
              <a:buChar char="●"/>
            </a:pPr>
            <a:r>
              <a:rPr b="0" baseline="0" i="0" lang="en" sz="1400" u="none" cap="none" strike="noStrike">
                <a:solidFill>
                  <a:srgbClr val="000000"/>
                </a:solidFill>
                <a:latin typeface="Calibri"/>
                <a:ea typeface="Calibri"/>
                <a:cs typeface="Calibri"/>
                <a:sym typeface="Calibri"/>
                <a:rtl val="0"/>
              </a:rPr>
              <a:t>etc.</a:t>
            </a:r>
          </a:p>
          <a:p>
            <a:pPr indent="0" lvl="0" marL="0" marR="0" rtl="0" algn="l">
              <a:lnSpc>
                <a:spcPct val="115000"/>
              </a:lnSpc>
              <a:spcBef>
                <a:spcPts val="0"/>
              </a:spcBef>
              <a:spcAft>
                <a:spcPts val="0"/>
              </a:spcAft>
              <a:buClr>
                <a:schemeClr val="dk1"/>
              </a:buClr>
              <a:buSzPct val="25000"/>
              <a:buFont typeface="Calibri"/>
              <a:buNone/>
            </a:pPr>
            <a:r>
              <a:rPr b="0" baseline="0" i="0" lang="en" sz="1400" u="none" cap="none" strike="noStrike">
                <a:solidFill>
                  <a:srgbClr val="000000"/>
                </a:solidFill>
                <a:latin typeface="Calibri"/>
                <a:ea typeface="Calibri"/>
                <a:cs typeface="Calibri"/>
                <a:sym typeface="Calibri"/>
                <a:rtl val="0"/>
              </a:rPr>
              <a:t>When these events are triggered you can then use a custom function to do pretty much whatever you want with the event. These custom functions call Event Handlers.</a:t>
            </a: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Event Types</a:t>
            </a:r>
          </a:p>
        </p:txBody>
      </p:sp>
      <p:sp>
        <p:nvSpPr>
          <p:cNvPr id="188" name="Shape 188"/>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1400" u="none" cap="none" strike="noStrike">
                <a:solidFill>
                  <a:schemeClr val="dk1"/>
                </a:solidFill>
                <a:latin typeface="Calibri"/>
                <a:ea typeface="Calibri"/>
                <a:cs typeface="Calibri"/>
                <a:sym typeface="Calibri"/>
                <a:rtl val="0"/>
              </a:rPr>
              <a:t>See:</a:t>
            </a:r>
          </a:p>
          <a:p>
            <a:pPr indent="0" lvl="0" marL="0" marR="0" rtl="0" algn="l">
              <a:lnSpc>
                <a:spcPct val="100000"/>
              </a:lnSpc>
              <a:spcBef>
                <a:spcPts val="0"/>
              </a:spcBef>
              <a:spcAft>
                <a:spcPts val="0"/>
              </a:spcAft>
              <a:buClr>
                <a:schemeClr val="dk1"/>
              </a:buClr>
              <a:buFont typeface="Arial"/>
              <a:buNone/>
            </a:pPr>
            <a:r>
              <a:t/>
            </a:r>
            <a:endParaRPr b="0" baseline="0" i="0" sz="1400" u="none" cap="none" strike="noStrike">
              <a:solidFill>
                <a:schemeClr val="dk1"/>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SzPct val="25000"/>
              <a:buFont typeface="Calibri"/>
              <a:buNone/>
            </a:pPr>
            <a:r>
              <a:rPr b="0" baseline="0" i="0" lang="en" sz="1400" u="none" cap="none" strike="noStrike">
                <a:solidFill>
                  <a:schemeClr val="dk1"/>
                </a:solidFill>
                <a:latin typeface="Calibri"/>
                <a:ea typeface="Calibri"/>
                <a:cs typeface="Calibri"/>
                <a:sym typeface="Calibri"/>
                <a:rtl val="0"/>
              </a:rPr>
              <a:t>http://www.w3schools.com/tags/ref_eventattributes.asp</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bind()</a:t>
            </a:r>
          </a:p>
        </p:txBody>
      </p:sp>
      <p:sp>
        <p:nvSpPr>
          <p:cNvPr id="194" name="Shape 194"/>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1400" u="none" cap="none" strike="noStrike">
                <a:solidFill>
                  <a:srgbClr val="000000"/>
                </a:solidFill>
                <a:latin typeface="Calibri"/>
                <a:ea typeface="Calibri"/>
                <a:cs typeface="Calibri"/>
                <a:sym typeface="Calibri"/>
                <a:rtl val="0"/>
              </a:rPr>
              <a:t>See jquery-6.html</a:t>
            </a:r>
          </a:p>
          <a:p>
            <a:pPr indent="0" lvl="0" marL="0" marR="0" rtl="0" algn="l">
              <a:lnSpc>
                <a:spcPct val="100000"/>
              </a:lnSpc>
              <a:spcBef>
                <a:spcPts val="0"/>
              </a:spcBef>
              <a:spcAft>
                <a:spcPts val="0"/>
              </a:spcAft>
              <a:buClr>
                <a:schemeClr val="dk1"/>
              </a:buClr>
              <a:buFont typeface="Arial"/>
              <a:buNone/>
            </a:pPr>
            <a:r>
              <a:t/>
            </a:r>
            <a:endParaRPr b="0" baseline="0" i="0" sz="1400" u="none" cap="none" strike="noStrike">
              <a:solidFill>
                <a:srgbClr val="000000"/>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Font typeface="Arial"/>
              <a:buNone/>
            </a:pPr>
            <a:r>
              <a:t/>
            </a:r>
            <a:endParaRPr b="0" baseline="0" i="0" sz="1400" u="none" cap="none" strike="noStrike">
              <a:solidFill>
                <a:schemeClr val="dk1"/>
              </a:solidFill>
              <a:latin typeface="Calibri"/>
              <a:ea typeface="Calibri"/>
              <a:cs typeface="Calibri"/>
              <a:sym typeface="Calibri"/>
              <a:rtl val="0"/>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Exercise</a:t>
            </a:r>
          </a:p>
        </p:txBody>
      </p:sp>
      <p:sp>
        <p:nvSpPr>
          <p:cNvPr id="200" name="Shape 200"/>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419100" lvl="0" marL="457200" marR="0" rtl="0" algn="l">
              <a:lnSpc>
                <a:spcPct val="100000"/>
              </a:lnSpc>
              <a:spcBef>
                <a:spcPts val="0"/>
              </a:spcBef>
              <a:spcAft>
                <a:spcPts val="0"/>
              </a:spcAft>
              <a:buClr>
                <a:schemeClr val="dk1"/>
              </a:buClr>
              <a:buSzPct val="100000"/>
              <a:buFont typeface="Arial"/>
              <a:buAutoNum type="arabicParenR"/>
            </a:pPr>
            <a:r>
              <a:rPr b="0" baseline="0" i="0" lang="en" sz="3000" u="none" cap="none" strike="noStrike">
                <a:solidFill>
                  <a:schemeClr val="dk1"/>
                </a:solidFill>
                <a:latin typeface="Arial"/>
                <a:ea typeface="Arial"/>
                <a:cs typeface="Arial"/>
                <a:sym typeface="Arial"/>
                <a:rtl val="0"/>
              </a:rPr>
              <a:t>Create an INPUT element and a div, which you will use as a button.</a:t>
            </a:r>
          </a:p>
          <a:p>
            <a:pPr indent="-419100" lvl="0" marL="457200" marR="0" rtl="0" algn="l">
              <a:lnSpc>
                <a:spcPct val="100000"/>
              </a:lnSpc>
              <a:spcBef>
                <a:spcPts val="0"/>
              </a:spcBef>
              <a:spcAft>
                <a:spcPts val="0"/>
              </a:spcAft>
              <a:buClr>
                <a:schemeClr val="dk1"/>
              </a:buClr>
              <a:buSzPct val="100000"/>
              <a:buFont typeface="Arial"/>
              <a:buAutoNum type="arabicParenR"/>
            </a:pPr>
            <a:r>
              <a:rPr b="0" baseline="0" i="0" lang="en" sz="3000" u="none" cap="none" strike="noStrike">
                <a:solidFill>
                  <a:schemeClr val="dk1"/>
                </a:solidFill>
                <a:latin typeface="Arial"/>
                <a:ea typeface="Arial"/>
                <a:cs typeface="Arial"/>
                <a:sym typeface="Arial"/>
                <a:rtl val="0"/>
              </a:rPr>
              <a:t>Upon clicking the div, the value you input should be written to a second div.</a:t>
            </a: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a:p>
            <a:pPr indent="0" lvl="0" marL="0" marR="0" rtl="0" algn="l">
              <a:lnSpc>
                <a:spcPct val="100000"/>
              </a:lnSpc>
              <a:spcBef>
                <a:spcPts val="0"/>
              </a:spcBef>
              <a:spcAft>
                <a:spcPts val="0"/>
              </a:spcAft>
              <a:buClr>
                <a:schemeClr val="dk1"/>
              </a:buClr>
              <a:buSzPct val="25000"/>
              <a:buFont typeface="Arial"/>
              <a:buNone/>
            </a:pPr>
            <a:r>
              <a:rPr b="0" baseline="0" i="0" lang="en" sz="3000" u="none" cap="none" strike="noStrike">
                <a:solidFill>
                  <a:schemeClr val="dk1"/>
                </a:solidFill>
                <a:latin typeface="Arial"/>
                <a:ea typeface="Arial"/>
                <a:cs typeface="Arial"/>
                <a:sym typeface="Arial"/>
                <a:rtl val="0"/>
              </a:rPr>
              <a:t>Solution: jquery-8.html</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Removing DOM Elements</a:t>
            </a:r>
          </a:p>
        </p:txBody>
      </p:sp>
      <p:sp>
        <p:nvSpPr>
          <p:cNvPr id="206" name="Shape 206"/>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baseline="0" i="0" lang="en" sz="3000" u="none" cap="none" strike="noStrike">
                <a:solidFill>
                  <a:schemeClr val="dk1"/>
                </a:solidFill>
                <a:latin typeface="Arial"/>
                <a:ea typeface="Arial"/>
                <a:cs typeface="Arial"/>
                <a:sym typeface="Arial"/>
                <a:rtl val="0"/>
              </a:rPr>
              <a:t>See jquery-5.html</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Features</a:t>
            </a:r>
          </a:p>
        </p:txBody>
      </p:sp>
      <p:sp>
        <p:nvSpPr>
          <p:cNvPr id="47" name="Shape 47"/>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just">
              <a:lnSpc>
                <a:spcPct val="115000"/>
              </a:lnSpc>
              <a:spcBef>
                <a:spcPts val="0"/>
              </a:spcBef>
              <a:spcAft>
                <a:spcPts val="0"/>
              </a:spcAft>
              <a:buClr>
                <a:schemeClr val="dk1"/>
              </a:buClr>
              <a:buSzPct val="25000"/>
              <a:buFont typeface="Calibri"/>
              <a:buNone/>
            </a:pPr>
            <a:r>
              <a:rPr b="0" baseline="0" i="0" lang="en" sz="1400" u="none" cap="none" strike="noStrike">
                <a:solidFill>
                  <a:srgbClr val="000000"/>
                </a:solidFill>
                <a:latin typeface="Calibri"/>
                <a:ea typeface="Calibri"/>
                <a:cs typeface="Calibri"/>
                <a:sym typeface="Calibri"/>
                <a:rtl val="0"/>
              </a:rPr>
              <a:t>jQuery is a JavaScript toolkit designed to simplify various tasks by writing less code. Here is the list of important core features supported by jQuery:</a:t>
            </a:r>
          </a:p>
          <a:p>
            <a:pPr indent="0" lvl="0" marL="0" marR="0" rtl="0" algn="just">
              <a:lnSpc>
                <a:spcPct val="115000"/>
              </a:lnSpc>
              <a:spcBef>
                <a:spcPts val="0"/>
              </a:spcBef>
              <a:spcAft>
                <a:spcPts val="0"/>
              </a:spcAft>
              <a:buClr>
                <a:schemeClr val="dk1"/>
              </a:buClr>
              <a:buFont typeface="Arial"/>
              <a:buNone/>
            </a:pPr>
            <a:r>
              <a:t/>
            </a:r>
            <a:endParaRPr b="0" baseline="0" i="0" sz="1400" u="none" cap="none" strike="noStrike">
              <a:solidFill>
                <a:srgbClr val="000000"/>
              </a:solidFill>
              <a:latin typeface="Calibri"/>
              <a:ea typeface="Calibri"/>
              <a:cs typeface="Calibri"/>
              <a:sym typeface="Calibri"/>
              <a:rtl val="0"/>
            </a:endParaRP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DOM manipulation:</a:t>
            </a:r>
            <a:r>
              <a:rPr b="0" baseline="0" i="0" lang="en" sz="1400" u="none" cap="none" strike="noStrike">
                <a:solidFill>
                  <a:srgbClr val="000000"/>
                </a:solidFill>
                <a:latin typeface="Calibri"/>
                <a:ea typeface="Calibri"/>
                <a:cs typeface="Calibri"/>
                <a:sym typeface="Calibri"/>
                <a:rtl val="0"/>
              </a:rPr>
              <a:t> The jQuery made it easy to select DOM elements, traverse them and modifying their content by using cross-browser open source selector engine called </a:t>
            </a:r>
            <a:r>
              <a:rPr b="1" baseline="0" i="0" lang="en" sz="1400" u="none" cap="none" strike="noStrike">
                <a:solidFill>
                  <a:srgbClr val="000000"/>
                </a:solidFill>
                <a:latin typeface="Calibri"/>
                <a:ea typeface="Calibri"/>
                <a:cs typeface="Calibri"/>
                <a:sym typeface="Calibri"/>
                <a:rtl val="0"/>
              </a:rPr>
              <a:t>Sizzle</a:t>
            </a:r>
            <a:r>
              <a:rPr b="0" baseline="0" i="0" lang="en" sz="1400" u="none" cap="none" strike="noStrike">
                <a:solidFill>
                  <a:srgbClr val="000000"/>
                </a:solidFill>
                <a:latin typeface="Calibri"/>
                <a:ea typeface="Calibri"/>
                <a:cs typeface="Calibri"/>
                <a:sym typeface="Calibri"/>
                <a:rtl val="0"/>
              </a:rPr>
              <a:t>. The </a:t>
            </a:r>
            <a:r>
              <a:rPr b="1" baseline="0" i="0" lang="en" sz="1400" u="none" cap="none" strike="noStrike">
                <a:solidFill>
                  <a:srgbClr val="000000"/>
                </a:solidFill>
                <a:latin typeface="Calibri"/>
                <a:ea typeface="Calibri"/>
                <a:cs typeface="Calibri"/>
                <a:sym typeface="Calibri"/>
                <a:rtl val="0"/>
              </a:rPr>
              <a:t>Document Object Model</a:t>
            </a:r>
            <a:r>
              <a:rPr b="0" baseline="0" i="0" lang="en" sz="1400" u="none" cap="none" strike="noStrike">
                <a:solidFill>
                  <a:srgbClr val="000000"/>
                </a:solidFill>
                <a:latin typeface="Calibri"/>
                <a:ea typeface="Calibri"/>
                <a:cs typeface="Calibri"/>
                <a:sym typeface="Calibri"/>
                <a:rtl val="0"/>
              </a:rPr>
              <a:t> (</a:t>
            </a:r>
            <a:r>
              <a:rPr b="1" baseline="0" i="0" lang="en" sz="1400" u="none" cap="none" strike="noStrike">
                <a:solidFill>
                  <a:srgbClr val="000000"/>
                </a:solidFill>
                <a:latin typeface="Calibri"/>
                <a:ea typeface="Calibri"/>
                <a:cs typeface="Calibri"/>
                <a:sym typeface="Calibri"/>
                <a:rtl val="0"/>
              </a:rPr>
              <a:t>DOM</a:t>
            </a:r>
            <a:r>
              <a:rPr b="0" baseline="0" i="0" lang="en" sz="1400" u="none" cap="none" strike="noStrike">
                <a:solidFill>
                  <a:srgbClr val="000000"/>
                </a:solidFill>
                <a:latin typeface="Calibri"/>
                <a:ea typeface="Calibri"/>
                <a:cs typeface="Calibri"/>
                <a:sym typeface="Calibri"/>
                <a:rtl val="0"/>
              </a:rPr>
              <a:t>) is a cross-platform and language-independent convention for representing and interacting with objects in HTML, XHTML and XML documents. Objects in the DOM tree may be addressed and manipulated by using methods on the objects. The public interface of a DOM is specified in its application programming interface (API). The history of the Document Object Model is intertwined with the history of the "browser wars" of the late 1990s between Netscape Navigator and Microsoft Internet Explorer, as well as with that of JavaScript and JScript, the first scripting languages to be widely implemented in the layout engines of web browsers.</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hide(), exercise</a:t>
            </a:r>
          </a:p>
        </p:txBody>
      </p:sp>
      <p:sp>
        <p:nvSpPr>
          <p:cNvPr id="212" name="Shape 212"/>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baseline="0" i="0" lang="en" sz="3000" u="none" cap="none" strike="noStrike">
                <a:solidFill>
                  <a:schemeClr val="dk1"/>
                </a:solidFill>
                <a:latin typeface="Arial"/>
                <a:ea typeface="Arial"/>
                <a:cs typeface="Arial"/>
                <a:sym typeface="Arial"/>
                <a:rtl val="0"/>
              </a:rPr>
              <a:t>The hide() function will set css for element to display:hidden;</a:t>
            </a: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a:p>
            <a:pPr indent="0" lvl="0" marL="0" marR="0" rtl="0" algn="l">
              <a:lnSpc>
                <a:spcPct val="100000"/>
              </a:lnSpc>
              <a:spcBef>
                <a:spcPts val="0"/>
              </a:spcBef>
              <a:spcAft>
                <a:spcPts val="0"/>
              </a:spcAft>
              <a:buClr>
                <a:schemeClr val="dk1"/>
              </a:buClr>
              <a:buSzPct val="25000"/>
              <a:buFont typeface="Arial"/>
              <a:buNone/>
            </a:pPr>
            <a:r>
              <a:rPr b="0" baseline="0" i="0" lang="en" sz="3000" u="none" cap="none" strike="noStrike">
                <a:solidFill>
                  <a:schemeClr val="dk1"/>
                </a:solidFill>
                <a:latin typeface="Arial"/>
                <a:ea typeface="Arial"/>
                <a:cs typeface="Arial"/>
                <a:sym typeface="Arial"/>
                <a:rtl val="0"/>
              </a:rPr>
              <a:t>Exercise: Create a button and when clicked on, make it hide() a text paragraph.</a:t>
            </a: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a:p>
            <a:pPr indent="0" lvl="0" marL="0" marR="0" rtl="0" algn="l">
              <a:lnSpc>
                <a:spcPct val="100000"/>
              </a:lnSpc>
              <a:spcBef>
                <a:spcPts val="0"/>
              </a:spcBef>
              <a:spcAft>
                <a:spcPts val="0"/>
              </a:spcAft>
              <a:buClr>
                <a:schemeClr val="dk1"/>
              </a:buClr>
              <a:buSzPct val="25000"/>
              <a:buFont typeface="Arial"/>
              <a:buNone/>
            </a:pPr>
            <a:r>
              <a:rPr b="0" baseline="0" i="0" lang="en" sz="3000" u="none" cap="none" strike="noStrike">
                <a:solidFill>
                  <a:schemeClr val="dk1"/>
                </a:solidFill>
                <a:latin typeface="Arial"/>
                <a:ea typeface="Arial"/>
                <a:cs typeface="Arial"/>
                <a:sym typeface="Arial"/>
                <a:rtl val="0"/>
              </a:rPr>
              <a:t>Solution: jquery-9.html</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Appending to the DOM</a:t>
            </a:r>
          </a:p>
        </p:txBody>
      </p:sp>
      <p:sp>
        <p:nvSpPr>
          <p:cNvPr id="218" name="Shape 218"/>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1400" u="none" cap="none" strike="noStrike">
                <a:solidFill>
                  <a:schemeClr val="dk1"/>
                </a:solidFill>
                <a:latin typeface="Calibri"/>
                <a:ea typeface="Calibri"/>
                <a:cs typeface="Calibri"/>
                <a:sym typeface="Calibri"/>
                <a:rtl val="0"/>
              </a:rPr>
              <a:t>A common task in jQuery is to build a set of elements and append them to the DOM, perhaps you need to rebuild a list after some user interaction. Typically you would use a loop to construct your new markup. Appending elements should be done after your loop has finished, not during each loop iteration.</a:t>
            </a:r>
          </a:p>
          <a:p>
            <a:pPr indent="0" lvl="0" marL="0" marR="0" rtl="0" algn="l">
              <a:lnSpc>
                <a:spcPct val="100000"/>
              </a:lnSpc>
              <a:spcBef>
                <a:spcPts val="0"/>
              </a:spcBef>
              <a:spcAft>
                <a:spcPts val="0"/>
              </a:spcAft>
              <a:buClr>
                <a:schemeClr val="dk1"/>
              </a:buClr>
              <a:buFont typeface="Arial"/>
              <a:buNone/>
            </a:pPr>
            <a:r>
              <a:t/>
            </a:r>
            <a:endParaRPr b="0" baseline="0" i="0" sz="1400" u="none" cap="none" strike="noStrike">
              <a:solidFill>
                <a:schemeClr val="dk1"/>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SzPct val="25000"/>
              <a:buFont typeface="Calibri"/>
              <a:buNone/>
            </a:pPr>
            <a:r>
              <a:rPr b="0" baseline="0" i="0" lang="en" sz="1400" u="none" cap="none" strike="noStrike">
                <a:solidFill>
                  <a:schemeClr val="dk1"/>
                </a:solidFill>
                <a:latin typeface="Calibri"/>
                <a:ea typeface="Calibri"/>
                <a:cs typeface="Calibri"/>
                <a:sym typeface="Calibri"/>
                <a:rtl val="0"/>
              </a:rPr>
              <a:t>See: </a:t>
            </a:r>
            <a:r>
              <a:rPr b="0" baseline="0" i="0" lang="en" sz="1400" u="sng" cap="none" strike="noStrike">
                <a:solidFill>
                  <a:schemeClr val="hlink"/>
                </a:solidFill>
                <a:latin typeface="Calibri"/>
                <a:ea typeface="Calibri"/>
                <a:cs typeface="Calibri"/>
                <a:sym typeface="Calibri"/>
                <a:hlinkClick r:id="rId3"/>
                <a:rtl val="0"/>
              </a:rPr>
              <a:t>http://api.jquery.com/jquery.each/</a:t>
            </a:r>
          </a:p>
          <a:p>
            <a:pPr indent="0" lvl="0" marL="0" marR="0" rtl="0" algn="l">
              <a:lnSpc>
                <a:spcPct val="100000"/>
              </a:lnSpc>
              <a:spcBef>
                <a:spcPts val="0"/>
              </a:spcBef>
              <a:spcAft>
                <a:spcPts val="0"/>
              </a:spcAft>
              <a:buClr>
                <a:schemeClr val="dk1"/>
              </a:buClr>
              <a:buFont typeface="Arial"/>
              <a:buNone/>
            </a:pPr>
            <a:r>
              <a:t/>
            </a:r>
            <a:endParaRPr b="0" baseline="0" i="0" sz="1400" u="none" cap="none" strike="noStrike">
              <a:solidFill>
                <a:schemeClr val="dk1"/>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SzPct val="25000"/>
              <a:buFont typeface="Calibri"/>
              <a:buNone/>
            </a:pPr>
            <a:r>
              <a:rPr b="0" baseline="0" i="0" lang="en" sz="1400" u="none" cap="none" strike="noStrike">
                <a:solidFill>
                  <a:schemeClr val="dk1"/>
                </a:solidFill>
                <a:latin typeface="Calibri"/>
                <a:ea typeface="Calibri"/>
                <a:cs typeface="Calibri"/>
                <a:sym typeface="Calibri"/>
                <a:rtl val="0"/>
              </a:rPr>
              <a:t>Then See: jquery-10.html</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Exercise</a:t>
            </a:r>
          </a:p>
        </p:txBody>
      </p:sp>
      <p:sp>
        <p:nvSpPr>
          <p:cNvPr id="224" name="Shape 224"/>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1400" u="none" cap="none" strike="noStrike">
                <a:solidFill>
                  <a:schemeClr val="dk1"/>
                </a:solidFill>
                <a:latin typeface="Calibri"/>
                <a:ea typeface="Calibri"/>
                <a:cs typeface="Calibri"/>
                <a:sym typeface="Calibri"/>
                <a:rtl val="0"/>
              </a:rPr>
              <a:t>1. Change the background color of the first ordered list in jquery-12.html to red.</a:t>
            </a:r>
          </a:p>
          <a:p>
            <a:pPr indent="0" lvl="0" marL="0" marR="0" rtl="0" algn="l">
              <a:lnSpc>
                <a:spcPct val="100000"/>
              </a:lnSpc>
              <a:spcBef>
                <a:spcPts val="0"/>
              </a:spcBef>
              <a:spcAft>
                <a:spcPts val="0"/>
              </a:spcAft>
              <a:buClr>
                <a:schemeClr val="dk1"/>
              </a:buClr>
              <a:buSzPct val="25000"/>
              <a:buFont typeface="Calibri"/>
              <a:buNone/>
            </a:pPr>
            <a:r>
              <a:rPr b="0" baseline="0" i="0" lang="en" sz="1400" u="none" cap="none" strike="noStrike">
                <a:solidFill>
                  <a:schemeClr val="dk1"/>
                </a:solidFill>
                <a:latin typeface="Calibri"/>
                <a:ea typeface="Calibri"/>
                <a:cs typeface="Calibri"/>
                <a:sym typeface="Calibri"/>
                <a:rtl val="0"/>
              </a:rPr>
              <a:t>2. Give all the items in that list blue font.</a:t>
            </a:r>
          </a:p>
          <a:p>
            <a:pPr indent="0" lvl="0" marL="0" marR="0" rtl="0" algn="l">
              <a:lnSpc>
                <a:spcPct val="100000"/>
              </a:lnSpc>
              <a:spcBef>
                <a:spcPts val="0"/>
              </a:spcBef>
              <a:spcAft>
                <a:spcPts val="0"/>
              </a:spcAft>
              <a:buClr>
                <a:schemeClr val="dk1"/>
              </a:buClr>
              <a:buSzPct val="25000"/>
              <a:buFont typeface="Calibri"/>
              <a:buNone/>
            </a:pPr>
            <a:r>
              <a:rPr b="0" baseline="0" i="0" lang="en" sz="1400" u="none" cap="none" strike="noStrike">
                <a:solidFill>
                  <a:schemeClr val="dk1"/>
                </a:solidFill>
                <a:latin typeface="Calibri"/>
                <a:ea typeface="Calibri"/>
                <a:cs typeface="Calibri"/>
                <a:sym typeface="Calibri"/>
                <a:rtl val="0"/>
              </a:rPr>
              <a:t>3. Append the text “ in the list!” to each element in the first ordered list.</a:t>
            </a:r>
          </a:p>
          <a:p>
            <a:pPr indent="0" lvl="0" marL="0" marR="0" rtl="0" algn="l">
              <a:lnSpc>
                <a:spcPct val="100000"/>
              </a:lnSpc>
              <a:spcBef>
                <a:spcPts val="0"/>
              </a:spcBef>
              <a:spcAft>
                <a:spcPts val="0"/>
              </a:spcAft>
              <a:buClr>
                <a:schemeClr val="dk1"/>
              </a:buClr>
              <a:buSzPct val="25000"/>
              <a:buFont typeface="Calibri"/>
              <a:buNone/>
            </a:pPr>
            <a:r>
              <a:rPr b="0" baseline="0" i="0" lang="en" sz="1400" u="none" cap="none" strike="noStrike">
                <a:solidFill>
                  <a:schemeClr val="dk1"/>
                </a:solidFill>
                <a:latin typeface="Calibri"/>
                <a:ea typeface="Calibri"/>
                <a:cs typeface="Calibri"/>
                <a:sym typeface="Calibri"/>
                <a:rtl val="0"/>
              </a:rPr>
              <a:t>4. Select every link that has a “name” attribute, and change its background color</a:t>
            </a:r>
          </a:p>
          <a:p>
            <a:pPr indent="0" lvl="0" marL="0" marR="0" rtl="0" algn="l">
              <a:lnSpc>
                <a:spcPct val="100000"/>
              </a:lnSpc>
              <a:spcBef>
                <a:spcPts val="0"/>
              </a:spcBef>
              <a:spcAft>
                <a:spcPts val="0"/>
              </a:spcAft>
              <a:buClr>
                <a:schemeClr val="dk1"/>
              </a:buClr>
              <a:buSzPct val="25000"/>
              <a:buFont typeface="Calibri"/>
              <a:buNone/>
            </a:pPr>
            <a:r>
              <a:rPr b="0" baseline="0" i="0" lang="en" sz="1400" u="none" cap="none" strike="noStrike">
                <a:solidFill>
                  <a:schemeClr val="dk1"/>
                </a:solidFill>
                <a:latin typeface="Calibri"/>
                <a:ea typeface="Calibri"/>
                <a:cs typeface="Calibri"/>
                <a:sym typeface="Calibri"/>
                <a:rtl val="0"/>
              </a:rPr>
              <a:t>to #eee.</a:t>
            </a:r>
          </a:p>
          <a:p>
            <a:pPr indent="0" lvl="0" marL="0" marR="0" rtl="0" algn="l">
              <a:lnSpc>
                <a:spcPct val="100000"/>
              </a:lnSpc>
              <a:spcBef>
                <a:spcPts val="0"/>
              </a:spcBef>
              <a:spcAft>
                <a:spcPts val="0"/>
              </a:spcAft>
              <a:buClr>
                <a:schemeClr val="dk1"/>
              </a:buClr>
              <a:buFont typeface="Arial"/>
              <a:buNone/>
            </a:pPr>
            <a:r>
              <a:t/>
            </a:r>
            <a:endParaRPr b="0" baseline="0" i="0" sz="1400" u="none" cap="none" strike="noStrike">
              <a:solidFill>
                <a:schemeClr val="dk1"/>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Font typeface="Arial"/>
              <a:buNone/>
            </a:pPr>
            <a:r>
              <a:t/>
            </a:r>
            <a:endParaRPr b="0" baseline="0" i="0" sz="1400" u="none" cap="none" strike="noStrike">
              <a:solidFill>
                <a:schemeClr val="dk1"/>
              </a:solidFill>
              <a:latin typeface="Calibri"/>
              <a:ea typeface="Calibri"/>
              <a:cs typeface="Calibri"/>
              <a:sym typeface="Calibri"/>
              <a:rtl val="0"/>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Features</a:t>
            </a:r>
          </a:p>
        </p:txBody>
      </p:sp>
      <p:sp>
        <p:nvSpPr>
          <p:cNvPr id="53" name="Shape 53"/>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just">
              <a:lnSpc>
                <a:spcPct val="115000"/>
              </a:lnSpc>
              <a:spcBef>
                <a:spcPts val="0"/>
              </a:spcBef>
              <a:spcAft>
                <a:spcPts val="0"/>
              </a:spcAft>
              <a:buClr>
                <a:schemeClr val="dk1"/>
              </a:buClr>
              <a:buFont typeface="Arial"/>
              <a:buNone/>
            </a:pPr>
            <a:r>
              <a:t/>
            </a:r>
            <a:endParaRPr b="0" baseline="0" i="0" sz="1400" u="none" cap="none" strike="noStrike">
              <a:solidFill>
                <a:srgbClr val="000000"/>
              </a:solidFill>
              <a:latin typeface="Calibri"/>
              <a:ea typeface="Calibri"/>
              <a:cs typeface="Calibri"/>
              <a:sym typeface="Calibri"/>
              <a:rtl val="0"/>
            </a:endParaRP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Event handling:</a:t>
            </a:r>
            <a:r>
              <a:rPr b="0" baseline="0" i="0" lang="en" sz="1400" u="none" cap="none" strike="noStrike">
                <a:solidFill>
                  <a:srgbClr val="000000"/>
                </a:solidFill>
                <a:latin typeface="Calibri"/>
                <a:ea typeface="Calibri"/>
                <a:cs typeface="Calibri"/>
                <a:sym typeface="Calibri"/>
                <a:rtl val="0"/>
              </a:rPr>
              <a:t> The jQuery offers an elegant way to capture a wide variety of events, such as a user clicking on a link, without the need to clutter the HTML code itself with event handlers.</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AJAX Support:</a:t>
            </a:r>
            <a:r>
              <a:rPr b="0" baseline="0" i="0" lang="en" sz="1400" u="none" cap="none" strike="noStrike">
                <a:solidFill>
                  <a:srgbClr val="000000"/>
                </a:solidFill>
                <a:latin typeface="Calibri"/>
                <a:ea typeface="Calibri"/>
                <a:cs typeface="Calibri"/>
                <a:sym typeface="Calibri"/>
                <a:rtl val="0"/>
              </a:rPr>
              <a:t> The jQuery helps you a lot to develop a responsive and feature-rich site using AJAX technology.</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Animations:</a:t>
            </a:r>
            <a:r>
              <a:rPr b="0" baseline="0" i="0" lang="en" sz="1400" u="none" cap="none" strike="noStrike">
                <a:solidFill>
                  <a:srgbClr val="000000"/>
                </a:solidFill>
                <a:latin typeface="Calibri"/>
                <a:ea typeface="Calibri"/>
                <a:cs typeface="Calibri"/>
                <a:sym typeface="Calibri"/>
                <a:rtl val="0"/>
              </a:rPr>
              <a:t> The jQuery comes with plenty of built-in animation effects which you can use in your websites.</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Lightweight:</a:t>
            </a:r>
            <a:r>
              <a:rPr b="0" baseline="0" i="0" lang="en" sz="1400" u="none" cap="none" strike="noStrike">
                <a:solidFill>
                  <a:srgbClr val="000000"/>
                </a:solidFill>
                <a:latin typeface="Calibri"/>
                <a:ea typeface="Calibri"/>
                <a:cs typeface="Calibri"/>
                <a:sym typeface="Calibri"/>
                <a:rtl val="0"/>
              </a:rPr>
              <a:t> The jQuery is very lightweight library - about 19KB in size ( Minified and gzipped ).</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Cross Browser Support:</a:t>
            </a:r>
            <a:r>
              <a:rPr b="0" baseline="0" i="0" lang="en" sz="1400" u="none" cap="none" strike="noStrike">
                <a:solidFill>
                  <a:srgbClr val="000000"/>
                </a:solidFill>
                <a:latin typeface="Calibri"/>
                <a:ea typeface="Calibri"/>
                <a:cs typeface="Calibri"/>
                <a:sym typeface="Calibri"/>
                <a:rtl val="0"/>
              </a:rPr>
              <a:t> The jQuery has cross-browser support, and works well in IE 6.0+, FF 2.0+, Safari 3.0+, Chrome and Opera 9.0+</a:t>
            </a:r>
          </a:p>
          <a:p>
            <a:pPr indent="-317500" lvl="0" marL="457200" marR="0" rtl="0" algn="just">
              <a:lnSpc>
                <a:spcPct val="115000"/>
              </a:lnSpc>
              <a:spcBef>
                <a:spcPts val="0"/>
              </a:spcBef>
              <a:spcAft>
                <a:spcPts val="0"/>
              </a:spcAft>
              <a:buClr>
                <a:srgbClr val="000000"/>
              </a:buClr>
              <a:buSzPct val="100000"/>
              <a:buFont typeface="Arial"/>
              <a:buChar char="●"/>
            </a:pPr>
            <a:r>
              <a:rPr b="1" baseline="0" i="0" lang="en" sz="1400" u="none" cap="none" strike="noStrike">
                <a:solidFill>
                  <a:srgbClr val="000000"/>
                </a:solidFill>
                <a:latin typeface="Calibri"/>
                <a:ea typeface="Calibri"/>
                <a:cs typeface="Calibri"/>
                <a:sym typeface="Calibri"/>
                <a:rtl val="0"/>
              </a:rPr>
              <a:t>Latest Technology:</a:t>
            </a:r>
            <a:r>
              <a:rPr b="0" baseline="0" i="0" lang="en" sz="1400" u="none" cap="none" strike="noStrike">
                <a:solidFill>
                  <a:srgbClr val="000000"/>
                </a:solidFill>
                <a:latin typeface="Calibri"/>
                <a:ea typeface="Calibri"/>
                <a:cs typeface="Calibri"/>
                <a:sym typeface="Calibri"/>
                <a:rtl val="0"/>
              </a:rPr>
              <a:t> The jQuery supports CSS3 selectors</a:t>
            </a:r>
          </a:p>
          <a:p>
            <a:pPr indent="0" lvl="0" marL="0" marR="0" rtl="0" algn="just">
              <a:lnSpc>
                <a:spcPct val="115000"/>
              </a:lnSpc>
              <a:spcBef>
                <a:spcPts val="0"/>
              </a:spcBef>
              <a:spcAft>
                <a:spcPts val="0"/>
              </a:spcAft>
              <a:buClr>
                <a:schemeClr val="dk1"/>
              </a:buClr>
              <a:buFont typeface="Arial"/>
              <a:buNone/>
            </a:pPr>
            <a:r>
              <a:t/>
            </a:r>
            <a:endParaRPr b="0" baseline="0" i="0" sz="1400" u="none" cap="none" strike="noStrike">
              <a:solidFill>
                <a:srgbClr val="000000"/>
              </a:solidFill>
              <a:latin typeface="Calibri"/>
              <a:ea typeface="Calibri"/>
              <a:cs typeface="Calibri"/>
              <a:sym typeface="Calibri"/>
              <a:rtl val="0"/>
            </a:endParaRPr>
          </a:p>
          <a:p>
            <a:pPr indent="0" lvl="0" marL="0" marR="0" rtl="0" algn="just">
              <a:lnSpc>
                <a:spcPct val="115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View: http://api.jquery.com/</a:t>
            </a: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How to “install” JQuery</a:t>
            </a:r>
          </a:p>
        </p:txBody>
      </p:sp>
      <p:sp>
        <p:nvSpPr>
          <p:cNvPr id="59" name="Shape 59"/>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50000"/>
              </a:lnSpc>
              <a:spcBef>
                <a:spcPts val="0"/>
              </a:spcBef>
              <a:spcAft>
                <a:spcPts val="0"/>
              </a:spcAft>
              <a:buClr>
                <a:schemeClr val="dk1"/>
              </a:buClr>
              <a:buSzPct val="25000"/>
              <a:buFont typeface="Calibri"/>
              <a:buNone/>
            </a:pPr>
            <a:r>
              <a:rPr b="0" baseline="0" i="0" lang="en" sz="1400" u="none" cap="none" strike="noStrike">
                <a:solidFill>
                  <a:srgbClr val="404040"/>
                </a:solidFill>
                <a:latin typeface="Calibri"/>
                <a:ea typeface="Calibri"/>
                <a:cs typeface="Calibri"/>
                <a:sym typeface="Calibri"/>
                <a:rtl val="0"/>
              </a:rPr>
              <a:t>How to install jQuery ?</a:t>
            </a:r>
          </a:p>
          <a:p>
            <a:pPr indent="0" lvl="0" marL="0" marR="0" rtl="0" algn="just">
              <a:lnSpc>
                <a:spcPct val="115000"/>
              </a:lnSpc>
              <a:spcBef>
                <a:spcPts val="0"/>
              </a:spcBef>
              <a:spcAft>
                <a:spcPts val="0"/>
              </a:spcAft>
              <a:buClr>
                <a:schemeClr val="dk1"/>
              </a:buClr>
              <a:buSzPct val="25000"/>
              <a:buFont typeface="Calibri"/>
              <a:buNone/>
            </a:pPr>
            <a:r>
              <a:rPr b="0" baseline="0" i="0" lang="en" sz="1400" u="none" cap="none" strike="noStrike">
                <a:solidFill>
                  <a:srgbClr val="404040"/>
                </a:solidFill>
                <a:latin typeface="Calibri"/>
                <a:ea typeface="Calibri"/>
                <a:cs typeface="Calibri"/>
                <a:sym typeface="Calibri"/>
                <a:rtl val="0"/>
              </a:rPr>
              <a:t>This is very simple to setup to use jQuery library. You have to carry two simple steps:</a:t>
            </a:r>
          </a:p>
          <a:p>
            <a:pPr indent="0" lvl="0" marL="0" marR="0" rtl="0" algn="just">
              <a:lnSpc>
                <a:spcPct val="115000"/>
              </a:lnSpc>
              <a:spcBef>
                <a:spcPts val="0"/>
              </a:spcBef>
              <a:spcAft>
                <a:spcPts val="0"/>
              </a:spcAft>
              <a:buClr>
                <a:schemeClr val="dk1"/>
              </a:buClr>
              <a:buFont typeface="Arial"/>
              <a:buNone/>
            </a:pPr>
            <a:r>
              <a:t/>
            </a:r>
            <a:endParaRPr b="0" baseline="0" i="0" sz="1400" u="none" cap="none" strike="noStrike">
              <a:solidFill>
                <a:srgbClr val="404040"/>
              </a:solidFill>
              <a:latin typeface="Calibri"/>
              <a:ea typeface="Calibri"/>
              <a:cs typeface="Calibri"/>
              <a:sym typeface="Calibri"/>
              <a:rtl val="0"/>
            </a:endParaRPr>
          </a:p>
          <a:p>
            <a:pPr indent="-317500" lvl="0" marL="457200" marR="0" rtl="0" algn="just">
              <a:lnSpc>
                <a:spcPct val="115000"/>
              </a:lnSpc>
              <a:spcBef>
                <a:spcPts val="0"/>
              </a:spcBef>
              <a:spcAft>
                <a:spcPts val="0"/>
              </a:spcAft>
              <a:buClr>
                <a:srgbClr val="404040"/>
              </a:buClr>
              <a:buSzPct val="100000"/>
              <a:buFont typeface="Calibri"/>
              <a:buAutoNum type="arabicPeriod"/>
            </a:pPr>
            <a:r>
              <a:rPr b="0" baseline="0" i="0" lang="en" sz="1400" u="none" cap="none" strike="noStrike">
                <a:solidFill>
                  <a:srgbClr val="404040"/>
                </a:solidFill>
                <a:latin typeface="Calibri"/>
                <a:ea typeface="Calibri"/>
                <a:cs typeface="Calibri"/>
                <a:sym typeface="Calibri"/>
                <a:rtl val="0"/>
              </a:rPr>
              <a:t>Go to the download page to grab the latest version available (</a:t>
            </a:r>
            <a:r>
              <a:rPr b="0" baseline="0" i="0" lang="en" sz="1400" u="sng" cap="none" strike="noStrike">
                <a:solidFill>
                  <a:schemeClr val="hlink"/>
                </a:solidFill>
                <a:latin typeface="Calibri"/>
                <a:ea typeface="Calibri"/>
                <a:cs typeface="Calibri"/>
                <a:sym typeface="Calibri"/>
                <a:hlinkClick r:id="rId3"/>
                <a:rtl val="0"/>
              </a:rPr>
              <a:t>http://jquery.com/download/</a:t>
            </a:r>
            <a:r>
              <a:rPr b="0" baseline="0" i="0" lang="en" sz="1400" u="none" cap="none" strike="noStrike">
                <a:solidFill>
                  <a:srgbClr val="404040"/>
                </a:solidFill>
                <a:latin typeface="Calibri"/>
                <a:ea typeface="Calibri"/>
                <a:cs typeface="Calibri"/>
                <a:sym typeface="Calibri"/>
                <a:rtl val="0"/>
              </a:rPr>
              <a:t>)</a:t>
            </a:r>
          </a:p>
          <a:p>
            <a:pPr indent="-317500" lvl="0" marL="457200" marR="0" rtl="0" algn="just">
              <a:lnSpc>
                <a:spcPct val="115000"/>
              </a:lnSpc>
              <a:spcBef>
                <a:spcPts val="0"/>
              </a:spcBef>
              <a:spcAft>
                <a:spcPts val="0"/>
              </a:spcAft>
              <a:buClr>
                <a:srgbClr val="404040"/>
              </a:buClr>
              <a:buSzPct val="100000"/>
              <a:buFont typeface="Calibri"/>
              <a:buAutoNum type="arabicPeriod"/>
            </a:pPr>
            <a:r>
              <a:rPr b="0" baseline="0" i="0" lang="en" sz="1400" u="none" cap="none" strike="noStrike">
                <a:solidFill>
                  <a:srgbClr val="404040"/>
                </a:solidFill>
                <a:latin typeface="Calibri"/>
                <a:ea typeface="Calibri"/>
                <a:cs typeface="Calibri"/>
                <a:sym typeface="Calibri"/>
                <a:rtl val="0"/>
              </a:rPr>
              <a:t>Now put downloaded </a:t>
            </a:r>
            <a:r>
              <a:rPr b="1" baseline="0" i="0" lang="en" sz="1400" u="none" cap="none" strike="noStrike">
                <a:solidFill>
                  <a:srgbClr val="404040"/>
                </a:solidFill>
                <a:latin typeface="Calibri"/>
                <a:ea typeface="Calibri"/>
                <a:cs typeface="Calibri"/>
                <a:sym typeface="Calibri"/>
                <a:rtl val="0"/>
              </a:rPr>
              <a:t>jquery-1.11.0.min.js</a:t>
            </a:r>
            <a:r>
              <a:rPr b="0" baseline="0" i="0" lang="en" sz="1400" u="none" cap="none" strike="noStrike">
                <a:solidFill>
                  <a:srgbClr val="404040"/>
                </a:solidFill>
                <a:latin typeface="Calibri"/>
                <a:ea typeface="Calibri"/>
                <a:cs typeface="Calibri"/>
                <a:sym typeface="Calibri"/>
                <a:rtl val="0"/>
              </a:rPr>
              <a:t> file in a directory of your website, e.g. /jquery.</a:t>
            </a:r>
          </a:p>
          <a:p>
            <a:pPr indent="0" lvl="0" marL="0" marR="0" rtl="0" algn="just">
              <a:lnSpc>
                <a:spcPct val="115000"/>
              </a:lnSpc>
              <a:spcBef>
                <a:spcPts val="0"/>
              </a:spcBef>
              <a:spcAft>
                <a:spcPts val="0"/>
              </a:spcAft>
              <a:buClr>
                <a:schemeClr val="dk1"/>
              </a:buClr>
              <a:buFont typeface="Arial"/>
              <a:buNone/>
            </a:pPr>
            <a:r>
              <a:t/>
            </a:r>
            <a:endParaRPr b="0" baseline="0" i="0" sz="1400" u="none" cap="none" strike="noStrike">
              <a:solidFill>
                <a:srgbClr val="404040"/>
              </a:solidFill>
              <a:latin typeface="Calibri"/>
              <a:ea typeface="Calibri"/>
              <a:cs typeface="Calibri"/>
              <a:sym typeface="Calibri"/>
              <a:rtl val="0"/>
            </a:endParaRPr>
          </a:p>
          <a:p>
            <a:pPr indent="0" lvl="0" marL="0" marR="0" rtl="0" algn="just">
              <a:lnSpc>
                <a:spcPct val="115000"/>
              </a:lnSpc>
              <a:spcBef>
                <a:spcPts val="0"/>
              </a:spcBef>
              <a:spcAft>
                <a:spcPts val="0"/>
              </a:spcAft>
              <a:buClr>
                <a:schemeClr val="dk1"/>
              </a:buClr>
              <a:buSzPct val="25000"/>
              <a:buFont typeface="Calibri"/>
              <a:buNone/>
            </a:pPr>
            <a:r>
              <a:rPr b="0" baseline="0" i="0" lang="en" sz="1400" u="none" cap="none" strike="noStrike">
                <a:solidFill>
                  <a:srgbClr val="404040"/>
                </a:solidFill>
                <a:latin typeface="Calibri"/>
                <a:ea typeface="Calibri"/>
                <a:cs typeface="Calibri"/>
                <a:sym typeface="Calibri"/>
                <a:rtl val="0"/>
              </a:rPr>
              <a:t>The downloaded file name jquery-1.11.0.min.js may vary for your version. Your minified version would be kind of unreadable which would not have any new line or unnecessary words in it.</a:t>
            </a:r>
          </a:p>
          <a:p>
            <a:pPr indent="0" lvl="0" marL="0" marR="0" rtl="0" algn="just">
              <a:lnSpc>
                <a:spcPct val="115000"/>
              </a:lnSpc>
              <a:spcBef>
                <a:spcPts val="0"/>
              </a:spcBef>
              <a:spcAft>
                <a:spcPts val="0"/>
              </a:spcAft>
              <a:buClr>
                <a:schemeClr val="dk1"/>
              </a:buClr>
              <a:buFont typeface="Arial"/>
              <a:buNone/>
            </a:pPr>
            <a:r>
              <a:t/>
            </a:r>
            <a:endParaRPr b="0" baseline="0" i="0" sz="1400" u="none" cap="none" strike="noStrike">
              <a:solidFill>
                <a:srgbClr val="404040"/>
              </a:solidFill>
              <a:latin typeface="Calibri"/>
              <a:ea typeface="Calibri"/>
              <a:cs typeface="Calibri"/>
              <a:sym typeface="Calibri"/>
              <a:rtl val="0"/>
            </a:endParaRPr>
          </a:p>
          <a:p>
            <a:pPr indent="0" lvl="0" marL="0" marR="0" rtl="0" algn="just">
              <a:lnSpc>
                <a:spcPct val="115000"/>
              </a:lnSpc>
              <a:spcBef>
                <a:spcPts val="0"/>
              </a:spcBef>
              <a:spcAft>
                <a:spcPts val="0"/>
              </a:spcAft>
              <a:buClr>
                <a:schemeClr val="dk1"/>
              </a:buClr>
              <a:buSzPct val="25000"/>
              <a:buFont typeface="Calibri"/>
              <a:buNone/>
            </a:pPr>
            <a:r>
              <a:rPr b="0" baseline="0" i="0" lang="en" sz="1400" u="none" cap="none" strike="noStrike">
                <a:solidFill>
                  <a:srgbClr val="404040"/>
                </a:solidFill>
                <a:latin typeface="Calibri"/>
                <a:ea typeface="Calibri"/>
                <a:cs typeface="Calibri"/>
                <a:sym typeface="Calibri"/>
                <a:rtl val="0"/>
              </a:rPr>
              <a:t>You may also use the CDN version.</a:t>
            </a:r>
          </a:p>
          <a:p>
            <a:pPr indent="0" lvl="0" marL="0" marR="0" rtl="0" algn="just">
              <a:lnSpc>
                <a:spcPct val="115000"/>
              </a:lnSpc>
              <a:spcBef>
                <a:spcPts val="0"/>
              </a:spcBef>
              <a:spcAft>
                <a:spcPts val="0"/>
              </a:spcAft>
              <a:buClr>
                <a:schemeClr val="dk1"/>
              </a:buClr>
              <a:buFont typeface="Arial"/>
              <a:buNone/>
            </a:pPr>
            <a:r>
              <a:t/>
            </a:r>
            <a:endParaRPr b="0" baseline="0" i="0" sz="1400" u="none" cap="none" strike="noStrike">
              <a:solidFill>
                <a:srgbClr val="404040"/>
              </a:solidFill>
              <a:latin typeface="Calibri"/>
              <a:ea typeface="Calibri"/>
              <a:cs typeface="Calibri"/>
              <a:sym typeface="Calibri"/>
              <a:rtl val="0"/>
            </a:endParaRPr>
          </a:p>
          <a:p>
            <a:pPr indent="0" lvl="0" marL="0" marR="0" rtl="0" algn="just">
              <a:lnSpc>
                <a:spcPct val="115000"/>
              </a:lnSpc>
              <a:spcBef>
                <a:spcPts val="0"/>
              </a:spcBef>
              <a:spcAft>
                <a:spcPts val="0"/>
              </a:spcAft>
              <a:buClr>
                <a:schemeClr val="dk1"/>
              </a:buClr>
              <a:buSzPct val="25000"/>
              <a:buFont typeface="Calibri"/>
              <a:buNone/>
            </a:pPr>
            <a:r>
              <a:rPr b="0" baseline="0" i="0" lang="en" sz="1400" u="none" cap="none" strike="noStrike">
                <a:solidFill>
                  <a:srgbClr val="404040"/>
                </a:solidFill>
                <a:latin typeface="Calibri"/>
                <a:ea typeface="Calibri"/>
                <a:cs typeface="Calibri"/>
                <a:sym typeface="Calibri"/>
                <a:rtl val="0"/>
              </a:rPr>
              <a:t>The jQuery does not require any special installation and very similar to JavaScript, we do not need any compilation or build phase to use jQuery.</a:t>
            </a: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How to “install” JQuery</a:t>
            </a:r>
          </a:p>
        </p:txBody>
      </p:sp>
      <p:sp>
        <p:nvSpPr>
          <p:cNvPr id="65" name="Shape 65"/>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1400" u="none" cap="none" strike="noStrike">
                <a:solidFill>
                  <a:schemeClr val="dk1"/>
                </a:solidFill>
                <a:latin typeface="Calibri"/>
                <a:ea typeface="Calibri"/>
                <a:cs typeface="Calibri"/>
                <a:sym typeface="Calibri"/>
                <a:rtl val="0"/>
              </a:rPr>
              <a:t>Local Version:</a:t>
            </a:r>
          </a:p>
          <a:p>
            <a:pPr indent="0" lvl="0" marL="0" marR="0" rtl="0" algn="l">
              <a:lnSpc>
                <a:spcPct val="100000"/>
              </a:lnSpc>
              <a:spcBef>
                <a:spcPts val="0"/>
              </a:spcBef>
              <a:spcAft>
                <a:spcPts val="0"/>
              </a:spcAft>
              <a:buClr>
                <a:schemeClr val="dk1"/>
              </a:buClr>
              <a:buFont typeface="Arial"/>
              <a:buNone/>
            </a:pPr>
            <a:r>
              <a:t/>
            </a:r>
            <a:endParaRPr b="0" baseline="0" i="0" sz="1400" u="none" cap="none" strike="noStrike">
              <a:solidFill>
                <a:schemeClr val="dk1"/>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SzPct val="25000"/>
              <a:buFont typeface="Calibri"/>
              <a:buNone/>
            </a:pPr>
            <a:r>
              <a:rPr b="0" baseline="0" i="0" lang="en" sz="1400" u="none" cap="none" strike="noStrike">
                <a:solidFill>
                  <a:srgbClr val="000080"/>
                </a:solidFill>
                <a:latin typeface="Calibri"/>
                <a:ea typeface="Calibri"/>
                <a:cs typeface="Calibri"/>
                <a:sym typeface="Calibri"/>
                <a:rtl val="0"/>
              </a:rPr>
              <a:t>&lt;script </a:t>
            </a:r>
            <a:r>
              <a:rPr b="0" baseline="0" i="0" lang="en" sz="1400" u="none" cap="none" strike="noStrike">
                <a:solidFill>
                  <a:srgbClr val="008080"/>
                </a:solidFill>
                <a:latin typeface="Calibri"/>
                <a:ea typeface="Calibri"/>
                <a:cs typeface="Calibri"/>
                <a:sym typeface="Calibri"/>
                <a:rtl val="0"/>
              </a:rPr>
              <a:t>src</a:t>
            </a:r>
            <a:r>
              <a:rPr b="0" baseline="0" i="0" lang="en" sz="1400" u="none" cap="none" strike="noStrike">
                <a:solidFill>
                  <a:srgbClr val="000080"/>
                </a:solidFill>
                <a:latin typeface="Calibri"/>
                <a:ea typeface="Calibri"/>
                <a:cs typeface="Calibri"/>
                <a:sym typeface="Calibri"/>
                <a:rtl val="0"/>
              </a:rPr>
              <a:t>=</a:t>
            </a:r>
            <a:r>
              <a:rPr b="0" baseline="0" i="0" lang="en" sz="1400" u="none" cap="none" strike="noStrike">
                <a:solidFill>
                  <a:srgbClr val="DD1144"/>
                </a:solidFill>
                <a:latin typeface="Calibri"/>
                <a:ea typeface="Calibri"/>
                <a:cs typeface="Calibri"/>
                <a:sym typeface="Calibri"/>
                <a:rtl val="0"/>
              </a:rPr>
              <a:t>"local_directory/jquery-1.11.0.min.js"</a:t>
            </a:r>
            <a:r>
              <a:rPr b="0" baseline="0" i="0" lang="en" sz="1400" u="none" cap="none" strike="noStrike">
                <a:solidFill>
                  <a:srgbClr val="000080"/>
                </a:solidFill>
                <a:latin typeface="Calibri"/>
                <a:ea typeface="Calibri"/>
                <a:cs typeface="Calibri"/>
                <a:sym typeface="Calibri"/>
                <a:rtl val="0"/>
              </a:rPr>
              <a:t>&gt;&lt;/script&gt;</a:t>
            </a:r>
          </a:p>
          <a:p>
            <a:pPr indent="0" lvl="0" marL="0" marR="0" rtl="0" algn="l">
              <a:lnSpc>
                <a:spcPct val="100000"/>
              </a:lnSpc>
              <a:spcBef>
                <a:spcPts val="0"/>
              </a:spcBef>
              <a:spcAft>
                <a:spcPts val="0"/>
              </a:spcAft>
              <a:buClr>
                <a:schemeClr val="dk1"/>
              </a:buClr>
              <a:buFont typeface="Arial"/>
              <a:buNone/>
            </a:pPr>
            <a:r>
              <a:t/>
            </a:r>
            <a:endParaRPr b="0" baseline="0" i="0" sz="1400" u="none" cap="none" strike="noStrike">
              <a:solidFill>
                <a:srgbClr val="000080"/>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SzPct val="25000"/>
              <a:buFont typeface="Calibri"/>
              <a:buNone/>
            </a:pPr>
            <a:r>
              <a:rPr b="0" baseline="0" i="0" lang="en" sz="1400" u="none" cap="none" strike="noStrike">
                <a:solidFill>
                  <a:schemeClr val="dk1"/>
                </a:solidFill>
                <a:latin typeface="Calibri"/>
                <a:ea typeface="Calibri"/>
                <a:cs typeface="Calibri"/>
                <a:sym typeface="Calibri"/>
                <a:rtl val="0"/>
              </a:rPr>
              <a:t>CDN:</a:t>
            </a:r>
          </a:p>
          <a:p>
            <a:pPr indent="0" lvl="0" marL="0" marR="0" rtl="0" algn="l">
              <a:lnSpc>
                <a:spcPct val="100000"/>
              </a:lnSpc>
              <a:spcBef>
                <a:spcPts val="0"/>
              </a:spcBef>
              <a:spcAft>
                <a:spcPts val="0"/>
              </a:spcAft>
              <a:buClr>
                <a:schemeClr val="dk1"/>
              </a:buClr>
              <a:buFont typeface="Arial"/>
              <a:buNone/>
            </a:pPr>
            <a:r>
              <a:t/>
            </a:r>
            <a:endParaRPr b="0" baseline="0" i="0" sz="1400" u="none" cap="none" strike="noStrike">
              <a:solidFill>
                <a:schemeClr val="dk1"/>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SzPct val="25000"/>
              <a:buFont typeface="Calibri"/>
              <a:buNone/>
            </a:pPr>
            <a:r>
              <a:rPr b="0" baseline="0" i="0" lang="en" sz="1400" u="none" cap="none" strike="noStrike">
                <a:solidFill>
                  <a:srgbClr val="000080"/>
                </a:solidFill>
                <a:latin typeface="Calibri"/>
                <a:ea typeface="Calibri"/>
                <a:cs typeface="Calibri"/>
                <a:sym typeface="Calibri"/>
                <a:rtl val="0"/>
              </a:rPr>
              <a:t>&lt;script </a:t>
            </a:r>
            <a:r>
              <a:rPr b="0" baseline="0" i="0" lang="en" sz="1400" u="none" cap="none" strike="noStrike">
                <a:solidFill>
                  <a:srgbClr val="008080"/>
                </a:solidFill>
                <a:latin typeface="Calibri"/>
                <a:ea typeface="Calibri"/>
                <a:cs typeface="Calibri"/>
                <a:sym typeface="Calibri"/>
                <a:rtl val="0"/>
              </a:rPr>
              <a:t>src</a:t>
            </a:r>
            <a:r>
              <a:rPr b="0" baseline="0" i="0" lang="en" sz="1400" u="none" cap="none" strike="noStrike">
                <a:solidFill>
                  <a:srgbClr val="000080"/>
                </a:solidFill>
                <a:latin typeface="Calibri"/>
                <a:ea typeface="Calibri"/>
                <a:cs typeface="Calibri"/>
                <a:sym typeface="Calibri"/>
                <a:rtl val="0"/>
              </a:rPr>
              <a:t>=</a:t>
            </a:r>
            <a:r>
              <a:rPr b="0" baseline="0" i="0" lang="en" sz="1400" u="none" cap="none" strike="noStrike">
                <a:solidFill>
                  <a:srgbClr val="DD1144"/>
                </a:solidFill>
                <a:latin typeface="Calibri"/>
                <a:ea typeface="Calibri"/>
                <a:cs typeface="Calibri"/>
                <a:sym typeface="Calibri"/>
                <a:rtl val="0"/>
              </a:rPr>
              <a:t>"//code.jquery.com/jquery-1.11.0.min.js"</a:t>
            </a:r>
            <a:r>
              <a:rPr b="0" baseline="0" i="0" lang="en" sz="1400" u="none" cap="none" strike="noStrike">
                <a:solidFill>
                  <a:srgbClr val="000080"/>
                </a:solidFill>
                <a:latin typeface="Calibri"/>
                <a:ea typeface="Calibri"/>
                <a:cs typeface="Calibri"/>
                <a:sym typeface="Calibri"/>
                <a:rtl val="0"/>
              </a:rPr>
              <a:t>&gt;&lt;/script&gt;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$(document).ready()</a:t>
            </a:r>
          </a:p>
        </p:txBody>
      </p:sp>
      <p:sp>
        <p:nvSpPr>
          <p:cNvPr id="71" name="Shape 71"/>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1400" u="none" cap="none" strike="noStrike">
                <a:solidFill>
                  <a:srgbClr val="000000"/>
                </a:solidFill>
                <a:latin typeface="Calibri"/>
                <a:ea typeface="Calibri"/>
                <a:cs typeface="Calibri"/>
                <a:sym typeface="Calibri"/>
                <a:rtl val="0"/>
              </a:rPr>
              <a:t>$(document).ready(function() {</a:t>
            </a:r>
            <a:br>
              <a:rPr b="0" baseline="0" i="0" lang="en" sz="1400" u="none" cap="none" strike="noStrike">
                <a:solidFill>
                  <a:srgbClr val="000000"/>
                </a:solidFill>
                <a:latin typeface="Calibri"/>
                <a:ea typeface="Calibri"/>
                <a:cs typeface="Calibri"/>
                <a:sym typeface="Calibri"/>
                <a:rtl val="0"/>
              </a:rPr>
            </a:br>
            <a:r>
              <a:rPr b="0" baseline="0" i="0" lang="en" sz="1400" u="none" cap="none" strike="noStrike">
                <a:solidFill>
                  <a:srgbClr val="000000"/>
                </a:solidFill>
                <a:latin typeface="Calibri"/>
                <a:ea typeface="Calibri"/>
                <a:cs typeface="Calibri"/>
                <a:sym typeface="Calibri"/>
                <a:rtl val="0"/>
              </a:rPr>
              <a:t>   // do stuff when DOM is ready</a:t>
            </a:r>
            <a:br>
              <a:rPr b="0" baseline="0" i="0" lang="en" sz="1400" u="none" cap="none" strike="noStrike">
                <a:solidFill>
                  <a:srgbClr val="000000"/>
                </a:solidFill>
                <a:latin typeface="Calibri"/>
                <a:ea typeface="Calibri"/>
                <a:cs typeface="Calibri"/>
                <a:sym typeface="Calibri"/>
                <a:rtl val="0"/>
              </a:rPr>
            </a:br>
            <a:r>
              <a:rPr b="0" baseline="0" i="0" lang="en" sz="1400" u="none" cap="none" strike="noStrike">
                <a:solidFill>
                  <a:srgbClr val="000000"/>
                </a:solidFill>
                <a:latin typeface="Calibri"/>
                <a:ea typeface="Calibri"/>
                <a:cs typeface="Calibri"/>
                <a:sym typeface="Calibri"/>
                <a:rtl val="0"/>
              </a:rPr>
              <a:t>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a:t>
            </a:r>
          </a:p>
        </p:txBody>
      </p:sp>
      <p:sp>
        <p:nvSpPr>
          <p:cNvPr id="77" name="Shape 77"/>
          <p:cNvSpPr txBox="1"/>
          <p:nvPr>
            <p:ph idx="1" type="body"/>
          </p:nvPr>
        </p:nvSpPr>
        <p:spPr>
          <a:xfrm>
            <a:off x="457200" y="1200150"/>
            <a:ext cx="8229600" cy="2889300"/>
          </a:xfrm>
          <a:prstGeom prst="rect">
            <a:avLst/>
          </a:prstGeom>
          <a:noFill/>
          <a:ln>
            <a:noFill/>
          </a:ln>
        </p:spPr>
        <p:txBody>
          <a:bodyPr anchorCtr="0" anchor="t" bIns="91425" lIns="91425" rIns="91425" tIns="91425">
            <a:noAutofit/>
          </a:bodyPr>
          <a:lstStyle/>
          <a:p>
            <a:pPr indent="0" lvl="0" marL="0" marR="0" rtl="0" algn="just">
              <a:lnSpc>
                <a:spcPct val="115000"/>
              </a:lnSpc>
              <a:spcBef>
                <a:spcPts val="0"/>
              </a:spcBef>
              <a:spcAft>
                <a:spcPts val="0"/>
              </a:spcAft>
              <a:buClr>
                <a:schemeClr val="dk1"/>
              </a:buClr>
              <a:buSzPct val="25000"/>
              <a:buFont typeface="Calibri"/>
              <a:buNone/>
            </a:pPr>
            <a:r>
              <a:rPr b="0" baseline="0" i="0" lang="en" sz="1400" u="none" cap="none" strike="noStrike">
                <a:solidFill>
                  <a:srgbClr val="000000"/>
                </a:solidFill>
                <a:latin typeface="Calibri"/>
                <a:ea typeface="Calibri"/>
                <a:cs typeface="Calibri"/>
                <a:sym typeface="Calibri"/>
                <a:rtl val="0"/>
              </a:rPr>
              <a:t>All type of selectors available in jQuery, always start with the dollar sign and parentheses: </a:t>
            </a:r>
            <a:r>
              <a:rPr b="1" baseline="0" i="0" lang="en" sz="1400" u="none" cap="none" strike="noStrike">
                <a:solidFill>
                  <a:srgbClr val="000000"/>
                </a:solidFill>
                <a:latin typeface="Calibri"/>
                <a:ea typeface="Calibri"/>
                <a:cs typeface="Calibri"/>
                <a:sym typeface="Calibri"/>
                <a:rtl val="0"/>
              </a:rPr>
              <a:t>$()</a:t>
            </a:r>
            <a:r>
              <a:rPr b="0" baseline="0" i="0" lang="en" sz="1400" u="none" cap="none" strike="noStrike">
                <a:solidFill>
                  <a:srgbClr val="000000"/>
                </a:solidFill>
                <a:latin typeface="Calibri"/>
                <a:ea typeface="Calibri"/>
                <a:cs typeface="Calibri"/>
                <a:sym typeface="Calibri"/>
                <a:rtl val="0"/>
              </a:rPr>
              <a:t>.</a:t>
            </a:r>
          </a:p>
          <a:p>
            <a:pPr indent="0" lvl="0" marL="0" marR="0" rtl="0" algn="just">
              <a:lnSpc>
                <a:spcPct val="115000"/>
              </a:lnSpc>
              <a:spcBef>
                <a:spcPts val="0"/>
              </a:spcBef>
              <a:spcAft>
                <a:spcPts val="0"/>
              </a:spcAft>
              <a:buClr>
                <a:schemeClr val="dk1"/>
              </a:buClr>
              <a:buSzPct val="25000"/>
              <a:buFont typeface="Calibri"/>
              <a:buNone/>
            </a:pPr>
            <a:r>
              <a:rPr b="0" baseline="0" i="0" lang="en" sz="1400" u="none" cap="none" strike="noStrike">
                <a:solidFill>
                  <a:srgbClr val="000000"/>
                </a:solidFill>
                <a:latin typeface="Calibri"/>
                <a:ea typeface="Calibri"/>
                <a:cs typeface="Calibri"/>
                <a:sym typeface="Calibri"/>
                <a:rtl val="0"/>
              </a:rPr>
              <a:t>The factory function </a:t>
            </a:r>
            <a:r>
              <a:rPr b="1" baseline="0" i="0" lang="en" sz="1400" u="none" cap="none" strike="noStrike">
                <a:solidFill>
                  <a:srgbClr val="000000"/>
                </a:solidFill>
                <a:latin typeface="Calibri"/>
                <a:ea typeface="Calibri"/>
                <a:cs typeface="Calibri"/>
                <a:sym typeface="Calibri"/>
                <a:rtl val="0"/>
              </a:rPr>
              <a:t>$()</a:t>
            </a:r>
            <a:r>
              <a:rPr b="0" baseline="0" i="0" lang="en" sz="1400" u="none" cap="none" strike="noStrike">
                <a:solidFill>
                  <a:srgbClr val="000000"/>
                </a:solidFill>
                <a:latin typeface="Calibri"/>
                <a:ea typeface="Calibri"/>
                <a:cs typeface="Calibri"/>
                <a:sym typeface="Calibri"/>
                <a:rtl val="0"/>
              </a:rPr>
              <a:t> makes use of following three building blocks while selecting elements in a given document:</a:t>
            </a:r>
          </a:p>
          <a:p>
            <a:pPr indent="0" lvl="0" marL="0" marR="0" rtl="0" algn="just">
              <a:lnSpc>
                <a:spcPct val="115000"/>
              </a:lnSpc>
              <a:spcBef>
                <a:spcPts val="0"/>
              </a:spcBef>
              <a:spcAft>
                <a:spcPts val="0"/>
              </a:spcAft>
              <a:buClr>
                <a:schemeClr val="dk1"/>
              </a:buClr>
              <a:buFont typeface="Arial"/>
              <a:buNone/>
            </a:pPr>
            <a:r>
              <a:t/>
            </a:r>
            <a:endParaRPr b="0" baseline="0" i="0" sz="1400" u="none" cap="none" strike="noStrike">
              <a:solidFill>
                <a:srgbClr val="000000"/>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graphicFrame>
        <p:nvGraphicFramePr>
          <p:cNvPr id="78" name="Shape 78"/>
          <p:cNvGraphicFramePr/>
          <p:nvPr/>
        </p:nvGraphicFramePr>
        <p:xfrm>
          <a:off x="1579675" y="1988750"/>
          <a:ext cx="3000000" cy="3000000"/>
        </p:xfrm>
        <a:graphic>
          <a:graphicData uri="http://schemas.openxmlformats.org/drawingml/2006/table">
            <a:tbl>
              <a:tblPr>
                <a:noFill/>
                <a:tableStyleId>{150937A3-717C-4155-A078-5828629037AA}</a:tableStyleId>
              </a:tblPr>
              <a:tblGrid>
                <a:gridCol w="1454150"/>
                <a:gridCol w="4073525"/>
              </a:tblGrid>
              <a:tr h="12700">
                <a:tc>
                  <a:txBody>
                    <a:bodyPr>
                      <a:noAutofit/>
                    </a:bodyPr>
                    <a:lstStyle/>
                    <a:p>
                      <a:pPr indent="0" lvl="0" marL="0" marR="0" rtl="0" algn="l">
                        <a:lnSpc>
                          <a:spcPct val="115000"/>
                        </a:lnSpc>
                        <a:spcBef>
                          <a:spcPts val="0"/>
                        </a:spcBef>
                        <a:spcAft>
                          <a:spcPts val="0"/>
                        </a:spcAft>
                        <a:buClr>
                          <a:srgbClr val="000000"/>
                        </a:buClr>
                        <a:buSzPct val="25000"/>
                        <a:buFont typeface="Verdana"/>
                        <a:buNone/>
                      </a:pPr>
                      <a:r>
                        <a:rPr baseline="0" lang="en" sz="800" u="none" cap="none" strike="noStrike">
                          <a:latin typeface="Verdana"/>
                          <a:ea typeface="Verdana"/>
                          <a:cs typeface="Verdana"/>
                          <a:sym typeface="Verdana"/>
                          <a:rtl val="0"/>
                        </a:rPr>
                        <a:t>jQuery</a:t>
                      </a:r>
                    </a:p>
                  </a:txBody>
                  <a:tcPr marT="63500" marB="63500" marR="63500" marL="63500">
                    <a:solidFill>
                      <a:srgbClr val="CDCDCD"/>
                    </a:solidFill>
                  </a:tcPr>
                </a:tc>
                <a:tc>
                  <a:txBody>
                    <a:bodyPr>
                      <a:noAutofit/>
                    </a:bodyPr>
                    <a:lstStyle/>
                    <a:p>
                      <a:pPr indent="0" lvl="0" marL="0" marR="0" rtl="0" algn="l">
                        <a:lnSpc>
                          <a:spcPct val="115000"/>
                        </a:lnSpc>
                        <a:spcBef>
                          <a:spcPts val="0"/>
                        </a:spcBef>
                        <a:spcAft>
                          <a:spcPts val="0"/>
                        </a:spcAft>
                        <a:buClr>
                          <a:srgbClr val="000000"/>
                        </a:buClr>
                        <a:buSzPct val="25000"/>
                        <a:buFont typeface="Verdana"/>
                        <a:buNone/>
                      </a:pPr>
                      <a:r>
                        <a:rPr baseline="0" lang="en" sz="800" u="none" cap="none" strike="noStrike">
                          <a:latin typeface="Verdana"/>
                          <a:ea typeface="Verdana"/>
                          <a:cs typeface="Verdana"/>
                          <a:sym typeface="Verdana"/>
                          <a:rtl val="0"/>
                        </a:rPr>
                        <a:t>Description</a:t>
                      </a:r>
                    </a:p>
                  </a:txBody>
                  <a:tcPr marT="63500" marB="63500" marR="63500" marL="63500">
                    <a:solidFill>
                      <a:srgbClr val="CDCDCD"/>
                    </a:solidFill>
                  </a:tcPr>
                </a:tc>
              </a:tr>
              <a:tr h="12700">
                <a:tc>
                  <a:txBody>
                    <a:bodyPr>
                      <a:noAutofit/>
                    </a:bodyPr>
                    <a:lstStyle/>
                    <a:p>
                      <a:pPr indent="0" lvl="0" marL="0" marR="0" rtl="0" algn="l">
                        <a:lnSpc>
                          <a:spcPct val="115000"/>
                        </a:lnSpc>
                        <a:spcBef>
                          <a:spcPts val="0"/>
                        </a:spcBef>
                        <a:spcAft>
                          <a:spcPts val="0"/>
                        </a:spcAft>
                        <a:buClr>
                          <a:srgbClr val="000000"/>
                        </a:buClr>
                        <a:buSzPct val="25000"/>
                        <a:buFont typeface="Verdana"/>
                        <a:buNone/>
                      </a:pPr>
                      <a:r>
                        <a:rPr b="1" baseline="0" lang="en" sz="800" u="none" cap="none" strike="noStrike">
                          <a:latin typeface="Verdana"/>
                          <a:ea typeface="Verdana"/>
                          <a:cs typeface="Verdana"/>
                          <a:sym typeface="Verdana"/>
                          <a:rtl val="0"/>
                        </a:rPr>
                        <a:t>Tag Name:</a:t>
                      </a:r>
                    </a:p>
                  </a:txBody>
                  <a:tcPr marT="63500" marB="63500" marR="63500" marL="63500"/>
                </a:tc>
                <a:tc>
                  <a:txBody>
                    <a:bodyPr>
                      <a:noAutofit/>
                    </a:bodyPr>
                    <a:lstStyle/>
                    <a:p>
                      <a:pPr indent="0" lvl="0" marL="0" marR="0" rtl="0" algn="l">
                        <a:lnSpc>
                          <a:spcPct val="115000"/>
                        </a:lnSpc>
                        <a:spcBef>
                          <a:spcPts val="0"/>
                        </a:spcBef>
                        <a:spcAft>
                          <a:spcPts val="0"/>
                        </a:spcAft>
                        <a:buClr>
                          <a:srgbClr val="000000"/>
                        </a:buClr>
                        <a:buSzPct val="25000"/>
                        <a:buFont typeface="Verdana"/>
                        <a:buNone/>
                      </a:pPr>
                      <a:r>
                        <a:rPr baseline="0" lang="en" sz="800" u="none" cap="none" strike="noStrike">
                          <a:latin typeface="Verdana"/>
                          <a:ea typeface="Verdana"/>
                          <a:cs typeface="Verdana"/>
                          <a:sym typeface="Verdana"/>
                          <a:rtl val="0"/>
                        </a:rPr>
                        <a:t>Represents a tag name available in the DOM. For example </a:t>
                      </a:r>
                      <a:r>
                        <a:rPr b="1" baseline="0" lang="en" sz="800" u="none" cap="none" strike="noStrike">
                          <a:latin typeface="Verdana"/>
                          <a:ea typeface="Verdana"/>
                          <a:cs typeface="Verdana"/>
                          <a:sym typeface="Verdana"/>
                          <a:rtl val="0"/>
                        </a:rPr>
                        <a:t>$('p')</a:t>
                      </a:r>
                      <a:r>
                        <a:rPr baseline="0" lang="en" sz="800" u="none" cap="none" strike="noStrike">
                          <a:latin typeface="Verdana"/>
                          <a:ea typeface="Verdana"/>
                          <a:cs typeface="Verdana"/>
                          <a:sym typeface="Verdana"/>
                          <a:rtl val="0"/>
                        </a:rPr>
                        <a:t>selects all paragraphs in the document.</a:t>
                      </a:r>
                    </a:p>
                  </a:txBody>
                  <a:tcPr marT="63500" marB="63500" marR="63500" marL="63500"/>
                </a:tc>
              </a:tr>
              <a:tr h="12700">
                <a:tc>
                  <a:txBody>
                    <a:bodyPr>
                      <a:noAutofit/>
                    </a:bodyPr>
                    <a:lstStyle/>
                    <a:p>
                      <a:pPr indent="0" lvl="0" marL="0" marR="0" rtl="0" algn="l">
                        <a:lnSpc>
                          <a:spcPct val="115000"/>
                        </a:lnSpc>
                        <a:spcBef>
                          <a:spcPts val="0"/>
                        </a:spcBef>
                        <a:spcAft>
                          <a:spcPts val="0"/>
                        </a:spcAft>
                        <a:buClr>
                          <a:srgbClr val="000000"/>
                        </a:buClr>
                        <a:buSzPct val="25000"/>
                        <a:buFont typeface="Verdana"/>
                        <a:buNone/>
                      </a:pPr>
                      <a:r>
                        <a:rPr b="1" baseline="0" lang="en" sz="800" u="none" cap="none" strike="noStrike">
                          <a:latin typeface="Verdana"/>
                          <a:ea typeface="Verdana"/>
                          <a:cs typeface="Verdana"/>
                          <a:sym typeface="Verdana"/>
                          <a:rtl val="0"/>
                        </a:rPr>
                        <a:t>Tag ID:</a:t>
                      </a:r>
                    </a:p>
                  </a:txBody>
                  <a:tcPr marT="63500" marB="63500" marR="63500" marL="63500"/>
                </a:tc>
                <a:tc>
                  <a:txBody>
                    <a:bodyPr>
                      <a:noAutofit/>
                    </a:bodyPr>
                    <a:lstStyle/>
                    <a:p>
                      <a:pPr indent="0" lvl="0" marL="0" marR="0" rtl="0" algn="l">
                        <a:lnSpc>
                          <a:spcPct val="115000"/>
                        </a:lnSpc>
                        <a:spcBef>
                          <a:spcPts val="0"/>
                        </a:spcBef>
                        <a:spcAft>
                          <a:spcPts val="0"/>
                        </a:spcAft>
                        <a:buClr>
                          <a:srgbClr val="000000"/>
                        </a:buClr>
                        <a:buSzPct val="25000"/>
                        <a:buFont typeface="Verdana"/>
                        <a:buNone/>
                      </a:pPr>
                      <a:r>
                        <a:rPr baseline="0" lang="en" sz="800" u="none" cap="none" strike="noStrike">
                          <a:latin typeface="Verdana"/>
                          <a:ea typeface="Verdana"/>
                          <a:cs typeface="Verdana"/>
                          <a:sym typeface="Verdana"/>
                          <a:rtl val="0"/>
                        </a:rPr>
                        <a:t>Represents a tag available with the given ID in the DOM. For example</a:t>
                      </a:r>
                      <a:r>
                        <a:rPr b="1" baseline="0" lang="en" sz="800" u="none" cap="none" strike="noStrike">
                          <a:latin typeface="Verdana"/>
                          <a:ea typeface="Verdana"/>
                          <a:cs typeface="Verdana"/>
                          <a:sym typeface="Verdana"/>
                          <a:rtl val="0"/>
                        </a:rPr>
                        <a:t>$('#some-id')</a:t>
                      </a:r>
                      <a:r>
                        <a:rPr baseline="0" lang="en" sz="800" u="none" cap="none" strike="noStrike">
                          <a:latin typeface="Verdana"/>
                          <a:ea typeface="Verdana"/>
                          <a:cs typeface="Verdana"/>
                          <a:sym typeface="Verdana"/>
                          <a:rtl val="0"/>
                        </a:rPr>
                        <a:t> selects the single element in the document that has an ID of some-id.</a:t>
                      </a:r>
                    </a:p>
                  </a:txBody>
                  <a:tcPr marT="63500" marB="63500" marR="63500" marL="63500"/>
                </a:tc>
              </a:tr>
              <a:tr h="12700">
                <a:tc>
                  <a:txBody>
                    <a:bodyPr>
                      <a:noAutofit/>
                    </a:bodyPr>
                    <a:lstStyle/>
                    <a:p>
                      <a:pPr indent="0" lvl="0" marL="0" marR="0" rtl="0" algn="l">
                        <a:lnSpc>
                          <a:spcPct val="115000"/>
                        </a:lnSpc>
                        <a:spcBef>
                          <a:spcPts val="0"/>
                        </a:spcBef>
                        <a:spcAft>
                          <a:spcPts val="0"/>
                        </a:spcAft>
                        <a:buClr>
                          <a:srgbClr val="000000"/>
                        </a:buClr>
                        <a:buSzPct val="25000"/>
                        <a:buFont typeface="Verdana"/>
                        <a:buNone/>
                      </a:pPr>
                      <a:r>
                        <a:rPr b="1" baseline="0" lang="en" sz="800" u="none" cap="none" strike="noStrike">
                          <a:latin typeface="Verdana"/>
                          <a:ea typeface="Verdana"/>
                          <a:cs typeface="Verdana"/>
                          <a:sym typeface="Verdana"/>
                          <a:rtl val="0"/>
                        </a:rPr>
                        <a:t>Tag Class:</a:t>
                      </a:r>
                    </a:p>
                  </a:txBody>
                  <a:tcPr marT="63500" marB="63500" marR="63500" marL="63500"/>
                </a:tc>
                <a:tc>
                  <a:txBody>
                    <a:bodyPr>
                      <a:noAutofit/>
                    </a:bodyPr>
                    <a:lstStyle/>
                    <a:p>
                      <a:pPr indent="0" lvl="0" marL="0" marR="0" rtl="0" algn="l">
                        <a:lnSpc>
                          <a:spcPct val="115000"/>
                        </a:lnSpc>
                        <a:spcBef>
                          <a:spcPts val="0"/>
                        </a:spcBef>
                        <a:spcAft>
                          <a:spcPts val="0"/>
                        </a:spcAft>
                        <a:buClr>
                          <a:srgbClr val="000000"/>
                        </a:buClr>
                        <a:buSzPct val="25000"/>
                        <a:buFont typeface="Verdana"/>
                        <a:buNone/>
                      </a:pPr>
                      <a:r>
                        <a:rPr baseline="0" lang="en" sz="800" u="none" cap="none" strike="noStrike">
                          <a:latin typeface="Verdana"/>
                          <a:ea typeface="Verdana"/>
                          <a:cs typeface="Verdana"/>
                          <a:sym typeface="Verdana"/>
                          <a:rtl val="0"/>
                        </a:rPr>
                        <a:t>Represents a tag available with the given class in the DOM. For example </a:t>
                      </a:r>
                      <a:r>
                        <a:rPr b="1" baseline="0" lang="en" sz="800" u="none" cap="none" strike="noStrike">
                          <a:latin typeface="Verdana"/>
                          <a:ea typeface="Verdana"/>
                          <a:cs typeface="Verdana"/>
                          <a:sym typeface="Verdana"/>
                          <a:rtl val="0"/>
                        </a:rPr>
                        <a:t>$('.some-class')</a:t>
                      </a:r>
                      <a:r>
                        <a:rPr baseline="0" lang="en" sz="800" u="none" cap="none" strike="noStrike">
                          <a:latin typeface="Verdana"/>
                          <a:ea typeface="Verdana"/>
                          <a:cs typeface="Verdana"/>
                          <a:sym typeface="Verdana"/>
                          <a:rtl val="0"/>
                        </a:rPr>
                        <a:t> selects all elements in the document that have a class of some-class.</a:t>
                      </a:r>
                    </a:p>
                  </a:txBody>
                  <a:tcPr marT="63500" marB="63500" marR="63500" marL="63500"/>
                </a:tc>
              </a:tr>
            </a:tbl>
          </a:graphicData>
        </a:graphic>
      </p:graphicFrame>
      <p:sp>
        <p:nvSpPr>
          <p:cNvPr id="79" name="Shape 79"/>
          <p:cNvSpPr txBox="1"/>
          <p:nvPr/>
        </p:nvSpPr>
        <p:spPr>
          <a:xfrm>
            <a:off x="530875" y="3976450"/>
            <a:ext cx="7944899" cy="1012198"/>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 sz="1400" u="none" cap="none" strike="noStrike">
                <a:solidFill>
                  <a:srgbClr val="000000"/>
                </a:solidFill>
                <a:latin typeface="Calibri"/>
                <a:ea typeface="Calibri"/>
                <a:cs typeface="Calibri"/>
                <a:sym typeface="Calibri"/>
                <a:rtl val="0"/>
              </a:rPr>
              <a:t>All the above items can be used either on their own or in combination with other selectors. All the jQuery selectors are based on the same principle except some tweaking.</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sz="3600">
                <a:solidFill>
                  <a:srgbClr val="A61C00"/>
                </a:solidFill>
              </a:rPr>
              <a:t>JQuery and Selectors</a:t>
            </a:r>
          </a:p>
        </p:txBody>
      </p:sp>
      <p:sp>
        <p:nvSpPr>
          <p:cNvPr id="85" name="Shape 85"/>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6103"/>
              </a:lnSpc>
              <a:spcBef>
                <a:spcPts val="0"/>
              </a:spcBef>
              <a:spcAft>
                <a:spcPts val="800"/>
              </a:spcAft>
              <a:buNone/>
            </a:pPr>
            <a:r>
              <a:rPr lang="en" sz="1100">
                <a:solidFill>
                  <a:schemeClr val="dk1"/>
                </a:solidFill>
                <a:latin typeface="Verdana"/>
                <a:ea typeface="Verdana"/>
                <a:cs typeface="Verdana"/>
                <a:sym typeface="Verdana"/>
              </a:rPr>
              <a:t>The jQuery syntax is tailor made for selecting HTML elements and performing some action on the element(s).</a:t>
            </a:r>
          </a:p>
          <a:p>
            <a:pPr rtl="0">
              <a:lnSpc>
                <a:spcPct val="146103"/>
              </a:lnSpc>
              <a:spcBef>
                <a:spcPts val="0"/>
              </a:spcBef>
              <a:spcAft>
                <a:spcPts val="800"/>
              </a:spcAft>
              <a:buNone/>
            </a:pPr>
            <a:r>
              <a:rPr lang="en" sz="1100">
                <a:solidFill>
                  <a:schemeClr val="dk1"/>
                </a:solidFill>
                <a:latin typeface="Verdana"/>
                <a:ea typeface="Verdana"/>
                <a:cs typeface="Verdana"/>
                <a:sym typeface="Verdana"/>
              </a:rPr>
              <a:t>Basic syntax is: $(</a:t>
            </a:r>
            <a:r>
              <a:rPr i="1" lang="en" sz="1100">
                <a:solidFill>
                  <a:schemeClr val="dk1"/>
                </a:solidFill>
                <a:latin typeface="Verdana"/>
                <a:ea typeface="Verdana"/>
                <a:cs typeface="Verdana"/>
                <a:sym typeface="Verdana"/>
              </a:rPr>
              <a:t>selector</a:t>
            </a:r>
            <a:r>
              <a:rPr lang="en" sz="1100">
                <a:solidFill>
                  <a:schemeClr val="dk1"/>
                </a:solidFill>
                <a:latin typeface="Verdana"/>
                <a:ea typeface="Verdana"/>
                <a:cs typeface="Verdana"/>
                <a:sym typeface="Verdana"/>
              </a:rPr>
              <a:t>).</a:t>
            </a:r>
            <a:r>
              <a:rPr i="1" lang="en" sz="1100">
                <a:solidFill>
                  <a:schemeClr val="dk1"/>
                </a:solidFill>
                <a:latin typeface="Verdana"/>
                <a:ea typeface="Verdana"/>
                <a:cs typeface="Verdana"/>
                <a:sym typeface="Verdana"/>
              </a:rPr>
              <a:t>action</a:t>
            </a:r>
            <a:r>
              <a:rPr lang="en" sz="1100">
                <a:solidFill>
                  <a:schemeClr val="dk1"/>
                </a:solidFill>
                <a:latin typeface="Verdana"/>
                <a:ea typeface="Verdana"/>
                <a:cs typeface="Verdana"/>
                <a:sym typeface="Verdana"/>
              </a:rPr>
              <a:t>()</a:t>
            </a:r>
          </a:p>
          <a:p>
            <a:pPr indent="-298450" lvl="0" marL="457200" rtl="0">
              <a:lnSpc>
                <a:spcPct val="146103"/>
              </a:lnSpc>
              <a:spcBef>
                <a:spcPts val="0"/>
              </a:spcBef>
              <a:spcAft>
                <a:spcPts val="800"/>
              </a:spcAft>
              <a:buClr>
                <a:schemeClr val="dk1"/>
              </a:buClr>
              <a:buSzPct val="100000"/>
              <a:buFont typeface="Arial"/>
              <a:buChar char="●"/>
            </a:pPr>
            <a:r>
              <a:rPr lang="en" sz="1100">
                <a:solidFill>
                  <a:schemeClr val="dk1"/>
                </a:solidFill>
                <a:latin typeface="Verdana"/>
                <a:ea typeface="Verdana"/>
                <a:cs typeface="Verdana"/>
                <a:sym typeface="Verdana"/>
              </a:rPr>
              <a:t>A $ sign to define/access jQuery</a:t>
            </a:r>
          </a:p>
          <a:p>
            <a:pPr indent="-298450" lvl="0" marL="457200" rtl="0">
              <a:lnSpc>
                <a:spcPct val="146103"/>
              </a:lnSpc>
              <a:spcBef>
                <a:spcPts val="0"/>
              </a:spcBef>
              <a:spcAft>
                <a:spcPts val="800"/>
              </a:spcAft>
              <a:buClr>
                <a:schemeClr val="dk1"/>
              </a:buClr>
              <a:buSzPct val="100000"/>
              <a:buFont typeface="Arial"/>
              <a:buChar char="●"/>
            </a:pPr>
            <a:r>
              <a:rPr lang="en" sz="1100">
                <a:solidFill>
                  <a:schemeClr val="dk1"/>
                </a:solidFill>
                <a:latin typeface="Verdana"/>
                <a:ea typeface="Verdana"/>
                <a:cs typeface="Verdana"/>
                <a:sym typeface="Verdana"/>
              </a:rPr>
              <a:t>A (</a:t>
            </a:r>
            <a:r>
              <a:rPr i="1" lang="en" sz="1100">
                <a:solidFill>
                  <a:schemeClr val="dk1"/>
                </a:solidFill>
                <a:latin typeface="Verdana"/>
                <a:ea typeface="Verdana"/>
                <a:cs typeface="Verdana"/>
                <a:sym typeface="Verdana"/>
              </a:rPr>
              <a:t>selector</a:t>
            </a:r>
            <a:r>
              <a:rPr lang="en" sz="1100">
                <a:solidFill>
                  <a:schemeClr val="dk1"/>
                </a:solidFill>
                <a:latin typeface="Verdana"/>
                <a:ea typeface="Verdana"/>
                <a:cs typeface="Verdana"/>
                <a:sym typeface="Verdana"/>
              </a:rPr>
              <a:t>) to "query (or find)" HTML elements</a:t>
            </a:r>
          </a:p>
          <a:p>
            <a:pPr indent="-298450" lvl="0" marL="457200" rtl="0">
              <a:lnSpc>
                <a:spcPct val="146103"/>
              </a:lnSpc>
              <a:spcBef>
                <a:spcPts val="0"/>
              </a:spcBef>
              <a:spcAft>
                <a:spcPts val="800"/>
              </a:spcAft>
              <a:buClr>
                <a:schemeClr val="dk1"/>
              </a:buClr>
              <a:buSzPct val="100000"/>
              <a:buFont typeface="Arial"/>
              <a:buChar char="●"/>
            </a:pPr>
            <a:r>
              <a:rPr lang="en" sz="1100">
                <a:solidFill>
                  <a:schemeClr val="dk1"/>
                </a:solidFill>
                <a:latin typeface="Verdana"/>
                <a:ea typeface="Verdana"/>
                <a:cs typeface="Verdana"/>
                <a:sym typeface="Verdana"/>
              </a:rPr>
              <a:t>A jQuery </a:t>
            </a:r>
            <a:r>
              <a:rPr i="1" lang="en" sz="1100">
                <a:solidFill>
                  <a:schemeClr val="dk1"/>
                </a:solidFill>
                <a:latin typeface="Verdana"/>
                <a:ea typeface="Verdana"/>
                <a:cs typeface="Verdana"/>
                <a:sym typeface="Verdana"/>
              </a:rPr>
              <a:t>action</a:t>
            </a:r>
            <a:r>
              <a:rPr lang="en" sz="1100">
                <a:solidFill>
                  <a:schemeClr val="dk1"/>
                </a:solidFill>
                <a:latin typeface="Verdana"/>
                <a:ea typeface="Verdana"/>
                <a:cs typeface="Verdana"/>
                <a:sym typeface="Verdana"/>
              </a:rPr>
              <a:t>() to be performed on the element(s)</a:t>
            </a:r>
          </a:p>
          <a:p>
            <a:pPr rtl="0">
              <a:lnSpc>
                <a:spcPct val="146103"/>
              </a:lnSpc>
              <a:spcBef>
                <a:spcPts val="0"/>
              </a:spcBef>
              <a:spcAft>
                <a:spcPts val="800"/>
              </a:spcAft>
              <a:buNone/>
            </a:pPr>
            <a:r>
              <a:rPr lang="en" sz="1100">
                <a:solidFill>
                  <a:schemeClr val="dk1"/>
                </a:solidFill>
                <a:latin typeface="Verdana"/>
                <a:ea typeface="Verdana"/>
                <a:cs typeface="Verdana"/>
                <a:sym typeface="Verdana"/>
              </a:rPr>
              <a:t>Examples:</a:t>
            </a:r>
          </a:p>
          <a:p>
            <a:pPr rtl="0">
              <a:lnSpc>
                <a:spcPct val="146103"/>
              </a:lnSpc>
              <a:spcBef>
                <a:spcPts val="0"/>
              </a:spcBef>
              <a:spcAft>
                <a:spcPts val="800"/>
              </a:spcAft>
              <a:buNone/>
            </a:pPr>
            <a:r>
              <a:rPr lang="en" sz="1100">
                <a:solidFill>
                  <a:schemeClr val="dk1"/>
                </a:solidFill>
                <a:latin typeface="Verdana"/>
                <a:ea typeface="Verdana"/>
                <a:cs typeface="Verdana"/>
                <a:sym typeface="Verdana"/>
              </a:rPr>
              <a:t>$(this).hide() - hides the current element.</a:t>
            </a:r>
          </a:p>
          <a:p>
            <a:pPr rtl="0">
              <a:lnSpc>
                <a:spcPct val="146103"/>
              </a:lnSpc>
              <a:spcBef>
                <a:spcPts val="0"/>
              </a:spcBef>
              <a:spcAft>
                <a:spcPts val="800"/>
              </a:spcAft>
              <a:buNone/>
            </a:pPr>
            <a:r>
              <a:rPr lang="en" sz="1100">
                <a:solidFill>
                  <a:schemeClr val="dk1"/>
                </a:solidFill>
                <a:latin typeface="Verdana"/>
                <a:ea typeface="Verdana"/>
                <a:cs typeface="Verdana"/>
                <a:sym typeface="Verdana"/>
              </a:rPr>
              <a:t>$("p").hide() - hides all &lt;p&gt; elements.</a:t>
            </a:r>
          </a:p>
          <a:p>
            <a:pPr rtl="0">
              <a:lnSpc>
                <a:spcPct val="146103"/>
              </a:lnSpc>
              <a:spcBef>
                <a:spcPts val="0"/>
              </a:spcBef>
              <a:spcAft>
                <a:spcPts val="800"/>
              </a:spcAft>
              <a:buNone/>
            </a:pPr>
            <a:r>
              <a:rPr lang="en" sz="1100">
                <a:solidFill>
                  <a:schemeClr val="dk1"/>
                </a:solidFill>
                <a:latin typeface="Verdana"/>
                <a:ea typeface="Verdana"/>
                <a:cs typeface="Verdana"/>
                <a:sym typeface="Verdana"/>
              </a:rPr>
              <a:t>$(".test").hide() - hides all elements with class="test".</a:t>
            </a:r>
          </a:p>
          <a:p>
            <a:pPr rtl="0">
              <a:lnSpc>
                <a:spcPct val="146103"/>
              </a:lnSpc>
              <a:spcBef>
                <a:spcPts val="0"/>
              </a:spcBef>
              <a:spcAft>
                <a:spcPts val="800"/>
              </a:spcAft>
              <a:buNone/>
            </a:pPr>
            <a:r>
              <a:rPr lang="en" sz="1100">
                <a:solidFill>
                  <a:schemeClr val="dk1"/>
                </a:solidFill>
                <a:latin typeface="Verdana"/>
                <a:ea typeface="Verdana"/>
                <a:cs typeface="Verdana"/>
                <a:sym typeface="Verdana"/>
              </a:rPr>
              <a:t>$("#test").hide() - hides the element with id="test".</a:t>
            </a:r>
          </a:p>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