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WordPress Development</a:t>
            </a:r>
          </a:p>
        </p:txBody>
      </p:sp>
      <p:sp>
        <p:nvSpPr>
          <p:cNvPr id="24" name="Shape 24"/>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rtl="0">
              <a:spcBef>
                <a:spcPts val="0"/>
              </a:spcBef>
              <a:buNone/>
            </a:pPr>
            <a:r>
              <a:rPr lang="en" sz="2400"/>
              <a:t>Database Management Systems, Relational Databases, MySQL</a:t>
            </a:r>
            <a:r>
              <a:rPr lang="en" sz="1800"/>
              <a:t>	</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Relational Databases: Terms &amp; Defs</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chemeClr val="dk1"/>
              </a:buClr>
              <a:buSzPct val="61111"/>
              <a:buFont typeface="Arial"/>
              <a:buNone/>
            </a:pPr>
            <a:r>
              <a:rPr lang="en" sz="1800">
                <a:solidFill>
                  <a:schemeClr val="dk1"/>
                </a:solidFill>
                <a:latin typeface="Calibri"/>
                <a:ea typeface="Calibri"/>
                <a:cs typeface="Calibri"/>
                <a:sym typeface="Calibri"/>
              </a:rPr>
              <a:t>Important columns in any relational database's tables will be a column whose entry (customer ID, serial number) can uniquely identify any particular item or record (the primary key), and any column(s) that link to other tables (the foreign key(s)). The size and complexity of relational databases typically requires </a:t>
            </a:r>
            <a:r>
              <a:rPr b="1" lang="en" sz="1800">
                <a:solidFill>
                  <a:schemeClr val="dk1"/>
                </a:solidFill>
                <a:latin typeface="Calibri"/>
                <a:ea typeface="Calibri"/>
                <a:cs typeface="Calibri"/>
                <a:sym typeface="Calibri"/>
              </a:rPr>
              <a:t>stored procedures</a:t>
            </a:r>
            <a:r>
              <a:rPr lang="en" sz="1800">
                <a:solidFill>
                  <a:schemeClr val="dk1"/>
                </a:solidFill>
                <a:latin typeface="Calibri"/>
                <a:ea typeface="Calibri"/>
                <a:cs typeface="Calibri"/>
                <a:sym typeface="Calibri"/>
              </a:rPr>
              <a:t> to support the relationships and provide access (interfaces) to external programs which, for example, "query" the relational database to retrieve and present selected data.</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Relational Databases: Terms &amp; Defs</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chemeClr val="dk1"/>
              </a:buClr>
              <a:buSzPct val="61111"/>
              <a:buFont typeface="Arial"/>
              <a:buNone/>
            </a:pPr>
            <a:r>
              <a:rPr lang="en" sz="1800">
                <a:solidFill>
                  <a:schemeClr val="dk1"/>
                </a:solidFill>
                <a:latin typeface="Calibri"/>
                <a:ea typeface="Calibri"/>
                <a:cs typeface="Calibri"/>
                <a:sym typeface="Calibri"/>
              </a:rPr>
              <a:t>Relational databases are both created and queried by DataBase Management Systems (DBMSs). Relational databases displaced hierarchical databases because the ability to add new relations made it possible to add new information that was valuable but "broke" a database's original hierarchical conception. The trend continues as a networked planet and social media create the world of "big data" which is larger and less structured than the datasets and tasks that relational databases handle well.</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MySQL</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chemeClr val="dk1"/>
              </a:buClr>
              <a:buSzPct val="61111"/>
              <a:buFont typeface="Arial"/>
              <a:buNone/>
            </a:pPr>
            <a:r>
              <a:rPr lang="en" sz="1800">
                <a:solidFill>
                  <a:schemeClr val="dk1"/>
                </a:solidFill>
                <a:latin typeface="Calibri"/>
                <a:ea typeface="Calibri"/>
                <a:cs typeface="Calibri"/>
                <a:sym typeface="Calibri"/>
              </a:rPr>
              <a:t>"My S-Q-L", officially, but also called "My Sequel" is as of July 2013 the world's second most widely used open-source relational database management system (RDBMS). It is named after co-founder Michael Widenius's daughter, My. The SQL phrase stands for Structured Query Language.</a:t>
            </a:r>
          </a:p>
          <a:p>
            <a:pPr lvl="0" rtl="0">
              <a:lnSpc>
                <a:spcPct val="130909"/>
              </a:lnSpc>
              <a:spcBef>
                <a:spcPts val="400"/>
              </a:spcBef>
              <a:spcAft>
                <a:spcPts val="600"/>
              </a:spcAft>
              <a:buNone/>
            </a:pPr>
            <a:r>
              <a:rPr lang="en" sz="1800">
                <a:solidFill>
                  <a:schemeClr val="dk1"/>
                </a:solidFill>
                <a:latin typeface="Calibri"/>
                <a:ea typeface="Calibri"/>
                <a:cs typeface="Calibri"/>
                <a:sym typeface="Calibri"/>
              </a:rPr>
              <a:t>The MySQL development project has made its source code available under the terms of the GNU General Public License, as well as under a variety of proprietary agreements. MySQL was owned and sponsored by a single for-profit firm, the Swedish company MySQL AB, now owned by Oracle Corporation.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MySQL</a:t>
            </a: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chemeClr val="dk1"/>
              </a:buClr>
              <a:buSzPct val="61111"/>
              <a:buFont typeface="Arial"/>
              <a:buNone/>
            </a:pPr>
            <a:r>
              <a:rPr lang="en" sz="1800">
                <a:solidFill>
                  <a:schemeClr val="dk1"/>
                </a:solidFill>
                <a:latin typeface="Calibri"/>
                <a:ea typeface="Calibri"/>
                <a:cs typeface="Calibri"/>
                <a:sym typeface="Calibri"/>
              </a:rPr>
              <a:t>MySQL is a popular choice of database for use in web applications, and is a central component of the widely used LAMP open source web application software stack (and other 'AMP' stacks). LAMP is an acronym for "Linux, Apache, MySQL, Perl/PHP/Python." Free-software-open source projects that require a full-featured database management system often use MySQL.</a:t>
            </a:r>
          </a:p>
          <a:p>
            <a:pPr lvl="0" rtl="0">
              <a:lnSpc>
                <a:spcPct val="130909"/>
              </a:lnSpc>
              <a:spcBef>
                <a:spcPts val="400"/>
              </a:spcBef>
              <a:spcAft>
                <a:spcPts val="600"/>
              </a:spcAft>
              <a:buClr>
                <a:schemeClr val="dk1"/>
              </a:buClr>
              <a:buSzPct val="61111"/>
              <a:buFont typeface="Arial"/>
              <a:buNone/>
            </a:pPr>
            <a:r>
              <a:rPr lang="en" sz="1800">
                <a:solidFill>
                  <a:schemeClr val="dk1"/>
                </a:solidFill>
                <a:latin typeface="Calibri"/>
                <a:ea typeface="Calibri"/>
                <a:cs typeface="Calibri"/>
                <a:sym typeface="Calibri"/>
              </a:rPr>
              <a:t>For commercial use, several paid editions are available, and offer additional functionality. Applications which use MySQL databases include: Joomla, WordPress, phpBB, MyBB, Drupal and other software. MySQL is also used in many high-profile, large-scale websites, including Wikipedia, Google</a:t>
            </a:r>
            <a:r>
              <a:rPr baseline="30000" lang="en" sz="18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(though not for searches), Facebook,</a:t>
            </a:r>
            <a:r>
              <a:rPr baseline="30000" lang="en" sz="18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Twitter, Flickr,</a:t>
            </a:r>
            <a:r>
              <a:rPr baseline="30000" lang="en" sz="18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and YouTube.</a:t>
            </a: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MySQL Datatypes</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buFont typeface="Calibri"/>
            </a:pPr>
            <a:r>
              <a:rPr lang="en" sz="1800">
                <a:latin typeface="Calibri"/>
                <a:ea typeface="Calibri"/>
                <a:cs typeface="Calibri"/>
                <a:sym typeface="Calibri"/>
              </a:rPr>
              <a:t>Numeric</a:t>
            </a:r>
          </a:p>
          <a:p>
            <a:pPr indent="-228600" lvl="1" marL="914400" rtl="0">
              <a:spcBef>
                <a:spcPts val="0"/>
              </a:spcBef>
              <a:buSzPct val="100000"/>
              <a:buFont typeface="Calibri"/>
            </a:pPr>
            <a:r>
              <a:rPr lang="en" sz="1800">
                <a:latin typeface="Calibri"/>
                <a:ea typeface="Calibri"/>
                <a:cs typeface="Calibri"/>
                <a:sym typeface="Calibri"/>
              </a:rPr>
              <a:t>Bool</a:t>
            </a:r>
          </a:p>
          <a:p>
            <a:pPr indent="-228600" lvl="1" marL="914400" rtl="0">
              <a:spcBef>
                <a:spcPts val="0"/>
              </a:spcBef>
              <a:buSzPct val="100000"/>
              <a:buFont typeface="Calibri"/>
            </a:pPr>
            <a:r>
              <a:rPr lang="en" sz="1800">
                <a:latin typeface="Calibri"/>
                <a:ea typeface="Calibri"/>
                <a:cs typeface="Calibri"/>
                <a:sym typeface="Calibri"/>
              </a:rPr>
              <a:t>Float</a:t>
            </a:r>
          </a:p>
          <a:p>
            <a:pPr indent="-228600" lvl="1" marL="914400" rtl="0">
              <a:spcBef>
                <a:spcPts val="0"/>
              </a:spcBef>
              <a:buSzPct val="100000"/>
              <a:buFont typeface="Calibri"/>
            </a:pPr>
            <a:r>
              <a:rPr lang="en" sz="1800">
                <a:latin typeface="Calibri"/>
                <a:ea typeface="Calibri"/>
                <a:cs typeface="Calibri"/>
                <a:sym typeface="Calibri"/>
              </a:rPr>
              <a:t>Int</a:t>
            </a:r>
          </a:p>
          <a:p>
            <a:pPr indent="-228600" lvl="0" marL="457200" rtl="0">
              <a:spcBef>
                <a:spcPts val="0"/>
              </a:spcBef>
              <a:buSzPct val="100000"/>
              <a:buFont typeface="Calibri"/>
            </a:pPr>
            <a:r>
              <a:rPr lang="en" sz="1800">
                <a:latin typeface="Calibri"/>
                <a:ea typeface="Calibri"/>
                <a:cs typeface="Calibri"/>
                <a:sym typeface="Calibri"/>
              </a:rPr>
              <a:t>Date/Time</a:t>
            </a:r>
          </a:p>
          <a:p>
            <a:pPr indent="-228600" lvl="1" marL="914400" rtl="0">
              <a:spcBef>
                <a:spcPts val="0"/>
              </a:spcBef>
              <a:buSzPct val="100000"/>
              <a:buFont typeface="Calibri"/>
            </a:pPr>
            <a:r>
              <a:rPr lang="en" sz="1800">
                <a:latin typeface="Calibri"/>
                <a:ea typeface="Calibri"/>
                <a:cs typeface="Calibri"/>
                <a:sym typeface="Calibri"/>
              </a:rPr>
              <a:t>Date</a:t>
            </a:r>
          </a:p>
          <a:p>
            <a:pPr indent="-228600" lvl="1" marL="914400" rtl="0">
              <a:spcBef>
                <a:spcPts val="0"/>
              </a:spcBef>
              <a:buSzPct val="100000"/>
              <a:buFont typeface="Calibri"/>
            </a:pPr>
            <a:r>
              <a:rPr lang="en" sz="1800">
                <a:latin typeface="Calibri"/>
                <a:ea typeface="Calibri"/>
                <a:cs typeface="Calibri"/>
                <a:sym typeface="Calibri"/>
              </a:rPr>
              <a:t>Time</a:t>
            </a:r>
          </a:p>
          <a:p>
            <a:pPr indent="-228600" lvl="1" marL="914400" rtl="0">
              <a:spcBef>
                <a:spcPts val="0"/>
              </a:spcBef>
              <a:buSzPct val="100000"/>
              <a:buFont typeface="Calibri"/>
            </a:pPr>
            <a:r>
              <a:rPr lang="en" sz="1800">
                <a:latin typeface="Calibri"/>
                <a:ea typeface="Calibri"/>
                <a:cs typeface="Calibri"/>
                <a:sym typeface="Calibri"/>
              </a:rPr>
              <a:t>Timestamp</a:t>
            </a:r>
          </a:p>
          <a:p>
            <a:pPr indent="-228600" lvl="0" marL="457200" rtl="0">
              <a:spcBef>
                <a:spcPts val="0"/>
              </a:spcBef>
              <a:buSzPct val="100000"/>
              <a:buFont typeface="Calibri"/>
            </a:pPr>
            <a:r>
              <a:rPr lang="en" sz="1800">
                <a:latin typeface="Calibri"/>
                <a:ea typeface="Calibri"/>
                <a:cs typeface="Calibri"/>
                <a:sym typeface="Calibri"/>
              </a:rPr>
              <a:t>Strings</a:t>
            </a:r>
          </a:p>
          <a:p>
            <a:pPr indent="-228600" lvl="1" marL="914400" rtl="0">
              <a:spcBef>
                <a:spcPts val="0"/>
              </a:spcBef>
              <a:buSzPct val="100000"/>
              <a:buFont typeface="Calibri"/>
            </a:pPr>
            <a:r>
              <a:rPr lang="en" sz="1800">
                <a:latin typeface="Calibri"/>
                <a:ea typeface="Calibri"/>
                <a:cs typeface="Calibri"/>
                <a:sym typeface="Calibri"/>
              </a:rPr>
              <a:t>Varchar</a:t>
            </a:r>
          </a:p>
          <a:p>
            <a:pPr indent="-228600" lvl="1" marL="914400" rtl="0">
              <a:spcBef>
                <a:spcPts val="0"/>
              </a:spcBef>
              <a:buSzPct val="100000"/>
              <a:buFont typeface="Calibri"/>
            </a:pPr>
            <a:r>
              <a:rPr lang="en" sz="1800">
                <a:latin typeface="Calibri"/>
                <a:ea typeface="Calibri"/>
                <a:cs typeface="Calibri"/>
                <a:sym typeface="Calibri"/>
              </a:rPr>
              <a:t>Text</a:t>
            </a:r>
          </a:p>
          <a:p>
            <a:pPr lvl="0" rtl="0">
              <a:spcBef>
                <a:spcPts val="0"/>
              </a:spcBef>
              <a:buNone/>
            </a:pPr>
            <a:r>
              <a:rPr lang="en" sz="1800">
                <a:latin typeface="Calibri"/>
                <a:ea typeface="Calibri"/>
                <a:cs typeface="Calibri"/>
                <a:sym typeface="Calibri"/>
              </a:rPr>
              <a:t>*Auto-Increment, Primary Key</a:t>
            </a:r>
          </a:p>
          <a:p>
            <a:pPr lvl="0" rtl="0">
              <a:spcBef>
                <a:spcPts val="0"/>
              </a:spcBef>
              <a:buNone/>
            </a:pPr>
            <a:r>
              <a:t/>
            </a:r>
            <a:endParaRPr sz="1800">
              <a:latin typeface="Calibri"/>
              <a:ea typeface="Calibri"/>
              <a:cs typeface="Calibri"/>
              <a:sym typeface="Calibri"/>
            </a:endParaRPr>
          </a:p>
          <a:p>
            <a:pPr lvl="0" rtl="0">
              <a:spcBef>
                <a:spcPts val="0"/>
              </a:spcBef>
              <a:buNone/>
            </a:pPr>
            <a:r>
              <a:t/>
            </a:r>
            <a:endParaRPr sz="1800">
              <a:latin typeface="Calibri"/>
              <a:ea typeface="Calibri"/>
              <a:cs typeface="Calibri"/>
              <a:sym typeface="Calibri"/>
            </a:endParaRPr>
          </a:p>
          <a:p>
            <a:pPr>
              <a:spcBef>
                <a:spcPts val="0"/>
              </a:spcBef>
              <a:buNone/>
            </a:pPr>
            <a:r>
              <a:rPr lang="en" sz="1800">
                <a:latin typeface="Calibri"/>
                <a:ea typeface="Calibri"/>
                <a:cs typeface="Calibri"/>
                <a:sym typeface="Calibri"/>
              </a:rPr>
              <a:t>Full List: http://dev.mysql.com/doc/refman/5.0/en/data-type-overview.html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Database Manage System (DBMS)</a:t>
            </a:r>
          </a:p>
        </p:txBody>
      </p:sp>
      <p:sp>
        <p:nvSpPr>
          <p:cNvPr id="30" name="Shape 3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alibri"/>
                <a:ea typeface="Calibri"/>
                <a:cs typeface="Calibri"/>
                <a:sym typeface="Calibri"/>
              </a:rPr>
              <a:t>A database management system (DBMS) is a collection of programs that enables you to store, modify, and extract information from a database. There are many different types of DBMSs, ranging from small systems that run on personal computers to huge systems that run on mainframes. The following are examples of database applications:</a:t>
            </a:r>
          </a:p>
          <a:p>
            <a:pPr indent="-228600" lvl="0" marL="457200" rtl="0">
              <a:spcBef>
                <a:spcPts val="0"/>
              </a:spcBef>
              <a:buSzPct val="100000"/>
              <a:buFont typeface="Calibri"/>
            </a:pPr>
            <a:r>
              <a:rPr lang="en" sz="1800">
                <a:latin typeface="Calibri"/>
                <a:ea typeface="Calibri"/>
                <a:cs typeface="Calibri"/>
                <a:sym typeface="Calibri"/>
              </a:rPr>
              <a:t>computerized library systems</a:t>
            </a:r>
          </a:p>
          <a:p>
            <a:pPr indent="-228600" lvl="0" marL="457200" rtl="0">
              <a:spcBef>
                <a:spcPts val="0"/>
              </a:spcBef>
              <a:buSzPct val="100000"/>
              <a:buFont typeface="Calibri"/>
            </a:pPr>
            <a:r>
              <a:rPr lang="en" sz="1800">
                <a:latin typeface="Calibri"/>
                <a:ea typeface="Calibri"/>
                <a:cs typeface="Calibri"/>
                <a:sym typeface="Calibri"/>
              </a:rPr>
              <a:t>automated teller machines</a:t>
            </a:r>
          </a:p>
          <a:p>
            <a:pPr indent="-228600" lvl="0" marL="457200" rtl="0">
              <a:spcBef>
                <a:spcPts val="0"/>
              </a:spcBef>
              <a:buSzPct val="100000"/>
              <a:buFont typeface="Calibri"/>
            </a:pPr>
            <a:r>
              <a:rPr lang="en" sz="1800">
                <a:latin typeface="Calibri"/>
                <a:ea typeface="Calibri"/>
                <a:cs typeface="Calibri"/>
                <a:sym typeface="Calibri"/>
              </a:rPr>
              <a:t>flight reservation systems</a:t>
            </a:r>
          </a:p>
          <a:p>
            <a:pPr indent="-228600" lvl="0" marL="457200" rtl="0">
              <a:spcBef>
                <a:spcPts val="0"/>
              </a:spcBef>
              <a:buSzPct val="100000"/>
              <a:buFont typeface="Calibri"/>
            </a:pPr>
            <a:r>
              <a:rPr lang="en" sz="1800">
                <a:latin typeface="Calibri"/>
                <a:ea typeface="Calibri"/>
                <a:cs typeface="Calibri"/>
                <a:sym typeface="Calibri"/>
              </a:rPr>
              <a:t>computerized parts inventory systems</a:t>
            </a:r>
          </a:p>
          <a:p>
            <a:pPr lvl="0" rtl="0">
              <a:spcBef>
                <a:spcPts val="0"/>
              </a:spcBef>
              <a:buClr>
                <a:schemeClr val="dk2"/>
              </a:buClr>
              <a:buSzPct val="50000"/>
              <a:buFont typeface="Arial"/>
              <a:buNone/>
            </a:pPr>
            <a:r>
              <a:rPr lang="en" sz="1800">
                <a:latin typeface="Calibri"/>
                <a:ea typeface="Calibri"/>
                <a:cs typeface="Calibri"/>
                <a:sym typeface="Calibri"/>
              </a:rPr>
              <a:t>From a technical standpoint, DBMSs can differ widely. The terms relational, network, flat, and hierarchical all refer to the way a DBMS organizes information internally. The internal organization can affect how quickly and flexibly you can extract information.</a:t>
            </a:r>
          </a:p>
          <a:p>
            <a:pPr>
              <a:spcBef>
                <a:spcPts val="0"/>
              </a:spcBef>
              <a:buNone/>
            </a:pPr>
            <a:r>
              <a:t/>
            </a:r>
            <a:endParaRPr sz="1800">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File Processing System: Problems</a:t>
            </a:r>
          </a:p>
        </p:txBody>
      </p:sp>
      <p:sp>
        <p:nvSpPr>
          <p:cNvPr id="36" name="Shape 3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u="sng">
                <a:latin typeface="Calibri"/>
                <a:ea typeface="Calibri"/>
                <a:cs typeface="Calibri"/>
                <a:sym typeface="Calibri"/>
              </a:rPr>
              <a:t>What it is</a:t>
            </a:r>
            <a:r>
              <a:rPr lang="en" sz="1800">
                <a:latin typeface="Calibri"/>
                <a:ea typeface="Calibri"/>
                <a:cs typeface="Calibri"/>
                <a:sym typeface="Calibri"/>
              </a:rPr>
              <a:t>: File processing system store data in separate computer files. File processing system is a system used to store and manage data that involves each department or area within an organization having its own set of files, often creating data redundancy and data isolation. </a:t>
            </a:r>
          </a:p>
          <a:p>
            <a:pPr lvl="0" rtl="0">
              <a:spcBef>
                <a:spcPts val="0"/>
              </a:spcBef>
              <a:buNone/>
            </a:pPr>
            <a:r>
              <a:rPr lang="en" sz="1800">
                <a:latin typeface="Calibri"/>
                <a:ea typeface="Calibri"/>
                <a:cs typeface="Calibri"/>
                <a:sym typeface="Calibri"/>
              </a:rPr>
              <a:t>Problems:</a:t>
            </a:r>
          </a:p>
          <a:p>
            <a:pPr indent="-228600" lvl="0" marL="457200" rtl="0">
              <a:spcBef>
                <a:spcPts val="0"/>
              </a:spcBef>
              <a:buSzPct val="100000"/>
              <a:buFont typeface="Calibri"/>
            </a:pPr>
            <a:r>
              <a:rPr lang="en" sz="1800">
                <a:latin typeface="Calibri"/>
                <a:ea typeface="Calibri"/>
                <a:cs typeface="Calibri"/>
                <a:sym typeface="Calibri"/>
              </a:rPr>
              <a:t>Data Redundancy and Inconsistency</a:t>
            </a:r>
          </a:p>
          <a:p>
            <a:pPr indent="-228600" lvl="0" marL="457200" rtl="0">
              <a:spcBef>
                <a:spcPts val="0"/>
              </a:spcBef>
              <a:buSzPct val="100000"/>
              <a:buFont typeface="Calibri"/>
            </a:pPr>
            <a:r>
              <a:rPr lang="en" sz="1800">
                <a:latin typeface="Calibri"/>
                <a:ea typeface="Calibri"/>
                <a:cs typeface="Calibri"/>
                <a:sym typeface="Calibri"/>
              </a:rPr>
              <a:t>Difficulty in accessing data</a:t>
            </a:r>
          </a:p>
          <a:p>
            <a:pPr indent="-228600" lvl="0" marL="457200" rtl="0">
              <a:spcBef>
                <a:spcPts val="0"/>
              </a:spcBef>
              <a:buSzPct val="100000"/>
              <a:buFont typeface="Calibri"/>
            </a:pPr>
            <a:r>
              <a:rPr lang="en" sz="1800">
                <a:latin typeface="Calibri"/>
                <a:ea typeface="Calibri"/>
                <a:cs typeface="Calibri"/>
                <a:sym typeface="Calibri"/>
              </a:rPr>
              <a:t>Data isolation</a:t>
            </a:r>
          </a:p>
          <a:p>
            <a:pPr indent="-228600" lvl="0" marL="457200" rtl="0">
              <a:spcBef>
                <a:spcPts val="0"/>
              </a:spcBef>
              <a:buSzPct val="100000"/>
              <a:buFont typeface="Calibri"/>
            </a:pPr>
            <a:r>
              <a:rPr lang="en" sz="1800">
                <a:latin typeface="Calibri"/>
                <a:ea typeface="Calibri"/>
                <a:cs typeface="Calibri"/>
                <a:sym typeface="Calibri"/>
              </a:rPr>
              <a:t>Integrity Problems</a:t>
            </a:r>
          </a:p>
          <a:p>
            <a:pPr indent="-228600" lvl="0" marL="457200" rtl="0">
              <a:spcBef>
                <a:spcPts val="0"/>
              </a:spcBef>
              <a:buSzPct val="100000"/>
              <a:buFont typeface="Calibri"/>
            </a:pPr>
            <a:r>
              <a:rPr lang="en" sz="1800">
                <a:latin typeface="Calibri"/>
                <a:ea typeface="Calibri"/>
                <a:cs typeface="Calibri"/>
                <a:sym typeface="Calibri"/>
              </a:rPr>
              <a:t>Atomicity Problems</a:t>
            </a:r>
          </a:p>
          <a:p>
            <a:pPr indent="-228600" lvl="0" marL="457200" rtl="0">
              <a:spcBef>
                <a:spcPts val="0"/>
              </a:spcBef>
              <a:buSzPct val="100000"/>
              <a:buFont typeface="Calibri"/>
            </a:pPr>
            <a:r>
              <a:rPr lang="en" sz="1800">
                <a:latin typeface="Calibri"/>
                <a:ea typeface="Calibri"/>
                <a:cs typeface="Calibri"/>
                <a:sym typeface="Calibri"/>
              </a:rPr>
              <a:t>Concurrent-access anomalies</a:t>
            </a:r>
          </a:p>
          <a:p>
            <a:pPr indent="-228600" lvl="0" marL="457200" rtl="0">
              <a:spcBef>
                <a:spcPts val="0"/>
              </a:spcBef>
              <a:buSzPct val="100000"/>
              <a:buFont typeface="Calibri"/>
            </a:pPr>
            <a:r>
              <a:rPr lang="en" sz="1800">
                <a:latin typeface="Calibri"/>
                <a:ea typeface="Calibri"/>
                <a:cs typeface="Calibri"/>
                <a:sym typeface="Calibri"/>
              </a:rPr>
              <a:t>Security Problems</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Requirements for a DBMS</a:t>
            </a:r>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alibri"/>
                <a:ea typeface="Calibri"/>
                <a:cs typeface="Calibri"/>
                <a:sym typeface="Calibri"/>
              </a:rPr>
              <a:t>• A mechanism for specification of data and its dependencies </a:t>
            </a:r>
          </a:p>
          <a:p>
            <a:pPr lvl="0" rtl="0">
              <a:spcBef>
                <a:spcPts val="0"/>
              </a:spcBef>
              <a:buClr>
                <a:schemeClr val="dk1"/>
              </a:buClr>
              <a:buSzPct val="61111"/>
              <a:buFont typeface="Arial"/>
              <a:buNone/>
            </a:pPr>
            <a:r>
              <a:rPr lang="en" sz="1800">
                <a:latin typeface="Calibri"/>
                <a:ea typeface="Calibri"/>
                <a:cs typeface="Calibri"/>
                <a:sym typeface="Calibri"/>
              </a:rPr>
              <a:t> (Integrity Constraints) in an integrated fashion.</a:t>
            </a:r>
          </a:p>
          <a:p>
            <a:pPr lvl="0" rtl="0">
              <a:spcBef>
                <a:spcPts val="0"/>
              </a:spcBef>
              <a:buClr>
                <a:schemeClr val="dk1"/>
              </a:buClr>
              <a:buSzPct val="61111"/>
              <a:buFont typeface="Arial"/>
              <a:buNone/>
            </a:pPr>
            <a:r>
              <a:rPr lang="en" sz="1800">
                <a:latin typeface="Calibri"/>
                <a:ea typeface="Calibri"/>
                <a:cs typeface="Calibri"/>
                <a:sym typeface="Calibri"/>
              </a:rPr>
              <a:t>• Prevention of redundancy and inconsistency.</a:t>
            </a:r>
          </a:p>
          <a:p>
            <a:pPr lvl="0" rtl="0">
              <a:spcBef>
                <a:spcPts val="0"/>
              </a:spcBef>
              <a:buClr>
                <a:schemeClr val="dk1"/>
              </a:buClr>
              <a:buSzPct val="61111"/>
              <a:buFont typeface="Arial"/>
              <a:buNone/>
            </a:pPr>
            <a:r>
              <a:rPr lang="en" sz="1800">
                <a:latin typeface="Calibri"/>
                <a:ea typeface="Calibri"/>
                <a:cs typeface="Calibri"/>
                <a:sym typeface="Calibri"/>
              </a:rPr>
              <a:t>• Provision of adequate security and access-rights.</a:t>
            </a:r>
          </a:p>
          <a:p>
            <a:pPr lvl="0" rtl="0">
              <a:spcBef>
                <a:spcPts val="0"/>
              </a:spcBef>
              <a:buClr>
                <a:schemeClr val="dk1"/>
              </a:buClr>
              <a:buSzPct val="61111"/>
              <a:buFont typeface="Arial"/>
              <a:buNone/>
            </a:pPr>
            <a:r>
              <a:rPr lang="en" sz="1800">
                <a:latin typeface="Calibri"/>
                <a:ea typeface="Calibri"/>
                <a:cs typeface="Calibri"/>
                <a:sym typeface="Calibri"/>
              </a:rPr>
              <a:t>• Mechanism for concurrency control.</a:t>
            </a:r>
          </a:p>
          <a:p>
            <a:pPr lvl="0" rtl="0">
              <a:spcBef>
                <a:spcPts val="0"/>
              </a:spcBef>
              <a:buClr>
                <a:schemeClr val="dk1"/>
              </a:buClr>
              <a:buSzPct val="61111"/>
              <a:buFont typeface="Arial"/>
              <a:buNone/>
            </a:pPr>
            <a:r>
              <a:rPr lang="en" sz="1800">
                <a:latin typeface="Calibri"/>
                <a:ea typeface="Calibri"/>
                <a:cs typeface="Calibri"/>
                <a:sym typeface="Calibri"/>
              </a:rPr>
              <a:t>• Mechanism for recovery from failure.</a:t>
            </a:r>
          </a:p>
          <a:p>
            <a:pPr lvl="0" rtl="0">
              <a:spcBef>
                <a:spcPts val="0"/>
              </a:spcBef>
              <a:buClr>
                <a:schemeClr val="dk1"/>
              </a:buClr>
              <a:buSzPct val="61111"/>
              <a:buFont typeface="Arial"/>
              <a:buNone/>
            </a:pPr>
            <a:r>
              <a:rPr lang="en" sz="1800">
                <a:latin typeface="Calibri"/>
                <a:ea typeface="Calibri"/>
                <a:cs typeface="Calibri"/>
                <a:sym typeface="Calibri"/>
              </a:rPr>
              <a:t>Additionally any DBMS must provide</a:t>
            </a:r>
          </a:p>
          <a:p>
            <a:pPr lvl="0" rtl="0">
              <a:spcBef>
                <a:spcPts val="0"/>
              </a:spcBef>
              <a:buClr>
                <a:schemeClr val="dk1"/>
              </a:buClr>
              <a:buSzPct val="61111"/>
              <a:buFont typeface="Arial"/>
              <a:buNone/>
            </a:pPr>
            <a:r>
              <a:rPr lang="en" sz="1800">
                <a:latin typeface="Calibri"/>
                <a:ea typeface="Calibri"/>
                <a:cs typeface="Calibri"/>
                <a:sym typeface="Calibri"/>
              </a:rPr>
              <a:t>• Schemes for specification of procession rules or application Programs.</a:t>
            </a:r>
          </a:p>
          <a:p>
            <a:pPr lvl="0" rtl="0">
              <a:spcBef>
                <a:spcPts val="0"/>
              </a:spcBef>
              <a:buClr>
                <a:schemeClr val="dk1"/>
              </a:buClr>
              <a:buSzPct val="61111"/>
              <a:buFont typeface="Arial"/>
              <a:buNone/>
            </a:pPr>
            <a:r>
              <a:rPr lang="en" sz="1800">
                <a:latin typeface="Calibri"/>
                <a:ea typeface="Calibri"/>
                <a:cs typeface="Calibri"/>
                <a:sym typeface="Calibri"/>
              </a:rPr>
              <a:t>• Efficient techniques for storage and retrieval of data from the secondary </a:t>
            </a:r>
          </a:p>
          <a:p>
            <a:pPr lvl="0" rtl="0">
              <a:spcBef>
                <a:spcPts val="0"/>
              </a:spcBef>
              <a:buClr>
                <a:schemeClr val="dk1"/>
              </a:buClr>
              <a:buSzPct val="61111"/>
              <a:buFont typeface="Arial"/>
              <a:buNone/>
            </a:pPr>
            <a:r>
              <a:rPr lang="en" sz="1800">
                <a:latin typeface="Calibri"/>
                <a:ea typeface="Calibri"/>
                <a:cs typeface="Calibri"/>
                <a:sym typeface="Calibri"/>
              </a:rPr>
              <a:t> storage (disk).</a:t>
            </a:r>
          </a:p>
          <a:p>
            <a:pPr lvl="0" rtl="0">
              <a:spcBef>
                <a:spcPts val="0"/>
              </a:spcBef>
              <a:buClr>
                <a:schemeClr val="dk1"/>
              </a:buClr>
              <a:buFont typeface="Arial"/>
              <a:buNone/>
            </a:pPr>
            <a:r>
              <a:t/>
            </a:r>
            <a:endParaRPr sz="1800">
              <a:latin typeface="Calibri"/>
              <a:ea typeface="Calibri"/>
              <a:cs typeface="Calibri"/>
              <a:sym typeface="Calibri"/>
            </a:endParaRP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(2) Major Components of DBMS</a:t>
            </a:r>
          </a:p>
        </p:txBody>
      </p:sp>
      <p:sp>
        <p:nvSpPr>
          <p:cNvPr id="48" name="Shape 4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buFont typeface="Calibri"/>
            </a:pPr>
            <a:r>
              <a:rPr lang="en" sz="1800">
                <a:latin typeface="Calibri"/>
                <a:ea typeface="Calibri"/>
                <a:cs typeface="Calibri"/>
                <a:sym typeface="Calibri"/>
              </a:rPr>
              <a:t>Structure of Database is called </a:t>
            </a:r>
            <a:r>
              <a:rPr b="1" lang="en" sz="1800">
                <a:latin typeface="Calibri"/>
                <a:ea typeface="Calibri"/>
                <a:cs typeface="Calibri"/>
                <a:sym typeface="Calibri"/>
              </a:rPr>
              <a:t>Database Schema</a:t>
            </a:r>
            <a:r>
              <a:rPr lang="en" sz="1800">
                <a:latin typeface="Calibri"/>
                <a:ea typeface="Calibri"/>
                <a:cs typeface="Calibri"/>
                <a:sym typeface="Calibri"/>
              </a:rPr>
              <a:t>.</a:t>
            </a:r>
          </a:p>
          <a:p>
            <a:pPr lvl="0" rtl="0">
              <a:spcBef>
                <a:spcPts val="0"/>
              </a:spcBef>
              <a:buNone/>
            </a:pPr>
            <a:r>
              <a:rPr lang="en" sz="1800">
                <a:latin typeface="Calibri"/>
                <a:ea typeface="Calibri"/>
                <a:cs typeface="Calibri"/>
                <a:sym typeface="Calibri"/>
              </a:rPr>
              <a:t> </a:t>
            </a:r>
            <a:r>
              <a:rPr b="1" lang="en" sz="1800">
                <a:latin typeface="Calibri"/>
                <a:ea typeface="Calibri"/>
                <a:cs typeface="Calibri"/>
                <a:sym typeface="Calibri"/>
              </a:rPr>
              <a:t>Instance</a:t>
            </a:r>
            <a:r>
              <a:rPr lang="en" sz="1800">
                <a:latin typeface="Calibri"/>
                <a:ea typeface="Calibri"/>
                <a:cs typeface="Calibri"/>
                <a:sym typeface="Calibri"/>
              </a:rPr>
              <a:t> is a state of the database with the actual data loaded.</a:t>
            </a:r>
          </a:p>
          <a:p>
            <a:pPr indent="-228600" lvl="0" marL="457200" rtl="0">
              <a:spcBef>
                <a:spcPts val="0"/>
              </a:spcBef>
              <a:buSzPct val="100000"/>
              <a:buFont typeface="Calibri"/>
            </a:pPr>
            <a:r>
              <a:rPr lang="en" sz="1800">
                <a:latin typeface="Calibri"/>
                <a:ea typeface="Calibri"/>
                <a:cs typeface="Calibri"/>
                <a:sym typeface="Calibri"/>
              </a:rPr>
              <a:t>A set of software tools/programs which access, update and process the database, called the query and update-mechanism. (phpMyAdmin)</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Database Administrator Role (DBA)</a:t>
            </a:r>
          </a:p>
        </p:txBody>
      </p:sp>
      <p:sp>
        <p:nvSpPr>
          <p:cNvPr id="54" name="Shape 5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alibri"/>
                <a:ea typeface="Calibri"/>
                <a:cs typeface="Calibri"/>
                <a:sym typeface="Calibri"/>
              </a:rPr>
              <a:t>• Schema Definition</a:t>
            </a:r>
          </a:p>
          <a:p>
            <a:pPr lvl="0" rtl="0">
              <a:spcBef>
                <a:spcPts val="0"/>
              </a:spcBef>
              <a:buClr>
                <a:schemeClr val="dk1"/>
              </a:buClr>
              <a:buSzPct val="61111"/>
              <a:buFont typeface="Arial"/>
              <a:buNone/>
            </a:pPr>
            <a:r>
              <a:rPr lang="en" sz="1800">
                <a:latin typeface="Calibri"/>
                <a:ea typeface="Calibri"/>
                <a:cs typeface="Calibri"/>
                <a:sym typeface="Calibri"/>
              </a:rPr>
              <a:t>• Storage structure and access-method definition</a:t>
            </a:r>
          </a:p>
          <a:p>
            <a:pPr lvl="0" rtl="0">
              <a:spcBef>
                <a:spcPts val="0"/>
              </a:spcBef>
              <a:buClr>
                <a:schemeClr val="dk1"/>
              </a:buClr>
              <a:buSzPct val="61111"/>
              <a:buFont typeface="Arial"/>
              <a:buNone/>
            </a:pPr>
            <a:r>
              <a:rPr lang="en" sz="1800">
                <a:latin typeface="Calibri"/>
                <a:ea typeface="Calibri"/>
                <a:cs typeface="Calibri"/>
                <a:sym typeface="Calibri"/>
              </a:rPr>
              <a:t>• Schema and Physical-organization modification</a:t>
            </a:r>
          </a:p>
          <a:p>
            <a:pPr lvl="0" rtl="0">
              <a:spcBef>
                <a:spcPts val="0"/>
              </a:spcBef>
              <a:buClr>
                <a:schemeClr val="dk1"/>
              </a:buClr>
              <a:buSzPct val="61111"/>
              <a:buFont typeface="Arial"/>
              <a:buNone/>
            </a:pPr>
            <a:r>
              <a:rPr lang="en" sz="1800">
                <a:latin typeface="Calibri"/>
                <a:ea typeface="Calibri"/>
                <a:cs typeface="Calibri"/>
                <a:sym typeface="Calibri"/>
              </a:rPr>
              <a:t>• Granting of authorization for data access</a:t>
            </a:r>
          </a:p>
          <a:p>
            <a:pPr lvl="0" rtl="0">
              <a:spcBef>
                <a:spcPts val="0"/>
              </a:spcBef>
              <a:buClr>
                <a:schemeClr val="dk1"/>
              </a:buClr>
              <a:buSzPct val="61111"/>
              <a:buFont typeface="Arial"/>
              <a:buNone/>
            </a:pPr>
            <a:r>
              <a:rPr lang="en" sz="1800">
                <a:latin typeface="Calibri"/>
                <a:ea typeface="Calibri"/>
                <a:cs typeface="Calibri"/>
                <a:sym typeface="Calibri"/>
              </a:rPr>
              <a:t>• Integrity-constraint specification</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Relational Databases: Terms &amp; Defs</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chemeClr val="dk1"/>
              </a:buClr>
              <a:buSzPct val="61111"/>
              <a:buFont typeface="Arial"/>
              <a:buNone/>
            </a:pPr>
            <a:r>
              <a:rPr lang="en" sz="1800">
                <a:solidFill>
                  <a:schemeClr val="dk1"/>
                </a:solidFill>
                <a:latin typeface="Calibri"/>
                <a:ea typeface="Calibri"/>
                <a:cs typeface="Calibri"/>
                <a:sym typeface="Calibri"/>
              </a:rPr>
              <a:t>A </a:t>
            </a:r>
            <a:r>
              <a:rPr b="1" lang="en" sz="1800">
                <a:solidFill>
                  <a:schemeClr val="dk1"/>
                </a:solidFill>
                <a:latin typeface="Calibri"/>
                <a:ea typeface="Calibri"/>
                <a:cs typeface="Calibri"/>
                <a:sym typeface="Calibri"/>
              </a:rPr>
              <a:t>relational database</a:t>
            </a:r>
            <a:r>
              <a:rPr lang="en" sz="1800">
                <a:solidFill>
                  <a:schemeClr val="dk1"/>
                </a:solidFill>
                <a:latin typeface="Calibri"/>
                <a:ea typeface="Calibri"/>
                <a:cs typeface="Calibri"/>
                <a:sym typeface="Calibri"/>
              </a:rPr>
              <a:t> is a database that has a collection of </a:t>
            </a:r>
            <a:r>
              <a:rPr b="1" lang="en" sz="1800">
                <a:solidFill>
                  <a:schemeClr val="dk1"/>
                </a:solidFill>
                <a:latin typeface="Calibri"/>
                <a:ea typeface="Calibri"/>
                <a:cs typeface="Calibri"/>
                <a:sym typeface="Calibri"/>
              </a:rPr>
              <a:t>tables</a:t>
            </a:r>
            <a:r>
              <a:rPr lang="en" sz="1800">
                <a:solidFill>
                  <a:schemeClr val="dk1"/>
                </a:solidFill>
                <a:latin typeface="Calibri"/>
                <a:ea typeface="Calibri"/>
                <a:cs typeface="Calibri"/>
                <a:sym typeface="Calibri"/>
              </a:rPr>
              <a:t> of data items, all of which is formally described and organized according to the relational model. </a:t>
            </a:r>
            <a:r>
              <a:rPr i="1" lang="en" sz="1800">
                <a:solidFill>
                  <a:schemeClr val="dk1"/>
                </a:solidFill>
                <a:latin typeface="Calibri"/>
                <a:ea typeface="Calibri"/>
                <a:cs typeface="Calibri"/>
                <a:sym typeface="Calibri"/>
              </a:rPr>
              <a:t>Data in a single table represents a relation</a:t>
            </a:r>
            <a:r>
              <a:rPr lang="en" sz="1800">
                <a:solidFill>
                  <a:schemeClr val="dk1"/>
                </a:solidFill>
                <a:latin typeface="Calibri"/>
                <a:ea typeface="Calibri"/>
                <a:cs typeface="Calibri"/>
                <a:sym typeface="Calibri"/>
              </a:rPr>
              <a:t>, from which the name of the database type comes. In typical solutions, tables may have additionally defined </a:t>
            </a:r>
            <a:r>
              <a:rPr i="1" lang="en" sz="1800">
                <a:solidFill>
                  <a:schemeClr val="dk1"/>
                </a:solidFill>
                <a:latin typeface="Calibri"/>
                <a:ea typeface="Calibri"/>
                <a:cs typeface="Calibri"/>
                <a:sym typeface="Calibri"/>
              </a:rPr>
              <a:t>relationships with each other</a:t>
            </a:r>
            <a:r>
              <a:rPr lang="en" sz="1800">
                <a:solidFill>
                  <a:schemeClr val="dk1"/>
                </a:solidFill>
                <a:latin typeface="Calibri"/>
                <a:ea typeface="Calibri"/>
                <a:cs typeface="Calibri"/>
                <a:sym typeface="Calibri"/>
              </a:rPr>
              <a:t>.</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Relational Databases: Terms &amp; Defs</a:t>
            </a:r>
          </a:p>
        </p:txBody>
      </p:sp>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chemeClr val="dk1"/>
              </a:buClr>
              <a:buSzPct val="61111"/>
              <a:buFont typeface="Arial"/>
              <a:buNone/>
            </a:pPr>
            <a:r>
              <a:rPr lang="en" sz="1800">
                <a:solidFill>
                  <a:schemeClr val="dk1"/>
                </a:solidFill>
                <a:latin typeface="Calibri"/>
                <a:ea typeface="Calibri"/>
                <a:cs typeface="Calibri"/>
                <a:sym typeface="Calibri"/>
              </a:rPr>
              <a:t>In the relational model, each table schema must identify a column or group of columns, called the </a:t>
            </a:r>
            <a:r>
              <a:rPr b="1" lang="en" sz="1800">
                <a:solidFill>
                  <a:schemeClr val="dk1"/>
                </a:solidFill>
                <a:latin typeface="Calibri"/>
                <a:ea typeface="Calibri"/>
                <a:cs typeface="Calibri"/>
                <a:sym typeface="Calibri"/>
              </a:rPr>
              <a:t>primary key</a:t>
            </a:r>
            <a:r>
              <a:rPr lang="en" sz="1800">
                <a:solidFill>
                  <a:schemeClr val="dk1"/>
                </a:solidFill>
                <a:latin typeface="Calibri"/>
                <a:ea typeface="Calibri"/>
                <a:cs typeface="Calibri"/>
                <a:sym typeface="Calibri"/>
              </a:rPr>
              <a:t>, to uniquely identify each row. A relationship can then be established between each </a:t>
            </a:r>
            <a:r>
              <a:rPr b="1" lang="en" sz="1800">
                <a:solidFill>
                  <a:schemeClr val="dk1"/>
                </a:solidFill>
                <a:latin typeface="Calibri"/>
                <a:ea typeface="Calibri"/>
                <a:cs typeface="Calibri"/>
                <a:sym typeface="Calibri"/>
              </a:rPr>
              <a:t>row</a:t>
            </a:r>
            <a:r>
              <a:rPr lang="en" sz="1800">
                <a:solidFill>
                  <a:schemeClr val="dk1"/>
                </a:solidFill>
                <a:latin typeface="Calibri"/>
                <a:ea typeface="Calibri"/>
                <a:cs typeface="Calibri"/>
                <a:sym typeface="Calibri"/>
              </a:rPr>
              <a:t> in the table and a row in another table by creating a </a:t>
            </a:r>
            <a:r>
              <a:rPr b="1" lang="en" sz="1800">
                <a:solidFill>
                  <a:schemeClr val="dk1"/>
                </a:solidFill>
                <a:latin typeface="Calibri"/>
                <a:ea typeface="Calibri"/>
                <a:cs typeface="Calibri"/>
                <a:sym typeface="Calibri"/>
              </a:rPr>
              <a:t>foreign key</a:t>
            </a:r>
            <a:r>
              <a:rPr lang="en" sz="1800">
                <a:solidFill>
                  <a:schemeClr val="dk1"/>
                </a:solidFill>
                <a:latin typeface="Calibri"/>
                <a:ea typeface="Calibri"/>
                <a:cs typeface="Calibri"/>
                <a:sym typeface="Calibri"/>
              </a:rPr>
              <a:t>, a column or group of columns in one table that points to the primary key of another table. The relational model offers various levels of refinement of table organization and reorganization called database </a:t>
            </a:r>
            <a:r>
              <a:rPr b="1" lang="en" sz="1800">
                <a:solidFill>
                  <a:schemeClr val="dk1"/>
                </a:solidFill>
                <a:latin typeface="Calibri"/>
                <a:ea typeface="Calibri"/>
                <a:cs typeface="Calibri"/>
                <a:sym typeface="Calibri"/>
              </a:rPr>
              <a:t>normalization</a:t>
            </a:r>
            <a:r>
              <a:rPr lang="en" sz="1800">
                <a:solidFill>
                  <a:schemeClr val="dk1"/>
                </a:solidFill>
                <a:latin typeface="Calibri"/>
                <a:ea typeface="Calibri"/>
                <a:cs typeface="Calibri"/>
                <a:sym typeface="Calibri"/>
              </a:rPr>
              <a:t>. The database management system (</a:t>
            </a:r>
            <a:r>
              <a:rPr b="1" lang="en" sz="1800">
                <a:solidFill>
                  <a:schemeClr val="dk1"/>
                </a:solidFill>
                <a:latin typeface="Calibri"/>
                <a:ea typeface="Calibri"/>
                <a:cs typeface="Calibri"/>
                <a:sym typeface="Calibri"/>
              </a:rPr>
              <a:t>DBMS</a:t>
            </a:r>
            <a:r>
              <a:rPr lang="en" sz="1800">
                <a:solidFill>
                  <a:schemeClr val="dk1"/>
                </a:solidFill>
                <a:latin typeface="Calibri"/>
                <a:ea typeface="Calibri"/>
                <a:cs typeface="Calibri"/>
                <a:sym typeface="Calibri"/>
              </a:rPr>
              <a:t>) of a relational database is called an </a:t>
            </a:r>
            <a:r>
              <a:rPr b="1" lang="en" sz="1800">
                <a:solidFill>
                  <a:schemeClr val="dk1"/>
                </a:solidFill>
                <a:latin typeface="Calibri"/>
                <a:ea typeface="Calibri"/>
                <a:cs typeface="Calibri"/>
                <a:sym typeface="Calibri"/>
              </a:rPr>
              <a:t>RDBMS</a:t>
            </a:r>
            <a:r>
              <a:rPr lang="en" sz="1800">
                <a:solidFill>
                  <a:schemeClr val="dk1"/>
                </a:solidFill>
                <a:latin typeface="Calibri"/>
                <a:ea typeface="Calibri"/>
                <a:cs typeface="Calibri"/>
                <a:sym typeface="Calibri"/>
              </a:rPr>
              <a:t>, and is the software of a relational database.</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Relational Databases: Terms &amp; Defs</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chemeClr val="dk1"/>
              </a:buClr>
              <a:buSzPct val="61111"/>
              <a:buFont typeface="Arial"/>
              <a:buNone/>
            </a:pPr>
            <a:r>
              <a:rPr lang="en" sz="1800">
                <a:solidFill>
                  <a:schemeClr val="dk1"/>
                </a:solidFill>
                <a:latin typeface="Calibri"/>
                <a:ea typeface="Calibri"/>
                <a:cs typeface="Calibri"/>
                <a:sym typeface="Calibri"/>
              </a:rPr>
              <a:t>In relational databases, each data item has a row of attributes, so the database displays a fundamentally tabular organization. The table goes down a row of items (the records) and across many columns of attributes or fields. The same data (along with new and different attributes) can be organized into different tables.</a:t>
            </a:r>
          </a:p>
          <a:p>
            <a:pPr lvl="0" rtl="0">
              <a:lnSpc>
                <a:spcPct val="130909"/>
              </a:lnSpc>
              <a:spcBef>
                <a:spcPts val="400"/>
              </a:spcBef>
              <a:spcAft>
                <a:spcPts val="600"/>
              </a:spcAft>
              <a:buNone/>
            </a:pPr>
            <a:r>
              <a:rPr lang="en" sz="1800">
                <a:solidFill>
                  <a:schemeClr val="dk1"/>
                </a:solidFill>
                <a:latin typeface="Calibri"/>
                <a:ea typeface="Calibri"/>
                <a:cs typeface="Calibri"/>
                <a:sym typeface="Calibri"/>
              </a:rPr>
              <a:t>The term relational does not just refer to relationships between tables: firstly, it refers to the table itself, or rather, the relationship between columns within a table; and secondly, it refers to links between tables.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